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0" r:id="rId13"/>
    <p:sldId id="267" r:id="rId14"/>
    <p:sldId id="268" r:id="rId15"/>
    <p:sldId id="269" r:id="rId16"/>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5" autoAdjust="0"/>
    <p:restoredTop sz="94660" autoAdjust="0"/>
  </p:normalViewPr>
  <p:slideViewPr>
    <p:cSldViewPr snapToGrid="0">
      <p:cViewPr varScale="1">
        <p:scale>
          <a:sx n="92" d="100"/>
          <a:sy n="92" d="100"/>
        </p:scale>
        <p:origin x="354" y="90"/>
      </p:cViewPr>
      <p:guideLst>
        <p:guide orient="horz" pos="2160"/>
        <p:guide pos="3840"/>
      </p:guideLst>
    </p:cSldViewPr>
  </p:slideViewPr>
  <p:outlineViewPr>
    <p:cViewPr>
      <p:scale>
        <a:sx n="33" d="100"/>
        <a:sy n="33" d="100"/>
      </p:scale>
      <p:origin x="48" y="665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00289033-C9FD-41C9-A1DA-6AFBEC5F2D4A}" type="datetimeFigureOut">
              <a:rPr lang="es-ES" smtClean="0"/>
              <a:pPr/>
              <a:t>22/03/2019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08CE80B-1D65-4220-8E69-E151C4486981}" type="slidenum">
              <a:rPr lang="es-ES" smtClean="0"/>
              <a:pPr/>
              <a:t>‹Nº›</a:t>
            </a:fld>
            <a:endParaRPr lang="es-ES"/>
          </a:p>
        </p:txBody>
      </p:sp>
    </p:spTree>
    <p:extLst>
      <p:ext uri="{BB962C8B-B14F-4D97-AF65-F5344CB8AC3E}">
        <p14:creationId xmlns:p14="http://schemas.microsoft.com/office/powerpoint/2010/main" val="3528798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0289033-C9FD-41C9-A1DA-6AFBEC5F2D4A}" type="datetimeFigureOut">
              <a:rPr lang="es-ES" smtClean="0"/>
              <a:pPr/>
              <a:t>22/03/2019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08CE80B-1D65-4220-8E69-E151C4486981}" type="slidenum">
              <a:rPr lang="es-ES" smtClean="0"/>
              <a:pPr/>
              <a:t>‹Nº›</a:t>
            </a:fld>
            <a:endParaRPr lang="es-ES"/>
          </a:p>
        </p:txBody>
      </p:sp>
    </p:spTree>
    <p:extLst>
      <p:ext uri="{BB962C8B-B14F-4D97-AF65-F5344CB8AC3E}">
        <p14:creationId xmlns:p14="http://schemas.microsoft.com/office/powerpoint/2010/main" val="2059362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0289033-C9FD-41C9-A1DA-6AFBEC5F2D4A}" type="datetimeFigureOut">
              <a:rPr lang="es-ES" smtClean="0"/>
              <a:pPr/>
              <a:t>22/03/2019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08CE80B-1D65-4220-8E69-E151C4486981}" type="slidenum">
              <a:rPr lang="es-ES" smtClean="0"/>
              <a:pPr/>
              <a:t>‹Nº›</a:t>
            </a:fld>
            <a:endParaRPr lang="es-ES"/>
          </a:p>
        </p:txBody>
      </p:sp>
    </p:spTree>
    <p:extLst>
      <p:ext uri="{BB962C8B-B14F-4D97-AF65-F5344CB8AC3E}">
        <p14:creationId xmlns:p14="http://schemas.microsoft.com/office/powerpoint/2010/main" val="2166360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0289033-C9FD-41C9-A1DA-6AFBEC5F2D4A}" type="datetimeFigureOut">
              <a:rPr lang="es-ES" smtClean="0"/>
              <a:pPr/>
              <a:t>22/03/2019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08CE80B-1D65-4220-8E69-E151C4486981}" type="slidenum">
              <a:rPr lang="es-ES" smtClean="0"/>
              <a:pPr/>
              <a:t>‹Nº›</a:t>
            </a:fld>
            <a:endParaRPr lang="es-ES"/>
          </a:p>
        </p:txBody>
      </p:sp>
    </p:spTree>
    <p:extLst>
      <p:ext uri="{BB962C8B-B14F-4D97-AF65-F5344CB8AC3E}">
        <p14:creationId xmlns:p14="http://schemas.microsoft.com/office/powerpoint/2010/main" val="428272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00289033-C9FD-41C9-A1DA-6AFBEC5F2D4A}" type="datetimeFigureOut">
              <a:rPr lang="es-ES" smtClean="0"/>
              <a:pPr/>
              <a:t>22/03/2019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708CE80B-1D65-4220-8E69-E151C4486981}" type="slidenum">
              <a:rPr lang="es-ES" smtClean="0"/>
              <a:pPr/>
              <a:t>‹Nº›</a:t>
            </a:fld>
            <a:endParaRPr lang="es-ES"/>
          </a:p>
        </p:txBody>
      </p:sp>
    </p:spTree>
    <p:extLst>
      <p:ext uri="{BB962C8B-B14F-4D97-AF65-F5344CB8AC3E}">
        <p14:creationId xmlns:p14="http://schemas.microsoft.com/office/powerpoint/2010/main" val="3849081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00289033-C9FD-41C9-A1DA-6AFBEC5F2D4A}" type="datetimeFigureOut">
              <a:rPr lang="es-ES" smtClean="0"/>
              <a:pPr/>
              <a:t>22/03/2019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708CE80B-1D65-4220-8E69-E151C4486981}" type="slidenum">
              <a:rPr lang="es-ES" smtClean="0"/>
              <a:pPr/>
              <a:t>‹Nº›</a:t>
            </a:fld>
            <a:endParaRPr lang="es-ES"/>
          </a:p>
        </p:txBody>
      </p:sp>
    </p:spTree>
    <p:extLst>
      <p:ext uri="{BB962C8B-B14F-4D97-AF65-F5344CB8AC3E}">
        <p14:creationId xmlns:p14="http://schemas.microsoft.com/office/powerpoint/2010/main" val="4190320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00289033-C9FD-41C9-A1DA-6AFBEC5F2D4A}" type="datetimeFigureOut">
              <a:rPr lang="es-ES" smtClean="0"/>
              <a:pPr/>
              <a:t>22/03/2019</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708CE80B-1D65-4220-8E69-E151C4486981}" type="slidenum">
              <a:rPr lang="es-ES" smtClean="0"/>
              <a:pPr/>
              <a:t>‹Nº›</a:t>
            </a:fld>
            <a:endParaRPr lang="es-ES"/>
          </a:p>
        </p:txBody>
      </p:sp>
    </p:spTree>
    <p:extLst>
      <p:ext uri="{BB962C8B-B14F-4D97-AF65-F5344CB8AC3E}">
        <p14:creationId xmlns:p14="http://schemas.microsoft.com/office/powerpoint/2010/main" val="2740781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00289033-C9FD-41C9-A1DA-6AFBEC5F2D4A}" type="datetimeFigureOut">
              <a:rPr lang="es-ES" smtClean="0"/>
              <a:pPr/>
              <a:t>22/03/2019</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708CE80B-1D65-4220-8E69-E151C4486981}" type="slidenum">
              <a:rPr lang="es-ES" smtClean="0"/>
              <a:pPr/>
              <a:t>‹Nº›</a:t>
            </a:fld>
            <a:endParaRPr lang="es-ES"/>
          </a:p>
        </p:txBody>
      </p:sp>
    </p:spTree>
    <p:extLst>
      <p:ext uri="{BB962C8B-B14F-4D97-AF65-F5344CB8AC3E}">
        <p14:creationId xmlns:p14="http://schemas.microsoft.com/office/powerpoint/2010/main" val="1074639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289033-C9FD-41C9-A1DA-6AFBEC5F2D4A}" type="datetimeFigureOut">
              <a:rPr lang="es-ES" smtClean="0"/>
              <a:pPr/>
              <a:t>22/03/2019</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708CE80B-1D65-4220-8E69-E151C4486981}" type="slidenum">
              <a:rPr lang="es-ES" smtClean="0"/>
              <a:pPr/>
              <a:t>‹Nº›</a:t>
            </a:fld>
            <a:endParaRPr lang="es-ES"/>
          </a:p>
        </p:txBody>
      </p:sp>
    </p:spTree>
    <p:extLst>
      <p:ext uri="{BB962C8B-B14F-4D97-AF65-F5344CB8AC3E}">
        <p14:creationId xmlns:p14="http://schemas.microsoft.com/office/powerpoint/2010/main" val="424866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0289033-C9FD-41C9-A1DA-6AFBEC5F2D4A}" type="datetimeFigureOut">
              <a:rPr lang="es-ES" smtClean="0"/>
              <a:pPr/>
              <a:t>22/03/2019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708CE80B-1D65-4220-8E69-E151C4486981}" type="slidenum">
              <a:rPr lang="es-ES" smtClean="0"/>
              <a:pPr/>
              <a:t>‹Nº›</a:t>
            </a:fld>
            <a:endParaRPr lang="es-ES"/>
          </a:p>
        </p:txBody>
      </p:sp>
    </p:spTree>
    <p:extLst>
      <p:ext uri="{BB962C8B-B14F-4D97-AF65-F5344CB8AC3E}">
        <p14:creationId xmlns:p14="http://schemas.microsoft.com/office/powerpoint/2010/main" val="2129933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0289033-C9FD-41C9-A1DA-6AFBEC5F2D4A}" type="datetimeFigureOut">
              <a:rPr lang="es-ES" smtClean="0"/>
              <a:pPr/>
              <a:t>22/03/2019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708CE80B-1D65-4220-8E69-E151C4486981}" type="slidenum">
              <a:rPr lang="es-ES" smtClean="0"/>
              <a:pPr/>
              <a:t>‹Nº›</a:t>
            </a:fld>
            <a:endParaRPr lang="es-ES"/>
          </a:p>
        </p:txBody>
      </p:sp>
    </p:spTree>
    <p:extLst>
      <p:ext uri="{BB962C8B-B14F-4D97-AF65-F5344CB8AC3E}">
        <p14:creationId xmlns:p14="http://schemas.microsoft.com/office/powerpoint/2010/main" val="2208028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289033-C9FD-41C9-A1DA-6AFBEC5F2D4A}" type="datetimeFigureOut">
              <a:rPr lang="es-ES" smtClean="0"/>
              <a:pPr/>
              <a:t>22/03/2019</a:t>
            </a:fld>
            <a:endParaRPr lang="es-E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8CE80B-1D65-4220-8E69-E151C4486981}" type="slidenum">
              <a:rPr lang="es-ES" smtClean="0"/>
              <a:pPr/>
              <a:t>‹Nº›</a:t>
            </a:fld>
            <a:endParaRPr lang="es-ES"/>
          </a:p>
        </p:txBody>
      </p:sp>
    </p:spTree>
    <p:extLst>
      <p:ext uri="{BB962C8B-B14F-4D97-AF65-F5344CB8AC3E}">
        <p14:creationId xmlns:p14="http://schemas.microsoft.com/office/powerpoint/2010/main" val="3153235238"/>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a:bodyPr>
          <a:lstStyle/>
          <a:p>
            <a:r>
              <a:rPr lang="es-ES" sz="3600" dirty="0" smtClean="0"/>
              <a:t>LA PRESCRIPCION EN MATERIA LABORAL</a:t>
            </a:r>
            <a:endParaRPr lang="es-ES" sz="3600" dirty="0"/>
          </a:p>
        </p:txBody>
      </p:sp>
      <p:pic>
        <p:nvPicPr>
          <p:cNvPr id="5" name="4 Marcador de posición de imagen" descr="reloj-tiempo-calendario.jpg"/>
          <p:cNvPicPr>
            <a:picLocks noGrp="1" noChangeAspect="1"/>
          </p:cNvPicPr>
          <p:nvPr>
            <p:ph type="pic" idx="1"/>
          </p:nvPr>
        </p:nvPicPr>
        <p:blipFill>
          <a:blip r:embed="rId2"/>
          <a:srcRect l="5674" r="5674"/>
          <a:stretch>
            <a:fillRect/>
          </a:stretch>
        </p:blipFill>
        <p:spPr/>
      </p:pic>
      <p:sp>
        <p:nvSpPr>
          <p:cNvPr id="3" name="Subtítulo 2"/>
          <p:cNvSpPr>
            <a:spLocks noGrp="1"/>
          </p:cNvSpPr>
          <p:nvPr>
            <p:ph type="body" sz="half" idx="2"/>
          </p:nvPr>
        </p:nvSpPr>
        <p:spPr/>
        <p:style>
          <a:lnRef idx="3">
            <a:schemeClr val="lt1"/>
          </a:lnRef>
          <a:fillRef idx="1">
            <a:schemeClr val="accent5"/>
          </a:fillRef>
          <a:effectRef idx="1">
            <a:schemeClr val="accent5"/>
          </a:effectRef>
          <a:fontRef idx="minor">
            <a:schemeClr val="lt1"/>
          </a:fontRef>
        </p:style>
        <p:txBody>
          <a:bodyPr>
            <a:normAutofit/>
          </a:bodyPr>
          <a:lstStyle/>
          <a:p>
            <a:r>
              <a:rPr lang="es-ES" sz="2800" dirty="0" smtClean="0"/>
              <a:t>CLAUDINA CANTARERO</a:t>
            </a:r>
            <a:endParaRPr lang="es-ES" sz="2800" dirty="0"/>
          </a:p>
        </p:txBody>
      </p:sp>
    </p:spTree>
    <p:extLst>
      <p:ext uri="{BB962C8B-B14F-4D97-AF65-F5344CB8AC3E}">
        <p14:creationId xmlns:p14="http://schemas.microsoft.com/office/powerpoint/2010/main" val="1170740161"/>
      </p:ext>
    </p:extLst>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s-ES" dirty="0" smtClean="0"/>
              <a:t>PRESCRIPCION PARA HORAS EXTRAS</a:t>
            </a:r>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pPr algn="just"/>
            <a:r>
              <a:rPr lang="es-ES" dirty="0" smtClean="0"/>
              <a:t>El término de prescripción para el cobro de jornadas extraordinarias de trabajo empezará a contarse el día en que fue pagado o debió pagarse el salario ordinario correspondiente al período en que hubiere sido laborado el trabajo extraordinario.</a:t>
            </a:r>
            <a:endParaRPr lang="es-E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s-ES" dirty="0" smtClean="0"/>
              <a:t>INTERRUPCION DE LA PRESCRIPCION</a:t>
            </a:r>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normAutofit fontScale="92500" lnSpcReduction="10000"/>
          </a:bodyPr>
          <a:lstStyle/>
          <a:p>
            <a:r>
              <a:rPr lang="es-ES" b="1" dirty="0" smtClean="0"/>
              <a:t>Artículo 868</a:t>
            </a:r>
            <a:endParaRPr lang="es-ES" dirty="0" smtClean="0"/>
          </a:p>
          <a:p>
            <a:r>
              <a:rPr lang="es-ES" dirty="0" smtClean="0"/>
              <a:t>El término de prescripción se interrumpe:</a:t>
            </a:r>
          </a:p>
          <a:p>
            <a:r>
              <a:rPr lang="es-ES" dirty="0" smtClean="0"/>
              <a:t>a) por demanda o gestión ante la autoridad competente;</a:t>
            </a:r>
          </a:p>
          <a:p>
            <a:pPr algn="just"/>
            <a:r>
              <a:rPr lang="es-ES" dirty="0" smtClean="0"/>
              <a:t>b) por el hecho de que la persona a cuyo favor corre la prescripción reconozca expresamente, de palabra o por escrito, o tácitamente por hechos indudables, el derecho de aquél contra quien transcurre el término de prescripción.</a:t>
            </a:r>
          </a:p>
          <a:p>
            <a:pPr algn="just"/>
            <a:r>
              <a:rPr lang="es-ES" dirty="0" smtClean="0"/>
              <a:t>Quedan comprendidos entre los medios expresados en este inciso el pago o cumplimiento de la obligación del deudor, sea parcial o en cualquier otra forma que se haga; y,</a:t>
            </a:r>
          </a:p>
          <a:p>
            <a:r>
              <a:rPr lang="es-ES" dirty="0" smtClean="0"/>
              <a:t>c) por fuerza mayor o caso fortuito debidamente comprobados.</a:t>
            </a:r>
          </a:p>
          <a:p>
            <a:endParaRPr lang="es-ES" dirty="0"/>
          </a:p>
        </p:txBody>
      </p:sp>
    </p:spTree>
  </p:cSld>
  <p:clrMapOvr>
    <a:masterClrMapping/>
  </p:clrMapOvr>
  <p:transition>
    <p:wipe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s-ES" dirty="0" smtClean="0"/>
              <a:t>Al presentarse la demanda judicial, inmediatamente se detiene el tiempo que ha estado transcurriendo.</a:t>
            </a:r>
          </a:p>
          <a:p>
            <a:r>
              <a:rPr lang="es-ES" dirty="0" smtClean="0"/>
              <a:t>Cualquier gestión o reclamo intentado ante el Ministerio </a:t>
            </a:r>
            <a:r>
              <a:rPr lang="es-ES" smtClean="0"/>
              <a:t>del Trabajo,  </a:t>
            </a:r>
            <a:endParaRPr lang="es-ES" dirty="0" smtClean="0"/>
          </a:p>
          <a:p>
            <a:endParaRPr lang="es-ES" dirty="0"/>
          </a:p>
        </p:txBody>
      </p:sp>
    </p:spTree>
  </p:cSld>
  <p:clrMapOvr>
    <a:masterClrMapping/>
  </p:clrMapOvr>
  <p:transition>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s-ES" dirty="0" smtClean="0"/>
              <a:t>PRESCRIPCION PARA LOS MENORES</a:t>
            </a:r>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s-ES" b="1" dirty="0" smtClean="0"/>
              <a:t>Artículo 869</a:t>
            </a:r>
            <a:endParaRPr lang="es-ES" dirty="0" smtClean="0"/>
          </a:p>
          <a:p>
            <a:pPr algn="just"/>
            <a:r>
              <a:rPr lang="es-ES" dirty="0" smtClean="0"/>
              <a:t>La prescripción no corre contra los menores de dieciséis (16) años y los incapaces, mientras unos u otros no tengan representante legal. Este último es responsable de los danos y perjuicios que por el transcurso del término de prescripción se causen a sus representados.</a:t>
            </a:r>
          </a:p>
          <a:p>
            <a:pPr algn="just"/>
            <a:r>
              <a:rPr lang="es-ES" dirty="0" smtClean="0"/>
              <a:t>En estos casos la prescripción se suspende mientras tanto no desaparezca el motivo que originó la suspensión.</a:t>
            </a:r>
            <a:endParaRPr lang="es-ES" dirty="0"/>
          </a:p>
        </p:txBody>
      </p:sp>
    </p:spTree>
  </p:cSld>
  <p:clrMapOvr>
    <a:masterClrMapping/>
  </p:clrMapOvr>
  <p:transition>
    <p:pull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s-ES" dirty="0" smtClean="0"/>
              <a:t>PRESCRIPCION EN SOLIDARIOS</a:t>
            </a:r>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s-ES" b="1" dirty="0" smtClean="0"/>
              <a:t>Artículo 870</a:t>
            </a:r>
            <a:endParaRPr lang="es-ES" dirty="0" smtClean="0"/>
          </a:p>
          <a:p>
            <a:r>
              <a:rPr lang="es-ES" dirty="0" smtClean="0"/>
              <a:t>Las causas que interrumpen la prescripción respecto de uno de los deudores solidarios, la interrumpen también respecto de los otros.</a:t>
            </a:r>
          </a:p>
          <a:p>
            <a:endParaRPr lang="es-ES" dirty="0"/>
          </a:p>
        </p:txBody>
      </p:sp>
    </p:spTree>
  </p:cSld>
  <p:clrMapOvr>
    <a:masterClrMapping/>
  </p:clrMapOvr>
  <p:transition>
    <p:cut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s-ES" dirty="0" smtClean="0"/>
              <a:t>EFECTO DE LA PRESCRIPCION</a:t>
            </a:r>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s-ES" b="1" dirty="0" smtClean="0"/>
              <a:t>Artículo 871</a:t>
            </a:r>
            <a:endParaRPr lang="es-ES" dirty="0" smtClean="0"/>
          </a:p>
          <a:p>
            <a:r>
              <a:rPr lang="es-ES" dirty="0" smtClean="0"/>
              <a:t>El efecto de la interrupción es inutilizar para la prescripción todo el tiempo corrido antes de que aquélla ocurra.</a:t>
            </a:r>
          </a:p>
          <a:p>
            <a:r>
              <a:rPr lang="es-ES" dirty="0" smtClean="0"/>
              <a:t>Desaparece, se esfuma el plazo transcurrido, y se reanuda su computo.</a:t>
            </a:r>
            <a:endParaRPr lang="es-ES" dirty="0"/>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r>
              <a:rPr lang="es-ES" dirty="0" smtClean="0"/>
              <a:t>LA PRESCRIPCION EN MATERIA LABORAL</a:t>
            </a:r>
            <a:endParaRPr lang="es-ES" dirty="0"/>
          </a:p>
        </p:txBody>
      </p:sp>
      <p:sp>
        <p:nvSpPr>
          <p:cNvPr id="7" name="6 Marcador de contenido"/>
          <p:cNvSpPr>
            <a:spLocks noGrp="1"/>
          </p:cNvSpPr>
          <p:nvPr>
            <p:ph idx="1"/>
          </p:nvPr>
        </p:nvSpPr>
        <p:spPr/>
        <p:style>
          <a:lnRef idx="1">
            <a:schemeClr val="accent5"/>
          </a:lnRef>
          <a:fillRef idx="3">
            <a:schemeClr val="accent5"/>
          </a:fillRef>
          <a:effectRef idx="2">
            <a:schemeClr val="accent5"/>
          </a:effectRef>
          <a:fontRef idx="minor">
            <a:schemeClr val="lt1"/>
          </a:fontRef>
        </p:style>
        <p:txBody>
          <a:bodyPr/>
          <a:lstStyle/>
          <a:p>
            <a:pPr algn="just"/>
            <a:r>
              <a:rPr lang="es-ES" dirty="0" smtClean="0"/>
              <a:t>El instituto de la prescripción encuentra su fundamento, en la necesidad de que la sociedad establezca reglas claras para los negocios jurídicos, de manera que se desarrollen en un marco de certeza y seguridad para todos los agentes participantes, sin dejar temas o asuntos pendientes hacia la eternidad.</a:t>
            </a:r>
          </a:p>
          <a:p>
            <a:pPr algn="just"/>
            <a:r>
              <a:rPr lang="es-ES" dirty="0" smtClean="0"/>
              <a:t>También llamada liberatoria o negativa.</a:t>
            </a:r>
          </a:p>
          <a:p>
            <a:pPr algn="just"/>
            <a:r>
              <a:rPr lang="es-ES" dirty="0" smtClean="0"/>
              <a:t> Las obligaciones se extinguen con sólo el transcurso del tiempo previsto por el ordenamiento jurídico, cuando quien tiene a su haber el derecho exigible, no lo ejerce dentro del plazo legalmente establecido. </a:t>
            </a:r>
            <a:endParaRPr lang="es-ES"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s-ES" dirty="0" smtClean="0"/>
              <a:t>LA PRESCRIPCION EN MATERIA LABORAL</a:t>
            </a:r>
            <a:endParaRPr lang="es-ES" dirty="0"/>
          </a:p>
        </p:txBody>
      </p:sp>
      <p:sp>
        <p:nvSpPr>
          <p:cNvPr id="3" name="2 Marcador de contenido"/>
          <p:cNvSpPr>
            <a:spLocks noGrp="1"/>
          </p:cNvSpPr>
          <p:nvPr>
            <p:ph idx="1"/>
          </p:nvPr>
        </p:nvSpPr>
        <p:spPr/>
        <p:style>
          <a:lnRef idx="1">
            <a:schemeClr val="accent5"/>
          </a:lnRef>
          <a:fillRef idx="3">
            <a:schemeClr val="accent5"/>
          </a:fillRef>
          <a:effectRef idx="2">
            <a:schemeClr val="accent5"/>
          </a:effectRef>
          <a:fontRef idx="minor">
            <a:schemeClr val="lt1"/>
          </a:fontRef>
        </p:style>
        <p:txBody>
          <a:bodyPr/>
          <a:lstStyle/>
          <a:p>
            <a:r>
              <a:rPr lang="es-ES" b="1" dirty="0" smtClean="0"/>
              <a:t>Artículo 862</a:t>
            </a:r>
            <a:endParaRPr lang="es-ES" dirty="0" smtClean="0"/>
          </a:p>
          <a:p>
            <a:pPr algn="just"/>
            <a:r>
              <a:rPr lang="es-ES" dirty="0" smtClean="0"/>
              <a:t>Prescripción es un medio de librarse de una obligación impuesta por el presente Código o que sea consecuencia de la aplicación del mismo, mediante el transcurso de cierto tiempo y en las condiciones que determina este Capítulo.</a:t>
            </a:r>
          </a:p>
          <a:p>
            <a:pPr algn="just"/>
            <a:r>
              <a:rPr lang="es-ES" dirty="0" smtClean="0"/>
              <a:t>El derecho de prescripción es irrenunciable, pero puede renunciarse a la prescripción ya consumada, sea expresamente, de palabra o por escrito, o tácitamente por hechos indudables.</a:t>
            </a:r>
            <a:endParaRPr lang="es-ES"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s-ES" dirty="0" smtClean="0"/>
              <a:t>LA PRESCRIPCION EN MATERIA LABORAL</a:t>
            </a:r>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s-ES" dirty="0" smtClean="0"/>
              <a:t>La prescripción es de orden publico, es nulo todo pacto destinado a impedir los efectos de la prescripción.</a:t>
            </a:r>
          </a:p>
          <a:p>
            <a:r>
              <a:rPr lang="es-ES" dirty="0" smtClean="0"/>
              <a:t>Se puede renunciar expresa o tácitamente a la prescripción ganada.</a:t>
            </a:r>
          </a:p>
          <a:p>
            <a:r>
              <a:rPr lang="es-ES" dirty="0" smtClean="0"/>
              <a:t>Opera a instancia de parte, ES PROHIBIDO que el juez la ejercite de oficio.</a:t>
            </a:r>
          </a:p>
          <a:p>
            <a:pPr algn="just"/>
            <a:r>
              <a:rPr lang="es-ES" dirty="0" smtClean="0"/>
              <a:t>El demandante tiene que alegarla como un hecho controvertido en su escrito de demanda</a:t>
            </a:r>
          </a:p>
          <a:p>
            <a:pPr algn="just"/>
            <a:r>
              <a:rPr lang="es-ES" dirty="0" smtClean="0"/>
              <a:t>El demandado debe de alegarla como un defecto procesal o excepción perentoria, es decir se decide hasta en sentencia definitiva.</a:t>
            </a:r>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s-ES" dirty="0" smtClean="0"/>
              <a:t>LA PRESCRIPCION PARA DESPEDIR JUSTIFICADAMENTE A LOS TRABAJADORES</a:t>
            </a:r>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normAutofit fontScale="92500"/>
          </a:bodyPr>
          <a:lstStyle/>
          <a:p>
            <a:r>
              <a:rPr lang="es-ES" b="1" dirty="0" smtClean="0"/>
              <a:t>Artículo 863</a:t>
            </a:r>
            <a:endParaRPr lang="es-ES" dirty="0" smtClean="0"/>
          </a:p>
          <a:p>
            <a:pPr algn="just"/>
            <a:r>
              <a:rPr lang="es-ES" dirty="0" smtClean="0"/>
              <a:t>Los derechos y acciones de los patronos para despedir justificadamente a los trabajadores o para disciplinar sus faltas al contrato de trabajo, prescriben en un (1) mes que comienza a correr desde que se dio causa para la terminación de éste, o, en su caso, desde que fueron conocidos los hechos que dieren lugar a la corrección disciplinaria.</a:t>
            </a:r>
          </a:p>
          <a:p>
            <a:pPr algn="just"/>
            <a:r>
              <a:rPr lang="es-ES" dirty="0" smtClean="0"/>
              <a:t>UN MES CALENDARIO. DE FECHA A FECHA.</a:t>
            </a:r>
          </a:p>
          <a:p>
            <a:pPr algn="just"/>
            <a:r>
              <a:rPr lang="es-ES" dirty="0" smtClean="0"/>
              <a:t>LA PRESCRIPCION SE INICIA EL DIA EN QUE PUEDE EJERCITARSE LA ACCION.</a:t>
            </a:r>
          </a:p>
          <a:p>
            <a:r>
              <a:rPr lang="es-ES" dirty="0" smtClean="0"/>
              <a:t>LA PRESCRIPCION SE PRODUCE VENCIDO EL ULTIMO DIA.</a:t>
            </a: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s-ES" dirty="0" smtClean="0"/>
              <a:t>LA PRESCRIPCION PARA RECLAMAR CONTRA EL DESPIDO DIRECTO E INJUSTIFICADO</a:t>
            </a:r>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s-ES" b="1" dirty="0" smtClean="0"/>
              <a:t>Artículo 864</a:t>
            </a:r>
            <a:endParaRPr lang="es-ES" dirty="0" smtClean="0"/>
          </a:p>
          <a:p>
            <a:pPr algn="just"/>
            <a:r>
              <a:rPr lang="es-ES" dirty="0" smtClean="0"/>
              <a:t>Los derechos y acciones de los trabajadores para reclamar contra los despidos injustificados que se les hagan o contra las correcciones disciplinarias que se les apliquen, prescriben en el término de dos (2) meses contados a partir de la terminación del contrato o desde que se les impusieron dichas correcciones, respectivamente.</a:t>
            </a:r>
          </a:p>
          <a:p>
            <a:pPr algn="just"/>
            <a:r>
              <a:rPr lang="es-ES" dirty="0" smtClean="0"/>
              <a:t>SE LE CONCEDE MAS TIEMPO AL TRABAJADOR, CON RESPECTO AL EMPLEADOR.</a:t>
            </a:r>
          </a:p>
          <a:p>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s-ES" dirty="0" smtClean="0"/>
              <a:t>LA PRESCRIPCION PARA RECLAMAR CONTRA EL DESPIDO INDIRECTO</a:t>
            </a:r>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s-ES" b="1" dirty="0" smtClean="0"/>
              <a:t>Artículo 865</a:t>
            </a:r>
          </a:p>
          <a:p>
            <a:pPr algn="just"/>
            <a:r>
              <a:rPr lang="es-ES" dirty="0" smtClean="0"/>
              <a:t>Los derechos y acciones de los trabajadores para dar por terminado con justa causa su contrato de trabajo, prescriben en el término de un (1) mes, contado desde el momento en que el patrono dio motivo para la separación o despido indirecto.</a:t>
            </a: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lstStyle/>
          <a:p>
            <a:pPr algn="ctr"/>
            <a:r>
              <a:rPr lang="es-ES" dirty="0" smtClean="0"/>
              <a:t>LA PRESCRIPCION PARA RECLAMAR POR EL ABANDONO DEL TRABAJADOR</a:t>
            </a:r>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s-ES" b="1" dirty="0" smtClean="0"/>
              <a:t>Artículo 866</a:t>
            </a:r>
            <a:endParaRPr lang="es-ES" dirty="0" smtClean="0"/>
          </a:p>
          <a:p>
            <a:pPr algn="just"/>
            <a:r>
              <a:rPr lang="es-ES" dirty="0" smtClean="0"/>
              <a:t>Los derechos y acciones de los patronos para reclamar contra los trabajadores que se separen injustificadamente de su puesto, prescriben en el término de un (1) mes contado a partir de la separación injustificada.</a:t>
            </a:r>
          </a:p>
          <a:p>
            <a:endParaRPr lang="es-ES" dirty="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a:normAutofit fontScale="90000"/>
          </a:bodyPr>
          <a:lstStyle/>
          <a:p>
            <a:pPr algn="ctr"/>
            <a:r>
              <a:rPr lang="es-ES" dirty="0" smtClean="0"/>
              <a:t>TODOS LOS DEMAS DERECHOS Y ACCIONES DE LOS DOS SUJETOS (Y DOS.PREVISION SOCIAL)</a:t>
            </a:r>
            <a:endParaRPr lang="es-ES" dirty="0"/>
          </a:p>
        </p:txBody>
      </p:sp>
      <p:sp>
        <p:nvSpPr>
          <p:cNvPr id="3" name="2 Marcador de contenido"/>
          <p:cNvSpPr>
            <a:spLocks noGrp="1"/>
          </p:cNvSpPr>
          <p:nvPr>
            <p:ph idx="1"/>
          </p:nvPr>
        </p:nvSpPr>
        <p:spPr/>
        <p:style>
          <a:lnRef idx="2">
            <a:schemeClr val="accent5">
              <a:shade val="50000"/>
            </a:schemeClr>
          </a:lnRef>
          <a:fillRef idx="1">
            <a:schemeClr val="accent5"/>
          </a:fillRef>
          <a:effectRef idx="0">
            <a:schemeClr val="accent5"/>
          </a:effectRef>
          <a:fontRef idx="minor">
            <a:schemeClr val="lt1"/>
          </a:fontRef>
        </p:style>
        <p:txBody>
          <a:bodyPr/>
          <a:lstStyle/>
          <a:p>
            <a:r>
              <a:rPr lang="es-ES" b="1" dirty="0" smtClean="0"/>
              <a:t>Artículo 867</a:t>
            </a:r>
            <a:endParaRPr lang="es-ES" dirty="0" smtClean="0"/>
          </a:p>
          <a:p>
            <a:pPr algn="just"/>
            <a:r>
              <a:rPr lang="es-ES" dirty="0" smtClean="0"/>
              <a:t>Salvo disposición en contrario, todos los derechos y acciones provenientes de este Código, de sus reglamentos o de las demás leyes de trabajo o previsión social que no se originen directamente en contratos de trabajo, prescriben en el término de dos (2) meses. </a:t>
            </a:r>
          </a:p>
          <a:p>
            <a:pPr algn="just"/>
            <a:r>
              <a:rPr lang="es-ES" dirty="0" smtClean="0"/>
              <a:t>Este plazo corre para patronos y trabajadores desde el acaecimiento del hecho respectivo, salvo para estos últimos cuando hubieren estado imposibilitados de reclamar sus derechos o de ejercitar las acciones correspondientes, extremo que deberán probar en juicio.</a:t>
            </a:r>
          </a:p>
          <a:p>
            <a:endParaRPr lang="es-ES" dirty="0"/>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278</TotalTime>
  <Words>989</Words>
  <Application>Microsoft Office PowerPoint</Application>
  <PresentationFormat>Panorámica</PresentationFormat>
  <Paragraphs>58</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Office Theme</vt:lpstr>
      <vt:lpstr>LA PRESCRIPCION EN MATERIA LABORAL</vt:lpstr>
      <vt:lpstr>LA PRESCRIPCION EN MATERIA LABORAL</vt:lpstr>
      <vt:lpstr>LA PRESCRIPCION EN MATERIA LABORAL</vt:lpstr>
      <vt:lpstr>LA PRESCRIPCION EN MATERIA LABORAL</vt:lpstr>
      <vt:lpstr>LA PRESCRIPCION PARA DESPEDIR JUSTIFICADAMENTE A LOS TRABAJADORES</vt:lpstr>
      <vt:lpstr>LA PRESCRIPCION PARA RECLAMAR CONTRA EL DESPIDO DIRECTO E INJUSTIFICADO</vt:lpstr>
      <vt:lpstr>LA PRESCRIPCION PARA RECLAMAR CONTRA EL DESPIDO INDIRECTO</vt:lpstr>
      <vt:lpstr>LA PRESCRIPCION PARA RECLAMAR POR EL ABANDONO DEL TRABAJADOR</vt:lpstr>
      <vt:lpstr>TODOS LOS DEMAS DERECHOS Y ACCIONES DE LOS DOS SUJETOS (Y DOS.PREVISION SOCIAL)</vt:lpstr>
      <vt:lpstr>PRESCRIPCION PARA HORAS EXTRAS</vt:lpstr>
      <vt:lpstr>INTERRUPCION DE LA PRESCRIPCION</vt:lpstr>
      <vt:lpstr>Presentación de PowerPoint</vt:lpstr>
      <vt:lpstr>PRESCRIPCION PARA LOS MENORES</vt:lpstr>
      <vt:lpstr>PRESCRIPCION EN SOLIDARIOS</vt:lpstr>
      <vt:lpstr>EFECTO DE LA PRESCRIPCION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Chalalai Sarakor</dc:creator>
  <cp:lastModifiedBy>Dennis Lovo Colegio de Abogados</cp:lastModifiedBy>
  <cp:revision>40</cp:revision>
  <dcterms:created xsi:type="dcterms:W3CDTF">2013-07-30T10:51:27Z</dcterms:created>
  <dcterms:modified xsi:type="dcterms:W3CDTF">2019-03-22T18:02:54Z</dcterms:modified>
</cp:coreProperties>
</file>