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8" r:id="rId1"/>
  </p:sldMasterIdLst>
  <p:sldIdLst>
    <p:sldId id="256" r:id="rId2"/>
    <p:sldId id="267" r:id="rId3"/>
    <p:sldId id="257" r:id="rId4"/>
    <p:sldId id="258" r:id="rId5"/>
    <p:sldId id="261" r:id="rId6"/>
    <p:sldId id="262" r:id="rId7"/>
    <p:sldId id="263" r:id="rId8"/>
    <p:sldId id="264" r:id="rId9"/>
    <p:sldId id="265" r:id="rId10"/>
    <p:sldId id="266" r:id="rId1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8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dirty="0"/>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8526F0F3-3C53-41BC-8FFD-0BFB6DD91672}" type="datetimeFigureOut">
              <a:rPr lang="el-GR" smtClean="0"/>
              <a:t>25/4/2019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019400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dirty="0"/>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5" name="Date Placeholder 4"/>
          <p:cNvSpPr>
            <a:spLocks noGrp="1"/>
          </p:cNvSpPr>
          <p:nvPr>
            <p:ph type="dt" sz="half" idx="10"/>
          </p:nvPr>
        </p:nvSpPr>
        <p:spPr/>
        <p:txBody>
          <a:bodyPr/>
          <a:lstStyle/>
          <a:p>
            <a:fld id="{8526F0F3-3C53-41BC-8FFD-0BFB6DD91672}" type="datetimeFigureOut">
              <a:rPr lang="el-GR" smtClean="0"/>
              <a:t>25/4/2019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795619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dirty="0"/>
              <a:t>Κάντε κλικ για να επεξεργαστείτε τον τίτλο υποδείγματος</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4" name="Date Placeholder 3"/>
          <p:cNvSpPr>
            <a:spLocks noGrp="1"/>
          </p:cNvSpPr>
          <p:nvPr>
            <p:ph type="dt" sz="half" idx="10"/>
          </p:nvPr>
        </p:nvSpPr>
        <p:spPr/>
        <p:txBody>
          <a:bodyPr/>
          <a:lstStyle/>
          <a:p>
            <a:fld id="{8526F0F3-3C53-41BC-8FFD-0BFB6DD91672}" type="datetimeFigureOut">
              <a:rPr lang="el-GR" smtClean="0"/>
              <a:t>25/4/2019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529747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dirty="0"/>
              <a:t>Κάντε κλικ για να επεξεργαστείτε τον τίτλο υποδείγματος</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dirty="0"/>
              <a:t>Στυλ κειμένου υποδείγματος</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4" name="Date Placeholder 3"/>
          <p:cNvSpPr>
            <a:spLocks noGrp="1"/>
          </p:cNvSpPr>
          <p:nvPr>
            <p:ph type="dt" sz="half" idx="10"/>
          </p:nvPr>
        </p:nvSpPr>
        <p:spPr/>
        <p:txBody>
          <a:bodyPr/>
          <a:lstStyle/>
          <a:p>
            <a:fld id="{8526F0F3-3C53-41BC-8FFD-0BFB6DD91672}" type="datetimeFigureOut">
              <a:rPr lang="el-GR" smtClean="0"/>
              <a:t>25/4/2019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290840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Στυλ κειμένου υποδείγματος</a:t>
            </a:r>
          </a:p>
        </p:txBody>
      </p:sp>
      <p:sp>
        <p:nvSpPr>
          <p:cNvPr id="4" name="Date Placeholder 3"/>
          <p:cNvSpPr>
            <a:spLocks noGrp="1"/>
          </p:cNvSpPr>
          <p:nvPr>
            <p:ph type="dt" sz="half" idx="10"/>
          </p:nvPr>
        </p:nvSpPr>
        <p:spPr/>
        <p:txBody>
          <a:bodyPr/>
          <a:lstStyle/>
          <a:p>
            <a:fld id="{8526F0F3-3C53-41BC-8FFD-0BFB6DD91672}" type="datetimeFigureOut">
              <a:rPr lang="el-GR" smtClean="0"/>
              <a:t>25/4/2019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492682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κειμένου υποδείγματος</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κειμένου υποδείγματος</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κειμένου υποδείγματος</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526F0F3-3C53-41BC-8FFD-0BFB6DD91672}" type="datetimeFigureOut">
              <a:rPr lang="el-GR" smtClean="0"/>
              <a:t>25/4/2019</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70847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κειμένου υποδείγματος</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κειμένου υποδείγματος</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κειμένου υποδείγματος</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526F0F3-3C53-41BC-8FFD-0BFB6DD91672}" type="datetimeFigureOut">
              <a:rPr lang="el-GR" smtClean="0"/>
              <a:t>25/4/2019</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789923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nchorCtr="0"/>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10"/>
          </p:nvPr>
        </p:nvSpPr>
        <p:spPr/>
        <p:txBody>
          <a:bodyPr/>
          <a:lstStyle/>
          <a:p>
            <a:fld id="{8526F0F3-3C53-41BC-8FFD-0BFB6DD91672}" type="datetimeFigureOut">
              <a:rPr lang="el-GR" smtClean="0"/>
              <a:t>25/4/2019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4258065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dirty="0"/>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10"/>
          </p:nvPr>
        </p:nvSpPr>
        <p:spPr/>
        <p:txBody>
          <a:bodyPr/>
          <a:lstStyle/>
          <a:p>
            <a:fld id="{8526F0F3-3C53-41BC-8FFD-0BFB6DD91672}" type="datetimeFigureOut">
              <a:rPr lang="el-GR" smtClean="0"/>
              <a:t>25/4/2019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55612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7" name="Date Placeholder 3"/>
          <p:cNvSpPr>
            <a:spLocks noGrp="1"/>
          </p:cNvSpPr>
          <p:nvPr>
            <p:ph type="dt" sz="half" idx="10"/>
          </p:nvPr>
        </p:nvSpPr>
        <p:spPr/>
        <p:txBody>
          <a:bodyPr/>
          <a:lstStyle/>
          <a:p>
            <a:fld id="{8526F0F3-3C53-41BC-8FFD-0BFB6DD91672}" type="datetimeFigureOut">
              <a:rPr lang="el-GR" smtClean="0"/>
              <a:t>25/4/2019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962813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Στυλ κειμένου υποδείγματος</a:t>
            </a:r>
          </a:p>
        </p:txBody>
      </p:sp>
      <p:sp>
        <p:nvSpPr>
          <p:cNvPr id="4" name="Date Placeholder 3"/>
          <p:cNvSpPr>
            <a:spLocks noGrp="1"/>
          </p:cNvSpPr>
          <p:nvPr>
            <p:ph type="dt" sz="half" idx="10"/>
          </p:nvPr>
        </p:nvSpPr>
        <p:spPr/>
        <p:txBody>
          <a:bodyPr/>
          <a:lstStyle/>
          <a:p>
            <a:fld id="{8526F0F3-3C53-41BC-8FFD-0BFB6DD91672}" type="datetimeFigureOut">
              <a:rPr lang="el-GR" smtClean="0"/>
              <a:t>25/4/2019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997591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5" name="Date Placeholder 4"/>
          <p:cNvSpPr>
            <a:spLocks noGrp="1"/>
          </p:cNvSpPr>
          <p:nvPr>
            <p:ph type="dt" sz="half" idx="10"/>
          </p:nvPr>
        </p:nvSpPr>
        <p:spPr/>
        <p:txBody>
          <a:bodyPr/>
          <a:lstStyle/>
          <a:p>
            <a:fld id="{8526F0F3-3C53-41BC-8FFD-0BFB6DD91672}" type="datetimeFigureOut">
              <a:rPr lang="el-GR" smtClean="0"/>
              <a:t>25/4/2019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4055323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κειμένου υποδείγματος</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κειμένου υποδείγματος</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7" name="Date Placeholder 6"/>
          <p:cNvSpPr>
            <a:spLocks noGrp="1"/>
          </p:cNvSpPr>
          <p:nvPr>
            <p:ph type="dt" sz="half" idx="10"/>
          </p:nvPr>
        </p:nvSpPr>
        <p:spPr/>
        <p:txBody>
          <a:bodyPr/>
          <a:lstStyle/>
          <a:p>
            <a:fld id="{8526F0F3-3C53-41BC-8FFD-0BFB6DD91672}" type="datetimeFigureOut">
              <a:rPr lang="el-GR" smtClean="0"/>
              <a:t>25/4/2019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315406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Κάντε κλικ για να επεξεργαστείτε τον τίτλο υποδείγματος</a:t>
            </a:r>
            <a:endParaRPr lang="en-US" dirty="0"/>
          </a:p>
        </p:txBody>
      </p:sp>
      <p:sp>
        <p:nvSpPr>
          <p:cNvPr id="7" name="Date Placeholder 2"/>
          <p:cNvSpPr>
            <a:spLocks noGrp="1"/>
          </p:cNvSpPr>
          <p:nvPr>
            <p:ph type="dt" sz="half" idx="10"/>
          </p:nvPr>
        </p:nvSpPr>
        <p:spPr/>
        <p:txBody>
          <a:bodyPr/>
          <a:lstStyle/>
          <a:p>
            <a:fld id="{8526F0F3-3C53-41BC-8FFD-0BFB6DD91672}" type="datetimeFigureOut">
              <a:rPr lang="el-GR" smtClean="0"/>
              <a:t>25/4/2019</a:t>
            </a:fld>
            <a:endParaRPr lang="el-GR"/>
          </a:p>
        </p:txBody>
      </p:sp>
      <p:sp>
        <p:nvSpPr>
          <p:cNvPr id="5" name="Footer Placeholder 3"/>
          <p:cNvSpPr>
            <a:spLocks noGrp="1"/>
          </p:cNvSpPr>
          <p:nvPr>
            <p:ph type="ftr" sz="quarter" idx="11"/>
          </p:nvPr>
        </p:nvSpPr>
        <p:spPr/>
        <p:txBody>
          <a:bodyPr/>
          <a:lstStyle/>
          <a:p>
            <a:endParaRPr lang="el-GR"/>
          </a:p>
        </p:txBody>
      </p:sp>
      <p:sp>
        <p:nvSpPr>
          <p:cNvPr id="6" name="Slide Number Placeholder 4"/>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84326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526F0F3-3C53-41BC-8FFD-0BFB6DD91672}" type="datetimeFigureOut">
              <a:rPr lang="el-GR" smtClean="0"/>
              <a:t>25/4/2019</a:t>
            </a:fld>
            <a:endParaRPr lang="el-GR"/>
          </a:p>
        </p:txBody>
      </p:sp>
      <p:sp>
        <p:nvSpPr>
          <p:cNvPr id="5" name="Footer Placeholder 2"/>
          <p:cNvSpPr>
            <a:spLocks noGrp="1"/>
          </p:cNvSpPr>
          <p:nvPr>
            <p:ph type="ftr" sz="quarter" idx="11"/>
          </p:nvPr>
        </p:nvSpPr>
        <p:spPr/>
        <p:txBody>
          <a:bodyPr/>
          <a:lstStyle/>
          <a:p>
            <a:endParaRPr lang="el-GR"/>
          </a:p>
        </p:txBody>
      </p:sp>
      <p:sp>
        <p:nvSpPr>
          <p:cNvPr id="6" name="Slide Number Placeholder 3"/>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789198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dirty="0"/>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7" name="Date Placeholder 4"/>
          <p:cNvSpPr>
            <a:spLocks noGrp="1"/>
          </p:cNvSpPr>
          <p:nvPr>
            <p:ph type="dt" sz="half" idx="10"/>
          </p:nvPr>
        </p:nvSpPr>
        <p:spPr/>
        <p:txBody>
          <a:bodyPr/>
          <a:lstStyle/>
          <a:p>
            <a:fld id="{8526F0F3-3C53-41BC-8FFD-0BFB6DD91672}" type="datetimeFigureOut">
              <a:rPr lang="el-GR" smtClean="0"/>
              <a:t>25/4/2019</a:t>
            </a:fld>
            <a:endParaRPr lang="el-GR"/>
          </a:p>
        </p:txBody>
      </p:sp>
      <p:sp>
        <p:nvSpPr>
          <p:cNvPr id="5" name="Footer Placeholder 5"/>
          <p:cNvSpPr>
            <a:spLocks noGrp="1"/>
          </p:cNvSpPr>
          <p:nvPr>
            <p:ph type="ftr" sz="quarter" idx="11"/>
          </p:nvPr>
        </p:nvSpPr>
        <p:spPr/>
        <p:txBody>
          <a:bodyPr/>
          <a:lstStyle/>
          <a:p>
            <a:endParaRPr lang="el-GR"/>
          </a:p>
        </p:txBody>
      </p:sp>
      <p:sp>
        <p:nvSpPr>
          <p:cNvPr id="6" name="Slide Number Placeholder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122056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dirty="0"/>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5" name="Date Placeholder 4"/>
          <p:cNvSpPr>
            <a:spLocks noGrp="1"/>
          </p:cNvSpPr>
          <p:nvPr>
            <p:ph type="dt" sz="half" idx="10"/>
          </p:nvPr>
        </p:nvSpPr>
        <p:spPr/>
        <p:txBody>
          <a:bodyPr/>
          <a:lstStyle/>
          <a:p>
            <a:fld id="{8526F0F3-3C53-41BC-8FFD-0BFB6DD91672}" type="datetimeFigureOut">
              <a:rPr lang="el-GR" smtClean="0"/>
              <a:t>25/4/2019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545324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526F0F3-3C53-41BC-8FFD-0BFB6DD91672}" type="datetimeFigureOut">
              <a:rPr lang="el-GR" smtClean="0"/>
              <a:t>25/4/2019</a:t>
            </a:fld>
            <a:endParaRPr lang="el-G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l-G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1D45B6D-1AE9-4C4D-AC38-C455C96DF37A}" type="slidenum">
              <a:rPr lang="el-GR" smtClean="0"/>
              <a:t>‹#›</a:t>
            </a:fld>
            <a:endParaRPr lang="el-GR"/>
          </a:p>
        </p:txBody>
      </p:sp>
    </p:spTree>
    <p:extLst>
      <p:ext uri="{BB962C8B-B14F-4D97-AF65-F5344CB8AC3E}">
        <p14:creationId xmlns:p14="http://schemas.microsoft.com/office/powerpoint/2010/main" val="849858097"/>
      </p:ext>
    </p:extLst>
  </p:cSld>
  <p:clrMap bg1="dk1" tx1="lt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lfavita.gr" TargetMode="External"/><Relationship Id="rId2" Type="http://schemas.openxmlformats.org/officeDocument/2006/relationships/hyperlink" Target="http://www.haniotika-nea.gr/prosfigia-ke-metanastefsi-panelinia-mera-prosfygias/" TargetMode="External"/><Relationship Id="rId1" Type="http://schemas.openxmlformats.org/officeDocument/2006/relationships/slideLayout" Target="../slideLayouts/slideLayout2.xml"/><Relationship Id="rId4" Type="http://schemas.openxmlformats.org/officeDocument/2006/relationships/hyperlink" Target="http://www.freezepag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12" name="Freeform: Shape 11">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 name="Υπότιτλος 2"/>
          <p:cNvSpPr>
            <a:spLocks noGrp="1"/>
          </p:cNvSpPr>
          <p:nvPr>
            <p:ph type="subTitle" idx="1"/>
          </p:nvPr>
        </p:nvSpPr>
        <p:spPr>
          <a:xfrm>
            <a:off x="1154955" y="4777380"/>
            <a:ext cx="6974911" cy="861420"/>
          </a:xfrm>
        </p:spPr>
        <p:txBody>
          <a:bodyPr vert="horz" lIns="91440" tIns="45720" rIns="91440" bIns="45720" rtlCol="0">
            <a:normAutofit/>
          </a:bodyPr>
          <a:lstStyle/>
          <a:p>
            <a:r>
              <a:rPr lang="el-GR">
                <a:solidFill>
                  <a:schemeClr val="tx1">
                    <a:lumMod val="85000"/>
                    <a:lumOff val="15000"/>
                  </a:schemeClr>
                </a:solidFill>
              </a:rPr>
              <a:t>Ναβροζίδου Λυδία Α’4</a:t>
            </a:r>
          </a:p>
          <a:p>
            <a:r>
              <a:rPr lang="el-GR">
                <a:solidFill>
                  <a:schemeClr val="tx1">
                    <a:lumMod val="85000"/>
                    <a:lumOff val="15000"/>
                  </a:schemeClr>
                </a:solidFill>
              </a:rPr>
              <a:t>Μάρτιος 2019</a:t>
            </a:r>
            <a:endParaRPr lang="el-GR">
              <a:solidFill>
                <a:schemeClr val="tx1">
                  <a:lumMod val="85000"/>
                  <a:lumOff val="15000"/>
                </a:schemeClr>
              </a:solidFill>
              <a:cs typeface="Calibri"/>
            </a:endParaRPr>
          </a:p>
        </p:txBody>
      </p:sp>
      <p:sp>
        <p:nvSpPr>
          <p:cNvPr id="2" name="Τίτλος 1"/>
          <p:cNvSpPr>
            <a:spLocks noGrp="1"/>
          </p:cNvSpPr>
          <p:nvPr>
            <p:ph type="ctrTitle"/>
          </p:nvPr>
        </p:nvSpPr>
        <p:spPr>
          <a:xfrm>
            <a:off x="1154955" y="1447800"/>
            <a:ext cx="6974915" cy="3329581"/>
          </a:xfrm>
        </p:spPr>
        <p:txBody>
          <a:bodyPr>
            <a:normAutofit/>
          </a:bodyPr>
          <a:lstStyle/>
          <a:p>
            <a:pPr>
              <a:lnSpc>
                <a:spcPct val="90000"/>
              </a:lnSpc>
            </a:pPr>
            <a:br>
              <a:rPr lang="el-GR" sz="4500">
                <a:cs typeface="Calibri Light"/>
              </a:rPr>
            </a:br>
            <a:r>
              <a:rPr lang="el-GR" sz="4500">
                <a:cs typeface="Calibri Light"/>
              </a:rPr>
              <a:t>ΠΡΟΣΦΥΓΙΑ - ΜΕΤΑΝΑΣΤΕΥΣΗ</a:t>
            </a:r>
            <a:endParaRPr lang="el-GR" sz="4500"/>
          </a:p>
          <a:p>
            <a:pPr>
              <a:lnSpc>
                <a:spcPct val="90000"/>
              </a:lnSpc>
            </a:pPr>
            <a:r>
              <a:rPr lang="el-GR" sz="4500">
                <a:cs typeface="Calibri Light"/>
              </a:rPr>
              <a:t>ΚΑΙ</a:t>
            </a:r>
            <a:endParaRPr lang="el-GR" sz="4500"/>
          </a:p>
          <a:p>
            <a:pPr>
              <a:lnSpc>
                <a:spcPct val="90000"/>
              </a:lnSpc>
            </a:pPr>
            <a:r>
              <a:rPr lang="el-GR" sz="4500">
                <a:cs typeface="Calibri Light"/>
              </a:rPr>
              <a:t>ΕΛΛΗΝΙΚ0Σ ΧΩΡΟΣ</a:t>
            </a:r>
            <a:endParaRPr lang="el-GR" sz="4500"/>
          </a:p>
          <a:p>
            <a:pPr>
              <a:lnSpc>
                <a:spcPct val="90000"/>
              </a:lnSpc>
            </a:pPr>
            <a:endParaRPr lang="el-GR" sz="4500">
              <a:cs typeface="Calibri Light"/>
            </a:endParaRPr>
          </a:p>
        </p:txBody>
      </p:sp>
      <p:sp>
        <p:nvSpPr>
          <p:cNvPr id="14" name="Rectangle 13">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2512223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3046FF-6B7D-4334-81CB-1D01D93EC3C4}"/>
              </a:ext>
            </a:extLst>
          </p:cNvPr>
          <p:cNvSpPr>
            <a:spLocks noGrp="1"/>
          </p:cNvSpPr>
          <p:nvPr>
            <p:ph type="title"/>
          </p:nvPr>
        </p:nvSpPr>
        <p:spPr/>
        <p:txBody>
          <a:bodyPr/>
          <a:lstStyle/>
          <a:p>
            <a:pPr algn="ctr"/>
            <a:r>
              <a:rPr lang="el-GR" sz="5400" b="1" dirty="0" err="1"/>
              <a:t>Δικτυογραφία</a:t>
            </a:r>
            <a:endParaRPr lang="el-GR" sz="5400" b="1"/>
          </a:p>
        </p:txBody>
      </p:sp>
      <p:sp>
        <p:nvSpPr>
          <p:cNvPr id="3" name="Θέση περιεχομένου 2">
            <a:extLst>
              <a:ext uri="{FF2B5EF4-FFF2-40B4-BE49-F238E27FC236}">
                <a16:creationId xmlns:a16="http://schemas.microsoft.com/office/drawing/2014/main" id="{3D492E19-6CEE-4669-868B-5ECAE7A649BD}"/>
              </a:ext>
            </a:extLst>
          </p:cNvPr>
          <p:cNvSpPr>
            <a:spLocks noGrp="1"/>
          </p:cNvSpPr>
          <p:nvPr>
            <p:ph idx="1"/>
          </p:nvPr>
        </p:nvSpPr>
        <p:spPr/>
        <p:txBody>
          <a:bodyPr vert="horz" lIns="91440" tIns="45720" rIns="91440" bIns="45720" rtlCol="0" anchor="t">
            <a:normAutofit/>
          </a:bodyPr>
          <a:lstStyle/>
          <a:p>
            <a:pPr>
              <a:buFont typeface="Arial" charset="2"/>
              <a:buChar char="•"/>
            </a:pPr>
            <a:r>
              <a:rPr lang="af-ZA" dirty="0">
                <a:hlinkClick r:id="rId2"/>
              </a:rPr>
              <a:t>http://www.haniotika-nea.gr/prosfigia-ke-metanastefsi-panelinia-mera-prosfygias/</a:t>
            </a:r>
          </a:p>
          <a:p>
            <a:pPr>
              <a:buClr>
                <a:srgbClr val="8AD0D6"/>
              </a:buClr>
              <a:buFont typeface="Arial" charset="2"/>
              <a:buChar char="•"/>
            </a:pPr>
            <a:r>
              <a:rPr lang="af-ZA" dirty="0">
                <a:hlinkClick r:id="rId3"/>
              </a:rPr>
              <a:t>https://www.alfavita.gr</a:t>
            </a:r>
          </a:p>
          <a:p>
            <a:pPr>
              <a:buClr>
                <a:srgbClr val="8AD0D6"/>
              </a:buClr>
              <a:buFont typeface="Arial" charset="2"/>
              <a:buChar char="•"/>
            </a:pPr>
            <a:r>
              <a:rPr lang="af-ZA" dirty="0">
                <a:hlinkClick r:id="rId4"/>
              </a:rPr>
              <a:t>http://www.freezepage.com</a:t>
            </a:r>
          </a:p>
          <a:p>
            <a:pPr>
              <a:buClr>
                <a:srgbClr val="8AD0D6"/>
              </a:buClr>
              <a:buFont typeface="Arial" charset="2"/>
              <a:buChar char="•"/>
            </a:pPr>
            <a:endParaRPr lang="af-ZA" dirty="0"/>
          </a:p>
          <a:p>
            <a:pPr>
              <a:buClr>
                <a:srgbClr val="8AD0D6"/>
              </a:buClr>
              <a:buFont typeface="Arial" charset="2"/>
              <a:buChar char="•"/>
            </a:pPr>
            <a:endParaRPr lang="af-ZA" dirty="0"/>
          </a:p>
          <a:p>
            <a:pPr>
              <a:buClr>
                <a:srgbClr val="8AD0D6"/>
              </a:buClr>
              <a:buFont typeface="Arial" charset="2"/>
              <a:buChar char="•"/>
            </a:pPr>
            <a:endParaRPr lang="af-ZA" dirty="0"/>
          </a:p>
        </p:txBody>
      </p:sp>
    </p:spTree>
    <p:extLst>
      <p:ext uri="{BB962C8B-B14F-4D97-AF65-F5344CB8AC3E}">
        <p14:creationId xmlns:p14="http://schemas.microsoft.com/office/powerpoint/2010/main" val="3836038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Τίτλος 1">
            <a:extLst>
              <a:ext uri="{FF2B5EF4-FFF2-40B4-BE49-F238E27FC236}">
                <a16:creationId xmlns:a16="http://schemas.microsoft.com/office/drawing/2014/main" id="{BDCF86AB-E5BC-44FF-8A56-82D6B1F9393F}"/>
              </a:ext>
            </a:extLst>
          </p:cNvPr>
          <p:cNvSpPr>
            <a:spLocks noGrp="1"/>
          </p:cNvSpPr>
          <p:nvPr>
            <p:ph type="title"/>
          </p:nvPr>
        </p:nvSpPr>
        <p:spPr>
          <a:xfrm>
            <a:off x="7790541" y="1450259"/>
            <a:ext cx="3753599" cy="1442153"/>
          </a:xfrm>
        </p:spPr>
        <p:txBody>
          <a:bodyPr vert="horz" lIns="91440" tIns="45720" rIns="91440" bIns="45720" rtlCol="0" anchor="t">
            <a:normAutofit/>
          </a:bodyPr>
          <a:lstStyle/>
          <a:p>
            <a:endParaRPr lang="en-US" sz="3600"/>
          </a:p>
        </p:txBody>
      </p:sp>
      <p:pic>
        <p:nvPicPr>
          <p:cNvPr id="5" name="Εικόνα 5" descr="Εικόνα που περιέχει έδαφος, άτομο, υπαίθριος, παιδί&#10;&#10;Η περιγραφή δημιουργήθηκε με πολύ υψηλή αξιοπιστία">
            <a:extLst>
              <a:ext uri="{FF2B5EF4-FFF2-40B4-BE49-F238E27FC236}">
                <a16:creationId xmlns:a16="http://schemas.microsoft.com/office/drawing/2014/main" id="{AD98A1F5-5E05-41DF-9548-89207AC4750B}"/>
              </a:ext>
            </a:extLst>
          </p:cNvPr>
          <p:cNvPicPr>
            <a:picLocks noGrp="1" noChangeAspect="1"/>
          </p:cNvPicPr>
          <p:nvPr>
            <p:ph sz="half" idx="1"/>
          </p:nvPr>
        </p:nvPicPr>
        <p:blipFill rotWithShape="1">
          <a:blip r:embed="rId7"/>
          <a:srcRect l="5481" r="2" b="2"/>
          <a:stretch/>
        </p:blipFill>
        <p:spPr>
          <a:xfrm>
            <a:off x="765074" y="1752893"/>
            <a:ext cx="5317321" cy="3698708"/>
          </a:xfrm>
          <a:prstGeom prst="rect">
            <a:avLst/>
          </a:prstGeom>
          <a:effectLst>
            <a:outerShdw blurRad="50800" dist="38100" dir="5400000" algn="t" rotWithShape="0">
              <a:prstClr val="black">
                <a:alpha val="43000"/>
              </a:prstClr>
            </a:outerShdw>
          </a:effectLst>
        </p:spPr>
      </p:pic>
      <p:sp>
        <p:nvSpPr>
          <p:cNvPr id="4" name="Θέση περιεχομένου 3">
            <a:extLst>
              <a:ext uri="{FF2B5EF4-FFF2-40B4-BE49-F238E27FC236}">
                <a16:creationId xmlns:a16="http://schemas.microsoft.com/office/drawing/2014/main" id="{DD6A55FD-A256-448A-A5CF-67F747AEDF0C}"/>
              </a:ext>
            </a:extLst>
          </p:cNvPr>
          <p:cNvSpPr>
            <a:spLocks noGrp="1"/>
          </p:cNvSpPr>
          <p:nvPr>
            <p:ph sz="half" idx="2"/>
          </p:nvPr>
        </p:nvSpPr>
        <p:spPr>
          <a:xfrm>
            <a:off x="6668370" y="986911"/>
            <a:ext cx="5288512" cy="2937890"/>
          </a:xfrm>
        </p:spPr>
        <p:txBody>
          <a:bodyPr vert="horz" lIns="91440" tIns="45720" rIns="91440" bIns="45720" rtlCol="0" anchor="t">
            <a:noAutofit/>
          </a:bodyPr>
          <a:lstStyle/>
          <a:p>
            <a:pPr marL="0" indent="0">
              <a:buNone/>
            </a:pPr>
            <a:r>
              <a:rPr lang="en-US" sz="3200" b="1" i="1" u="sng" dirty="0" err="1"/>
              <a:t>Σήμερ</a:t>
            </a:r>
            <a:r>
              <a:rPr lang="en-US" sz="3200" b="1" i="1" u="sng" dirty="0"/>
              <a:t>α, η </a:t>
            </a:r>
            <a:r>
              <a:rPr lang="en-US" sz="3200" b="1" i="1" u="sng" dirty="0" err="1"/>
              <a:t>Ιστορί</a:t>
            </a:r>
            <a:r>
              <a:rPr lang="en-US" sz="3200" b="1" i="1" u="sng" dirty="0"/>
              <a:t>α </a:t>
            </a:r>
            <a:r>
              <a:rPr lang="en-US" sz="3200" b="1" i="1" u="sng" dirty="0" err="1"/>
              <a:t>μοιάζει</a:t>
            </a:r>
            <a:r>
              <a:rPr lang="en-US" sz="3200" b="1" i="1" u="sng" dirty="0"/>
              <a:t> να επαναλαμβ</a:t>
            </a:r>
            <a:r>
              <a:rPr lang="en-US" sz="3200" b="1" i="1" u="sng" dirty="0" err="1"/>
              <a:t>άνετ</a:t>
            </a:r>
            <a:r>
              <a:rPr lang="en-US" sz="3200" b="1" i="1" u="sng" dirty="0"/>
              <a:t>αι </a:t>
            </a:r>
            <a:r>
              <a:rPr lang="en-US" sz="3200" b="1" i="1" u="sng" dirty="0" err="1"/>
              <a:t>στη</a:t>
            </a:r>
            <a:r>
              <a:rPr lang="en-US" sz="3200" b="1" i="1" u="sng" dirty="0"/>
              <a:t> “</a:t>
            </a:r>
            <a:r>
              <a:rPr lang="en-US" sz="3200" b="1" i="1" u="sng" dirty="0" err="1"/>
              <a:t>γειτονιά”μ</a:t>
            </a:r>
            <a:r>
              <a:rPr lang="en-US" sz="3200" b="1" i="1" u="sng" dirty="0"/>
              <a:t>ας. Ο </a:t>
            </a:r>
            <a:r>
              <a:rPr lang="en-US" sz="3200" b="1" i="1" u="sng" dirty="0" err="1"/>
              <a:t>έλεγχος</a:t>
            </a:r>
            <a:r>
              <a:rPr lang="en-US" sz="3200" b="1" i="1" u="sng" dirty="0"/>
              <a:t> </a:t>
            </a:r>
            <a:r>
              <a:rPr lang="en-US" sz="3200" b="1" i="1" u="sng" dirty="0" err="1"/>
              <a:t>των</a:t>
            </a:r>
            <a:r>
              <a:rPr lang="en-US" sz="3200" b="1" i="1" u="sng" dirty="0"/>
              <a:t> </a:t>
            </a:r>
            <a:r>
              <a:rPr lang="en-US" sz="3200" b="1" i="1" u="sng" dirty="0" err="1"/>
              <a:t>οικονομικών</a:t>
            </a:r>
            <a:r>
              <a:rPr lang="en-US" sz="3200" b="1" i="1" u="sng" dirty="0"/>
              <a:t> </a:t>
            </a:r>
            <a:r>
              <a:rPr lang="en-US" sz="3200" b="1" i="1" u="sng" dirty="0" err="1"/>
              <a:t>ζωνών</a:t>
            </a:r>
            <a:r>
              <a:rPr lang="en-US" sz="3200" b="1" i="1" u="sng" dirty="0"/>
              <a:t> και ο </a:t>
            </a:r>
            <a:r>
              <a:rPr lang="en-US" sz="3200" b="1" i="1" u="sng" dirty="0" err="1"/>
              <a:t>εμφύλιος</a:t>
            </a:r>
            <a:r>
              <a:rPr lang="en-US" sz="3200" b="1" i="1" u="sng" dirty="0"/>
              <a:t> π</a:t>
            </a:r>
            <a:r>
              <a:rPr lang="en-US" sz="3200" b="1" i="1" u="sng" dirty="0" err="1"/>
              <a:t>όλεμος</a:t>
            </a:r>
            <a:r>
              <a:rPr lang="en-US" sz="3200" b="1" i="1" u="sng" dirty="0"/>
              <a:t> </a:t>
            </a:r>
            <a:r>
              <a:rPr lang="en-US" sz="3200" b="1" i="1" u="sng" dirty="0" err="1"/>
              <a:t>στην</a:t>
            </a:r>
            <a:r>
              <a:rPr lang="en-US" sz="3200" b="1" i="1" u="sng" dirty="0"/>
              <a:t> </a:t>
            </a:r>
            <a:r>
              <a:rPr lang="en-US" sz="3200" b="1" i="1" u="sng" dirty="0" err="1"/>
              <a:t>Συρί</a:t>
            </a:r>
            <a:r>
              <a:rPr lang="en-US" sz="3200" b="1" i="1" u="sng" dirty="0"/>
              <a:t>α </a:t>
            </a:r>
            <a:r>
              <a:rPr lang="en-US" sz="3200" b="1" i="1" u="sng" dirty="0" err="1"/>
              <a:t>έχει</a:t>
            </a:r>
            <a:r>
              <a:rPr lang="en-US" sz="3200" b="1" i="1" u="sng" dirty="0"/>
              <a:t> </a:t>
            </a:r>
            <a:r>
              <a:rPr lang="en-US" sz="3200" b="1" i="1" u="sng" dirty="0" err="1"/>
              <a:t>μετ</a:t>
            </a:r>
            <a:r>
              <a:rPr lang="en-US" sz="3200" b="1" i="1" u="sng" dirty="0"/>
              <a:t>α</a:t>
            </a:r>
            <a:r>
              <a:rPr lang="en-US" sz="3200" b="1" i="1" u="sng" dirty="0" err="1"/>
              <a:t>τρέψει</a:t>
            </a:r>
            <a:r>
              <a:rPr lang="en-US" sz="3200" b="1" i="1" u="sng" dirty="0"/>
              <a:t> </a:t>
            </a:r>
            <a:r>
              <a:rPr lang="en-US" sz="3200" b="1" i="1" u="sng" dirty="0" err="1"/>
              <a:t>τη</a:t>
            </a:r>
            <a:r>
              <a:rPr lang="en-US" sz="3200" b="1" i="1" u="sng" dirty="0"/>
              <a:t> </a:t>
            </a:r>
            <a:r>
              <a:rPr lang="en-US" sz="3200" b="1" i="1" u="sng" dirty="0" err="1"/>
              <a:t>Μεσόγειο</a:t>
            </a:r>
            <a:r>
              <a:rPr lang="en-US" sz="3200" b="1" i="1" u="sng" dirty="0"/>
              <a:t> και </a:t>
            </a:r>
            <a:r>
              <a:rPr lang="en-US" sz="3200" b="1" i="1" u="sng" dirty="0" err="1"/>
              <a:t>ειδικά</a:t>
            </a:r>
            <a:r>
              <a:rPr lang="en-US" sz="3200" b="1" i="1" u="sng" dirty="0"/>
              <a:t> </a:t>
            </a:r>
            <a:r>
              <a:rPr lang="en-US" sz="3200" b="1" i="1" u="sng" dirty="0" err="1"/>
              <a:t>τη</a:t>
            </a:r>
            <a:r>
              <a:rPr lang="en-US" sz="3200" b="1" i="1" u="sng" dirty="0"/>
              <a:t> </a:t>
            </a:r>
            <a:r>
              <a:rPr lang="en-US" sz="3200" b="1" i="1" u="sng" dirty="0" err="1"/>
              <a:t>χώρ</a:t>
            </a:r>
            <a:r>
              <a:rPr lang="en-US" sz="3200" b="1" i="1" u="sng" dirty="0"/>
              <a:t>α μας </a:t>
            </a:r>
            <a:r>
              <a:rPr lang="en-US" sz="3200" b="1" i="1" u="sng" dirty="0" err="1"/>
              <a:t>σε</a:t>
            </a:r>
            <a:r>
              <a:rPr lang="en-US" sz="3200" b="1" i="1" u="sng" dirty="0"/>
              <a:t> “απ</a:t>
            </a:r>
            <a:r>
              <a:rPr lang="en-US" sz="3200" b="1" i="1" u="sng" dirty="0" err="1"/>
              <a:t>οθήκη</a:t>
            </a:r>
            <a:r>
              <a:rPr lang="en-US" sz="3200" b="1" i="1" u="sng" dirty="0"/>
              <a:t>” </a:t>
            </a:r>
            <a:r>
              <a:rPr lang="en-US" sz="3200" b="1" i="1" u="sng" dirty="0" err="1"/>
              <a:t>χιλιάδων</a:t>
            </a:r>
            <a:r>
              <a:rPr lang="en-US" sz="3200" b="1" i="1" u="sng" dirty="0"/>
              <a:t> α</a:t>
            </a:r>
            <a:r>
              <a:rPr lang="en-US" sz="3200" b="1" i="1" u="sng" dirty="0" err="1"/>
              <a:t>νθρώ</a:t>
            </a:r>
            <a:r>
              <a:rPr lang="en-US" sz="3200" b="1" i="1" u="sng" dirty="0"/>
              <a:t>π</a:t>
            </a:r>
            <a:r>
              <a:rPr lang="en-US" sz="3200" b="1" i="1" u="sng" dirty="0" err="1"/>
              <a:t>ινων</a:t>
            </a:r>
            <a:r>
              <a:rPr lang="en-US" sz="3200" b="1" i="1" u="sng" dirty="0"/>
              <a:t> </a:t>
            </a:r>
            <a:r>
              <a:rPr lang="en-US" sz="3200" b="1" i="1" u="sng" dirty="0" err="1"/>
              <a:t>ψυχών</a:t>
            </a:r>
            <a:r>
              <a:rPr lang="en-US" sz="3200" b="1" i="1" u="sng" dirty="0"/>
              <a:t>.</a:t>
            </a:r>
            <a:br>
              <a:rPr lang="en-US" sz="3200" b="1" u="sng" dirty="0">
                <a:solidFill>
                  <a:schemeClr val="bg1"/>
                </a:solidFill>
              </a:rPr>
            </a:br>
            <a:endParaRPr lang="en-US" b="1" u="sng">
              <a:solidFill>
                <a:schemeClr val="bg1"/>
              </a:solidFill>
            </a:endParaRPr>
          </a:p>
          <a:p>
            <a:endParaRPr lang="en-US" b="1"/>
          </a:p>
        </p:txBody>
      </p:sp>
    </p:spTree>
    <p:extLst>
      <p:ext uri="{BB962C8B-B14F-4D97-AF65-F5344CB8AC3E}">
        <p14:creationId xmlns:p14="http://schemas.microsoft.com/office/powerpoint/2010/main" val="1117035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F1CC28-0A04-4114-84CE-339305D6E219}"/>
              </a:ext>
            </a:extLst>
          </p:cNvPr>
          <p:cNvSpPr>
            <a:spLocks noGrp="1"/>
          </p:cNvSpPr>
          <p:nvPr>
            <p:ph type="title"/>
          </p:nvPr>
        </p:nvSpPr>
        <p:spPr/>
        <p:txBody>
          <a:bodyPr/>
          <a:lstStyle/>
          <a:p>
            <a:endParaRPr lang="el-GR"/>
          </a:p>
        </p:txBody>
      </p:sp>
      <p:pic>
        <p:nvPicPr>
          <p:cNvPr id="5" name="Εικόνα 5">
            <a:extLst>
              <a:ext uri="{FF2B5EF4-FFF2-40B4-BE49-F238E27FC236}">
                <a16:creationId xmlns:a16="http://schemas.microsoft.com/office/drawing/2014/main" id="{CD1A28B7-B4A9-40EF-AE67-1B1A56E7BD42}"/>
              </a:ext>
            </a:extLst>
          </p:cNvPr>
          <p:cNvPicPr>
            <a:picLocks noGrp="1" noChangeAspect="1"/>
          </p:cNvPicPr>
          <p:nvPr>
            <p:ph idx="1"/>
          </p:nvPr>
        </p:nvPicPr>
        <p:blipFill>
          <a:blip r:embed="rId2"/>
          <a:stretch>
            <a:fillRect/>
          </a:stretch>
        </p:blipFill>
        <p:spPr>
          <a:xfrm>
            <a:off x="4784725" y="1898645"/>
            <a:ext cx="6906793" cy="3885970"/>
          </a:xfrm>
          <a:prstGeom prst="rect">
            <a:avLst/>
          </a:prstGeom>
        </p:spPr>
      </p:pic>
      <p:sp>
        <p:nvSpPr>
          <p:cNvPr id="4" name="Θέση κειμένου 3">
            <a:extLst>
              <a:ext uri="{FF2B5EF4-FFF2-40B4-BE49-F238E27FC236}">
                <a16:creationId xmlns:a16="http://schemas.microsoft.com/office/drawing/2014/main" id="{DAE9471E-6DC7-45EC-8494-62AC23E5C0DE}"/>
              </a:ext>
            </a:extLst>
          </p:cNvPr>
          <p:cNvSpPr>
            <a:spLocks noGrp="1"/>
          </p:cNvSpPr>
          <p:nvPr>
            <p:ph type="body" sz="half" idx="2"/>
          </p:nvPr>
        </p:nvSpPr>
        <p:spPr>
          <a:xfrm>
            <a:off x="926355" y="526896"/>
            <a:ext cx="3401062" cy="4574058"/>
          </a:xfrm>
        </p:spPr>
        <p:txBody>
          <a:bodyPr vert="horz" lIns="91440" tIns="45720" rIns="91440" bIns="45720" rtlCol="0" anchor="t">
            <a:noAutofit/>
          </a:bodyPr>
          <a:lstStyle/>
          <a:p>
            <a:r>
              <a:rPr lang="el-GR" sz="2000" b="1" dirty="0"/>
              <a:t>Ζούμε σήμερα το μεγαλύτερο κύμα μετακίνησης πληθυσμών στην περιοχή μας από την εποχή του Β΄ Παγκοσμίου πολέμου. Η κατάσταση είναι εξαιρετικά κρίσιμη. Οι λαοί στην γειτονιά μας ζουν σε πρωτόγνωρες συνθήκες βίας και πολέμων, ακραίας φτώχειας και καταδίωξης. Εκατοντάδες χιλιάδες άνθρωποι στην άλλη μεριά της Μεσογείου έχουν ήδη αφανιστεί από τις βόμβες, τις ασθένειες, την πείνα και την καταστροφή.</a:t>
            </a:r>
          </a:p>
        </p:txBody>
      </p:sp>
    </p:spTree>
    <p:extLst>
      <p:ext uri="{BB962C8B-B14F-4D97-AF65-F5344CB8AC3E}">
        <p14:creationId xmlns:p14="http://schemas.microsoft.com/office/powerpoint/2010/main" val="1759406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693AF0-1DAB-4F43-A429-F1822AFFB0AC}"/>
              </a:ext>
            </a:extLst>
          </p:cNvPr>
          <p:cNvSpPr>
            <a:spLocks noGrp="1"/>
          </p:cNvSpPr>
          <p:nvPr>
            <p:ph type="title"/>
          </p:nvPr>
        </p:nvSpPr>
        <p:spPr>
          <a:xfrm>
            <a:off x="1193054" y="342900"/>
            <a:ext cx="8825659" cy="1981200"/>
          </a:xfrm>
        </p:spPr>
        <p:txBody>
          <a:bodyPr/>
          <a:lstStyle/>
          <a:p>
            <a:pPr algn="ctr"/>
            <a:r>
              <a:rPr lang="el-GR" sz="2400" dirty="0"/>
              <a:t>Σύμφωνα με τα τελευταία στοιχεία της Ύπατης Αρμοστείας για τους πρόσφυγες τουλάχιστον 4.272 πρόσφυγες έχασαν τη ζωή τους από την αρχή της χρονιάς του 2018, σε παγκόσμιο επίπεδο και περίπου 3.419 από αυτούς χάθηκαν στη Μεσόγειο καθιστώντας τη την πλέον θανατηφόρα θαλάσσια οδό.</a:t>
            </a:r>
            <a:endParaRPr lang="el-GR"/>
          </a:p>
        </p:txBody>
      </p:sp>
      <p:sp>
        <p:nvSpPr>
          <p:cNvPr id="3" name="Θέση κειμένου 2">
            <a:extLst>
              <a:ext uri="{FF2B5EF4-FFF2-40B4-BE49-F238E27FC236}">
                <a16:creationId xmlns:a16="http://schemas.microsoft.com/office/drawing/2014/main" id="{18232DDC-671E-4AAC-8B47-9F9F305E37D7}"/>
              </a:ext>
            </a:extLst>
          </p:cNvPr>
          <p:cNvSpPr>
            <a:spLocks noGrp="1"/>
          </p:cNvSpPr>
          <p:nvPr>
            <p:ph type="body" sz="half" idx="2"/>
          </p:nvPr>
        </p:nvSpPr>
        <p:spPr/>
        <p:txBody>
          <a:bodyPr/>
          <a:lstStyle/>
          <a:p>
            <a:endParaRPr lang="el-GR"/>
          </a:p>
        </p:txBody>
      </p:sp>
      <p:pic>
        <p:nvPicPr>
          <p:cNvPr id="4" name="Εικόνα 4">
            <a:extLst>
              <a:ext uri="{FF2B5EF4-FFF2-40B4-BE49-F238E27FC236}">
                <a16:creationId xmlns:a16="http://schemas.microsoft.com/office/drawing/2014/main" id="{F8F607D8-E952-4605-9B8D-99B3BA1FBFC2}"/>
              </a:ext>
            </a:extLst>
          </p:cNvPr>
          <p:cNvPicPr>
            <a:picLocks noChangeAspect="1"/>
          </p:cNvPicPr>
          <p:nvPr/>
        </p:nvPicPr>
        <p:blipFill>
          <a:blip r:embed="rId2"/>
          <a:stretch>
            <a:fillRect/>
          </a:stretch>
        </p:blipFill>
        <p:spPr>
          <a:xfrm>
            <a:off x="2418121" y="2935363"/>
            <a:ext cx="6379906" cy="3807289"/>
          </a:xfrm>
          <a:prstGeom prst="rect">
            <a:avLst/>
          </a:prstGeom>
        </p:spPr>
      </p:pic>
    </p:spTree>
    <p:extLst>
      <p:ext uri="{BB962C8B-B14F-4D97-AF65-F5344CB8AC3E}">
        <p14:creationId xmlns:p14="http://schemas.microsoft.com/office/powerpoint/2010/main" val="3730106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2957F9-3B24-41B1-AA7E-2122DF67A24B}"/>
              </a:ext>
            </a:extLst>
          </p:cNvPr>
          <p:cNvSpPr>
            <a:spLocks noGrp="1"/>
          </p:cNvSpPr>
          <p:nvPr>
            <p:ph type="ctrTitle"/>
          </p:nvPr>
        </p:nvSpPr>
        <p:spPr>
          <a:xfrm>
            <a:off x="993030" y="297119"/>
            <a:ext cx="9489335" cy="3489355"/>
          </a:xfrm>
        </p:spPr>
        <p:txBody>
          <a:bodyPr/>
          <a:lstStyle/>
          <a:p>
            <a:pPr algn="ctr"/>
            <a:r>
              <a:rPr lang="en-US" sz="3200" b="1" i="1" u="sng" dirty="0" err="1"/>
              <a:t>Μετ</a:t>
            </a:r>
            <a:r>
              <a:rPr lang="en-US" sz="3200" b="1" i="1" u="sng" dirty="0"/>
              <a:t>α</a:t>
            </a:r>
            <a:r>
              <a:rPr lang="en-US" sz="3200" b="1" i="1" u="sng" dirty="0" err="1"/>
              <a:t>νάστευση</a:t>
            </a:r>
            <a:r>
              <a:rPr lang="en-US" sz="3200" b="1" i="1" u="sng" dirty="0"/>
              <a:t> </a:t>
            </a:r>
            <a:r>
              <a:rPr lang="en-US" sz="3200" b="1" i="1" u="sng" dirty="0" err="1"/>
              <a:t>ονομάζετ</a:t>
            </a:r>
            <a:r>
              <a:rPr lang="en-US" sz="3200" b="1" i="1" u="sng" dirty="0"/>
              <a:t>αι η </a:t>
            </a:r>
            <a:r>
              <a:rPr lang="en-US" sz="3200" b="1" i="1" u="sng" dirty="0" err="1"/>
              <a:t>γεωγρ</a:t>
            </a:r>
            <a:r>
              <a:rPr lang="en-US" sz="3200" b="1" i="1" u="sng" dirty="0"/>
              <a:t>α</a:t>
            </a:r>
            <a:r>
              <a:rPr lang="en-US" sz="3200" b="1" i="1" u="sng" dirty="0" err="1"/>
              <a:t>φική</a:t>
            </a:r>
            <a:r>
              <a:rPr lang="en-US" sz="3200" b="1" i="1" u="sng" dirty="0"/>
              <a:t> µ</a:t>
            </a:r>
            <a:r>
              <a:rPr lang="en-US" sz="3200" b="1" i="1" u="sng" dirty="0" err="1"/>
              <a:t>ετ</a:t>
            </a:r>
            <a:r>
              <a:rPr lang="en-US" sz="3200" b="1" i="1" u="sng" dirty="0"/>
              <a:t>α</a:t>
            </a:r>
            <a:r>
              <a:rPr lang="en-US" sz="3200" b="1" i="1" u="sng" dirty="0" err="1"/>
              <a:t>κίνηση</a:t>
            </a:r>
            <a:r>
              <a:rPr lang="en-US" sz="3200" b="1" i="1" u="sng" dirty="0"/>
              <a:t> </a:t>
            </a:r>
            <a:r>
              <a:rPr lang="en-US" sz="3200" b="1" i="1" u="sng" dirty="0" err="1"/>
              <a:t>των</a:t>
            </a:r>
            <a:r>
              <a:rPr lang="en-US" sz="3200" b="1" i="1" u="sng" dirty="0"/>
              <a:t> α</a:t>
            </a:r>
            <a:r>
              <a:rPr lang="en-US" sz="3200" b="1" i="1" u="sng" dirty="0" err="1"/>
              <a:t>νθρώ</a:t>
            </a:r>
            <a:r>
              <a:rPr lang="en-US" sz="3200" b="1" i="1" u="sng" dirty="0"/>
              <a:t>π</a:t>
            </a:r>
            <a:r>
              <a:rPr lang="en-US" sz="3200" b="1" i="1" u="sng" dirty="0" err="1"/>
              <a:t>ων</a:t>
            </a:r>
            <a:r>
              <a:rPr lang="en-US" sz="3200" b="1" i="1" u="sng" dirty="0"/>
              <a:t> από </a:t>
            </a:r>
            <a:r>
              <a:rPr lang="en-US" sz="3200" b="1" i="1" u="sng" dirty="0" err="1"/>
              <a:t>έν</a:t>
            </a:r>
            <a:r>
              <a:rPr lang="en-US" sz="3200" b="1" i="1" u="sng" dirty="0"/>
              <a:t>α </a:t>
            </a:r>
            <a:r>
              <a:rPr lang="en-US" sz="3200" b="1" i="1" u="sng" dirty="0" err="1"/>
              <a:t>τό</a:t>
            </a:r>
            <a:r>
              <a:rPr lang="en-US" sz="3200" b="1" i="1" u="sng" dirty="0"/>
              <a:t>πο σ’ </a:t>
            </a:r>
            <a:r>
              <a:rPr lang="en-US" sz="3200" b="1" i="1" u="sng" dirty="0" err="1"/>
              <a:t>έν</a:t>
            </a:r>
            <a:r>
              <a:rPr lang="en-US" sz="3200" b="1" i="1" u="sng" dirty="0"/>
              <a:t>α </a:t>
            </a:r>
            <a:r>
              <a:rPr lang="en-US" sz="3200" b="1" i="1" u="sng" dirty="0" err="1"/>
              <a:t>άλλο</a:t>
            </a:r>
            <a:r>
              <a:rPr lang="en-US" sz="3200" b="1" i="1" u="sng" dirty="0"/>
              <a:t> </a:t>
            </a:r>
            <a:r>
              <a:rPr lang="en-US" sz="3200" b="1" i="1" u="sng" dirty="0" err="1"/>
              <a:t>γι</a:t>
            </a:r>
            <a:r>
              <a:rPr lang="en-US" sz="3200" b="1" i="1" u="sng" dirty="0"/>
              <a:t>α µ</a:t>
            </a:r>
            <a:r>
              <a:rPr lang="en-US" sz="3200" b="1" i="1" u="sng" dirty="0" err="1"/>
              <a:t>όνιµη</a:t>
            </a:r>
            <a:r>
              <a:rPr lang="en-US" sz="3200" b="1" i="1" u="sng" dirty="0"/>
              <a:t> ή π</a:t>
            </a:r>
            <a:r>
              <a:rPr lang="en-US" sz="3200" b="1" i="1" u="sng" dirty="0" err="1"/>
              <a:t>ροσωρινή</a:t>
            </a:r>
            <a:r>
              <a:rPr lang="en-US" sz="3200" b="1" i="1" u="sng" dirty="0"/>
              <a:t> </a:t>
            </a:r>
            <a:r>
              <a:rPr lang="en-US" sz="3200" b="1" i="1" u="sng" dirty="0" err="1"/>
              <a:t>εγκ</a:t>
            </a:r>
            <a:r>
              <a:rPr lang="en-US" sz="3200" b="1" i="1" u="sng" dirty="0"/>
              <a:t>α</a:t>
            </a:r>
            <a:r>
              <a:rPr lang="en-US" sz="3200" b="1" i="1" u="sng" dirty="0" err="1"/>
              <a:t>τάστ</a:t>
            </a:r>
            <a:r>
              <a:rPr lang="en-US" sz="3200" b="1" i="1" u="sng" dirty="0"/>
              <a:t>α</a:t>
            </a:r>
            <a:r>
              <a:rPr lang="en-US" sz="3200" b="1" i="1" u="sng" dirty="0" err="1"/>
              <a:t>ση</a:t>
            </a:r>
            <a:r>
              <a:rPr lang="en-US" sz="3200" b="1" i="1" u="sng" dirty="0"/>
              <a:t> π</a:t>
            </a:r>
            <a:r>
              <a:rPr lang="en-US" sz="3200" b="1" i="1" u="sng" dirty="0" err="1"/>
              <a:t>ου</a:t>
            </a:r>
            <a:r>
              <a:rPr lang="en-US" sz="3200" b="1" i="1" u="sng" dirty="0"/>
              <a:t> </a:t>
            </a:r>
            <a:r>
              <a:rPr lang="en-US" sz="3200" b="1" i="1" u="sng" dirty="0" err="1"/>
              <a:t>γίνετ</a:t>
            </a:r>
            <a:r>
              <a:rPr lang="en-US" sz="3200" b="1" i="1" u="sng" dirty="0"/>
              <a:t>αι </a:t>
            </a:r>
            <a:r>
              <a:rPr lang="en-US" sz="3200" b="1" i="1" u="sng" dirty="0" err="1"/>
              <a:t>εκούσι</a:t>
            </a:r>
            <a:r>
              <a:rPr lang="en-US" sz="3200" b="1" i="1" u="sng" dirty="0"/>
              <a:t>α ή α</a:t>
            </a:r>
            <a:r>
              <a:rPr lang="en-US" sz="3200" b="1" i="1" u="sng" dirty="0" err="1"/>
              <a:t>κούσι</a:t>
            </a:r>
            <a:r>
              <a:rPr lang="en-US" sz="3200" b="1" i="1" u="sng" dirty="0"/>
              <a:t>α (ανα</a:t>
            </a:r>
            <a:r>
              <a:rPr lang="en-US" sz="3200" b="1" i="1" u="sng" dirty="0" err="1"/>
              <a:t>γκ</a:t>
            </a:r>
            <a:r>
              <a:rPr lang="en-US" sz="3200" b="1" i="1" u="sng" dirty="0"/>
              <a:t>α</a:t>
            </a:r>
            <a:r>
              <a:rPr lang="en-US" sz="3200" b="1" i="1" u="sng" dirty="0" err="1"/>
              <a:t>στική</a:t>
            </a:r>
            <a:r>
              <a:rPr lang="en-US" sz="3200" b="1" i="1" u="sng" dirty="0"/>
              <a:t>), µε </a:t>
            </a:r>
            <a:r>
              <a:rPr lang="en-US" sz="3200" b="1" i="1" u="sng" dirty="0" err="1"/>
              <a:t>στόχο</a:t>
            </a:r>
            <a:r>
              <a:rPr lang="en-US" sz="3200" b="1" i="1" u="sng" dirty="0"/>
              <a:t> </a:t>
            </a:r>
            <a:r>
              <a:rPr lang="en-US" sz="3200" b="1" i="1" u="sng" dirty="0" err="1"/>
              <a:t>την</a:t>
            </a:r>
            <a:r>
              <a:rPr lang="en-US" sz="3200" b="1" i="1" u="sng" dirty="0"/>
              <a:t> α</a:t>
            </a:r>
            <a:r>
              <a:rPr lang="en-US" sz="3200" b="1" i="1" u="sng" dirty="0" err="1"/>
              <a:t>λλ</a:t>
            </a:r>
            <a:r>
              <a:rPr lang="en-US" sz="3200" b="1" i="1" u="sng" dirty="0"/>
              <a:t>α</a:t>
            </a:r>
            <a:r>
              <a:rPr lang="en-US" sz="3200" b="1" i="1" u="sng" dirty="0" err="1"/>
              <a:t>γή</a:t>
            </a:r>
            <a:r>
              <a:rPr lang="en-US" sz="3200" b="1" i="1" u="sng" dirty="0"/>
              <a:t> </a:t>
            </a:r>
            <a:r>
              <a:rPr lang="en-US" sz="3200" b="1" i="1" u="sng" dirty="0" err="1"/>
              <a:t>του</a:t>
            </a:r>
            <a:r>
              <a:rPr lang="en-US" sz="3200" b="1" i="1" u="sng" dirty="0"/>
              <a:t> </a:t>
            </a:r>
            <a:r>
              <a:rPr lang="en-US" sz="3200" b="1" i="1" u="sng" dirty="0" err="1"/>
              <a:t>τρό</a:t>
            </a:r>
            <a:r>
              <a:rPr lang="en-US" sz="3200" b="1" i="1" u="sng" dirty="0"/>
              <a:t>π</a:t>
            </a:r>
            <a:r>
              <a:rPr lang="en-US" sz="3200" b="1" i="1" u="sng" dirty="0" err="1"/>
              <a:t>ου</a:t>
            </a:r>
            <a:r>
              <a:rPr lang="en-US" sz="3200" b="1" i="1" u="sng" dirty="0"/>
              <a:t> </a:t>
            </a:r>
            <a:r>
              <a:rPr lang="en-US" sz="3200" b="1" i="1" u="sng" dirty="0" err="1"/>
              <a:t>ζωής</a:t>
            </a:r>
            <a:r>
              <a:rPr lang="en-US" sz="3200" b="1" i="1" u="sng" dirty="0"/>
              <a:t> και </a:t>
            </a:r>
            <a:r>
              <a:rPr lang="en-US" sz="3200" b="1" i="1" u="sng" dirty="0" err="1"/>
              <a:t>την</a:t>
            </a:r>
            <a:r>
              <a:rPr lang="en-US" sz="3200" b="1" i="1" u="sng" dirty="0"/>
              <a:t> ανα</a:t>
            </a:r>
            <a:r>
              <a:rPr lang="en-US" sz="3200" b="1" i="1" u="sng" dirty="0" err="1"/>
              <a:t>ζήτηση</a:t>
            </a:r>
            <a:r>
              <a:rPr lang="en-US" sz="3200" b="1" i="1" u="sng" dirty="0"/>
              <a:t> κα</a:t>
            </a:r>
            <a:r>
              <a:rPr lang="en-US" sz="3200" b="1" i="1" u="sng" dirty="0" err="1"/>
              <a:t>λύτερης</a:t>
            </a:r>
            <a:r>
              <a:rPr lang="en-US" sz="3200" b="1" i="1" u="sng" dirty="0"/>
              <a:t> </a:t>
            </a:r>
            <a:r>
              <a:rPr lang="en-US" sz="3200" b="1" i="1" u="sng" dirty="0" err="1"/>
              <a:t>τύχης</a:t>
            </a:r>
            <a:r>
              <a:rPr lang="en-US" sz="3200" b="1" i="1" u="sng" dirty="0"/>
              <a:t>. </a:t>
            </a:r>
            <a:endParaRPr lang="el-GR" b="1" i="1" u="sng"/>
          </a:p>
        </p:txBody>
      </p:sp>
      <p:sp>
        <p:nvSpPr>
          <p:cNvPr id="3" name="Υπότιτλος 2">
            <a:extLst>
              <a:ext uri="{FF2B5EF4-FFF2-40B4-BE49-F238E27FC236}">
                <a16:creationId xmlns:a16="http://schemas.microsoft.com/office/drawing/2014/main" id="{D2AED973-FE60-479E-A576-8142BB58EEC1}"/>
              </a:ext>
            </a:extLst>
          </p:cNvPr>
          <p:cNvSpPr>
            <a:spLocks noGrp="1"/>
          </p:cNvSpPr>
          <p:nvPr>
            <p:ph type="subTitle" idx="1"/>
          </p:nvPr>
        </p:nvSpPr>
        <p:spPr>
          <a:xfrm>
            <a:off x="1154955" y="5182962"/>
            <a:ext cx="9870335" cy="1156387"/>
          </a:xfrm>
        </p:spPr>
        <p:txBody>
          <a:bodyPr/>
          <a:lstStyle/>
          <a:p>
            <a:endParaRPr lang="el-GR"/>
          </a:p>
        </p:txBody>
      </p:sp>
      <p:pic>
        <p:nvPicPr>
          <p:cNvPr id="4" name="Εικόνα 4">
            <a:extLst>
              <a:ext uri="{FF2B5EF4-FFF2-40B4-BE49-F238E27FC236}">
                <a16:creationId xmlns:a16="http://schemas.microsoft.com/office/drawing/2014/main" id="{761BB929-D986-476E-B9F4-804DD03D0AEE}"/>
              </a:ext>
            </a:extLst>
          </p:cNvPr>
          <p:cNvPicPr>
            <a:picLocks noChangeAspect="1"/>
          </p:cNvPicPr>
          <p:nvPr/>
        </p:nvPicPr>
        <p:blipFill>
          <a:blip r:embed="rId2"/>
          <a:stretch>
            <a:fillRect/>
          </a:stretch>
        </p:blipFill>
        <p:spPr>
          <a:xfrm>
            <a:off x="2914650" y="3845684"/>
            <a:ext cx="5381625" cy="3014732"/>
          </a:xfrm>
          <a:prstGeom prst="rect">
            <a:avLst/>
          </a:prstGeom>
        </p:spPr>
      </p:pic>
    </p:spTree>
    <p:extLst>
      <p:ext uri="{BB962C8B-B14F-4D97-AF65-F5344CB8AC3E}">
        <p14:creationId xmlns:p14="http://schemas.microsoft.com/office/powerpoint/2010/main" val="2079804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7D10E4-FAD7-4E7D-8F70-E60A36DEA34A}"/>
              </a:ext>
            </a:extLst>
          </p:cNvPr>
          <p:cNvSpPr>
            <a:spLocks noGrp="1"/>
          </p:cNvSpPr>
          <p:nvPr>
            <p:ph type="title"/>
          </p:nvPr>
        </p:nvSpPr>
        <p:spPr/>
        <p:txBody>
          <a:bodyPr/>
          <a:lstStyle/>
          <a:p>
            <a:endParaRPr lang="el-GR"/>
          </a:p>
        </p:txBody>
      </p:sp>
      <p:pic>
        <p:nvPicPr>
          <p:cNvPr id="5" name="Εικόνα 5" descr="Εικόνα που περιέχει υπαίθριος, νερό, άτομο, αγόρι&#10;&#10;Η περιγραφή δημιουργήθηκε με πολύ υψηλή αξιοπιστία">
            <a:extLst>
              <a:ext uri="{FF2B5EF4-FFF2-40B4-BE49-F238E27FC236}">
                <a16:creationId xmlns:a16="http://schemas.microsoft.com/office/drawing/2014/main" id="{7EE2E5E0-0C7E-4078-83B7-BEAC89369359}"/>
              </a:ext>
            </a:extLst>
          </p:cNvPr>
          <p:cNvPicPr>
            <a:picLocks noGrp="1" noChangeAspect="1"/>
          </p:cNvPicPr>
          <p:nvPr>
            <p:ph idx="1"/>
          </p:nvPr>
        </p:nvPicPr>
        <p:blipFill>
          <a:blip r:embed="rId2"/>
          <a:stretch>
            <a:fillRect/>
          </a:stretch>
        </p:blipFill>
        <p:spPr>
          <a:xfrm>
            <a:off x="5086014" y="2085668"/>
            <a:ext cx="6480575" cy="3784629"/>
          </a:xfrm>
          <a:prstGeom prst="rect">
            <a:avLst/>
          </a:prstGeom>
        </p:spPr>
      </p:pic>
      <p:sp>
        <p:nvSpPr>
          <p:cNvPr id="4" name="Θέση κειμένου 3">
            <a:extLst>
              <a:ext uri="{FF2B5EF4-FFF2-40B4-BE49-F238E27FC236}">
                <a16:creationId xmlns:a16="http://schemas.microsoft.com/office/drawing/2014/main" id="{16F9D22A-F206-4A81-969C-F2F75C3EADB9}"/>
              </a:ext>
            </a:extLst>
          </p:cNvPr>
          <p:cNvSpPr>
            <a:spLocks noGrp="1"/>
          </p:cNvSpPr>
          <p:nvPr>
            <p:ph type="body" sz="half" idx="2"/>
          </p:nvPr>
        </p:nvSpPr>
        <p:spPr>
          <a:xfrm>
            <a:off x="552727" y="798061"/>
            <a:ext cx="4003288" cy="5722373"/>
          </a:xfrm>
        </p:spPr>
        <p:txBody>
          <a:bodyPr vert="horz" lIns="91440" tIns="45720" rIns="91440" bIns="45720" rtlCol="0" anchor="t">
            <a:noAutofit/>
          </a:bodyPr>
          <a:lstStyle/>
          <a:p>
            <a:r>
              <a:rPr lang="el-GR" sz="2400" b="1" dirty="0"/>
              <a:t>Προσφυγιά σημαίνει απώλεια της πατρίδας, της ελευθερίας, της αξιοπρέπειας και φόβος. Μεγάλος φόβος για το αύριο, αβεβαιότητα και ανασφάλεια αλλά και θυμός.  Σημαίνει τρομαγμένα μάτια, τεράστια και πάντα ανοικτά γιατί η απελπισία αγκυλώνει τους μυς του προσώπου το οποίο χάνει την ανθρώπινή του υπόσταση. </a:t>
            </a:r>
          </a:p>
        </p:txBody>
      </p:sp>
    </p:spTree>
    <p:extLst>
      <p:ext uri="{BB962C8B-B14F-4D97-AF65-F5344CB8AC3E}">
        <p14:creationId xmlns:p14="http://schemas.microsoft.com/office/powerpoint/2010/main" val="3381184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85A0EC7-7F64-4750-BAEB-FAD008389A9C}"/>
              </a:ext>
            </a:extLst>
          </p:cNvPr>
          <p:cNvSpPr>
            <a:spLocks noGrp="1"/>
          </p:cNvSpPr>
          <p:nvPr>
            <p:ph type="title"/>
          </p:nvPr>
        </p:nvSpPr>
        <p:spPr/>
        <p:txBody>
          <a:bodyPr/>
          <a:lstStyle/>
          <a:p>
            <a:endParaRPr lang="el-GR"/>
          </a:p>
        </p:txBody>
      </p:sp>
      <p:sp>
        <p:nvSpPr>
          <p:cNvPr id="4" name="Θέση κειμένου 3">
            <a:extLst>
              <a:ext uri="{FF2B5EF4-FFF2-40B4-BE49-F238E27FC236}">
                <a16:creationId xmlns:a16="http://schemas.microsoft.com/office/drawing/2014/main" id="{85D910F8-A99C-49C4-BDA7-ABD98BA657FB}"/>
              </a:ext>
            </a:extLst>
          </p:cNvPr>
          <p:cNvSpPr>
            <a:spLocks noGrp="1"/>
          </p:cNvSpPr>
          <p:nvPr>
            <p:ph type="body" sz="half" idx="2"/>
          </p:nvPr>
        </p:nvSpPr>
        <p:spPr/>
        <p:txBody>
          <a:bodyPr/>
          <a:lstStyle/>
          <a:p>
            <a:endParaRPr lang="el-GR"/>
          </a:p>
        </p:txBody>
      </p:sp>
      <p:sp>
        <p:nvSpPr>
          <p:cNvPr id="5" name="TextBox 4">
            <a:extLst>
              <a:ext uri="{FF2B5EF4-FFF2-40B4-BE49-F238E27FC236}">
                <a16:creationId xmlns:a16="http://schemas.microsoft.com/office/drawing/2014/main" id="{DAB1FBDC-D757-4703-A21B-874D8D04257C}"/>
              </a:ext>
            </a:extLst>
          </p:cNvPr>
          <p:cNvSpPr txBox="1"/>
          <p:nvPr/>
        </p:nvSpPr>
        <p:spPr>
          <a:xfrm>
            <a:off x="1086465" y="1197078"/>
            <a:ext cx="5508521"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i="1" dirty="0"/>
              <a:t>Η π</a:t>
            </a:r>
            <a:r>
              <a:rPr lang="en-US" sz="3200" b="1" i="1" dirty="0" err="1"/>
              <a:t>ροσφυγιά</a:t>
            </a:r>
            <a:r>
              <a:rPr lang="en-US" sz="3200" b="1" i="1" dirty="0"/>
              <a:t> και η </a:t>
            </a:r>
            <a:r>
              <a:rPr lang="en-US" sz="3200" b="1" i="1" dirty="0" err="1"/>
              <a:t>μετ</a:t>
            </a:r>
            <a:r>
              <a:rPr lang="en-US" sz="3200" b="1" i="1" dirty="0"/>
              <a:t>α</a:t>
            </a:r>
            <a:r>
              <a:rPr lang="en-US" sz="3200" b="1" i="1" dirty="0" err="1"/>
              <a:t>νάστευση</a:t>
            </a:r>
            <a:r>
              <a:rPr lang="en-US" sz="3200" b="1" i="1" dirty="0"/>
              <a:t> </a:t>
            </a:r>
            <a:r>
              <a:rPr lang="en-US" sz="3200" b="1" i="1" dirty="0" err="1"/>
              <a:t>είν</a:t>
            </a:r>
            <a:r>
              <a:rPr lang="en-US" sz="3200" b="1" i="1" dirty="0"/>
              <a:t>αι </a:t>
            </a:r>
            <a:r>
              <a:rPr lang="en-US" sz="3200" b="1" i="1" dirty="0" err="1"/>
              <a:t>έν</a:t>
            </a:r>
            <a:r>
              <a:rPr lang="en-US" sz="3200" b="1" i="1" dirty="0"/>
              <a:t>α </a:t>
            </a:r>
            <a:r>
              <a:rPr lang="en-US" sz="3200" b="1" i="1" dirty="0" err="1"/>
              <a:t>τρομ</a:t>
            </a:r>
            <a:r>
              <a:rPr lang="en-US" sz="3200" b="1" i="1" dirty="0"/>
              <a:t>α</a:t>
            </a:r>
            <a:r>
              <a:rPr lang="en-US" sz="3200" b="1" i="1" dirty="0" err="1"/>
              <a:t>κτικό</a:t>
            </a:r>
            <a:r>
              <a:rPr lang="en-US" sz="3200" b="1" i="1" dirty="0"/>
              <a:t> φα</a:t>
            </a:r>
            <a:r>
              <a:rPr lang="en-US" sz="3200" b="1" i="1" dirty="0" err="1"/>
              <a:t>ινόμενο</a:t>
            </a:r>
            <a:r>
              <a:rPr lang="en-US" sz="3200" b="1" i="1" dirty="0"/>
              <a:t> π</a:t>
            </a:r>
            <a:r>
              <a:rPr lang="en-US" sz="3200" b="1" i="1" dirty="0" err="1"/>
              <a:t>ου</a:t>
            </a:r>
            <a:r>
              <a:rPr lang="en-US" sz="3200" b="1" i="1" dirty="0"/>
              <a:t> κα</a:t>
            </a:r>
            <a:r>
              <a:rPr lang="en-US" sz="3200" b="1" i="1" dirty="0" err="1"/>
              <a:t>νέν</a:t>
            </a:r>
            <a:r>
              <a:rPr lang="en-US" sz="3200" b="1" i="1" dirty="0"/>
              <a:t>ας από </a:t>
            </a:r>
            <a:r>
              <a:rPr lang="en-US" sz="3200" b="1" i="1" dirty="0" err="1"/>
              <a:t>εμάς</a:t>
            </a:r>
            <a:r>
              <a:rPr lang="en-US" sz="3200" b="1" i="1" dirty="0"/>
              <a:t> </a:t>
            </a:r>
            <a:r>
              <a:rPr lang="en-US" sz="3200" b="1" i="1" dirty="0" err="1"/>
              <a:t>δεν</a:t>
            </a:r>
            <a:r>
              <a:rPr lang="en-US" sz="3200" b="1" i="1" dirty="0"/>
              <a:t> </a:t>
            </a:r>
            <a:r>
              <a:rPr lang="en-US" sz="3200" b="1" i="1" dirty="0" err="1"/>
              <a:t>θέλει</a:t>
            </a:r>
            <a:r>
              <a:rPr lang="en-US" sz="3200" b="1" i="1" dirty="0"/>
              <a:t> </a:t>
            </a:r>
            <a:r>
              <a:rPr lang="en-US" sz="3200" b="1" i="1" dirty="0" err="1"/>
              <a:t>του</a:t>
            </a:r>
            <a:r>
              <a:rPr lang="en-US" sz="3200" b="1" i="1" dirty="0"/>
              <a:t> </a:t>
            </a:r>
            <a:r>
              <a:rPr lang="en-US" sz="3200" b="1" i="1" dirty="0" err="1"/>
              <a:t>συμ</a:t>
            </a:r>
            <a:r>
              <a:rPr lang="en-US" sz="3200" b="1" i="1" dirty="0"/>
              <a:t>β</a:t>
            </a:r>
            <a:r>
              <a:rPr lang="en-US" sz="3200" b="1" i="1" dirty="0" err="1"/>
              <a:t>εί</a:t>
            </a:r>
            <a:r>
              <a:rPr lang="en-US" sz="3200" b="1" i="1" dirty="0"/>
              <a:t> και </a:t>
            </a:r>
            <a:r>
              <a:rPr lang="en-US" sz="3200" b="1" i="1" dirty="0" err="1"/>
              <a:t>σε</a:t>
            </a:r>
            <a:r>
              <a:rPr lang="en-US" sz="3200" b="1" i="1" dirty="0"/>
              <a:t> α</a:t>
            </a:r>
            <a:r>
              <a:rPr lang="en-US" sz="3200" b="1" i="1" dirty="0" err="1"/>
              <a:t>υτόν</a:t>
            </a:r>
            <a:r>
              <a:rPr lang="en-US" sz="3200" b="1" i="1" dirty="0"/>
              <a:t>, να </a:t>
            </a:r>
            <a:r>
              <a:rPr lang="en-US" sz="3200" b="1" i="1" dirty="0" err="1"/>
              <a:t>μην</a:t>
            </a:r>
            <a:r>
              <a:rPr lang="en-US" sz="3200" b="1" i="1" dirty="0"/>
              <a:t> π</a:t>
            </a:r>
            <a:r>
              <a:rPr lang="en-US" sz="3200" b="1" i="1" dirty="0" err="1"/>
              <a:t>εράσει</a:t>
            </a:r>
            <a:r>
              <a:rPr lang="en-US" sz="3200" b="1" i="1" dirty="0"/>
              <a:t> </a:t>
            </a:r>
            <a:r>
              <a:rPr lang="en-US" sz="3200" b="1" i="1" dirty="0" err="1"/>
              <a:t>όλ</a:t>
            </a:r>
            <a:r>
              <a:rPr lang="en-US" sz="3200" b="1" i="1" dirty="0"/>
              <a:t>α α</a:t>
            </a:r>
            <a:r>
              <a:rPr lang="en-US" sz="3200" b="1" i="1" dirty="0" err="1"/>
              <a:t>υτά</a:t>
            </a:r>
            <a:r>
              <a:rPr lang="en-US" sz="3200" b="1" i="1" dirty="0"/>
              <a:t> τα κατα</a:t>
            </a:r>
            <a:r>
              <a:rPr lang="en-US" sz="3200" b="1" i="1" dirty="0" err="1"/>
              <a:t>θλη</a:t>
            </a:r>
            <a:r>
              <a:rPr lang="en-US" sz="3200" b="1" i="1" dirty="0"/>
              <a:t>π</a:t>
            </a:r>
            <a:r>
              <a:rPr lang="en-US" sz="3200" b="1" i="1" dirty="0" err="1"/>
              <a:t>τικά</a:t>
            </a:r>
            <a:r>
              <a:rPr lang="en-US" sz="3200" b="1" i="1" dirty="0"/>
              <a:t> τα</a:t>
            </a:r>
            <a:r>
              <a:rPr lang="en-US" sz="3200" b="1" i="1" dirty="0" err="1"/>
              <a:t>ξίδι</a:t>
            </a:r>
            <a:r>
              <a:rPr lang="en-US" sz="3200" b="1" i="1" dirty="0"/>
              <a:t>α και </a:t>
            </a:r>
            <a:r>
              <a:rPr lang="en-US" sz="3200" b="1" i="1" dirty="0" err="1"/>
              <a:t>τις</a:t>
            </a:r>
            <a:r>
              <a:rPr lang="en-US" sz="3200" b="1" i="1" dirty="0"/>
              <a:t> </a:t>
            </a:r>
            <a:r>
              <a:rPr lang="en-US" sz="3200" b="1" i="1" dirty="0" err="1"/>
              <a:t>στεν</a:t>
            </a:r>
            <a:r>
              <a:rPr lang="en-US" sz="3200" b="1" i="1" dirty="0"/>
              <a:t>α</a:t>
            </a:r>
            <a:r>
              <a:rPr lang="en-US" sz="3200" b="1" i="1" dirty="0" err="1"/>
              <a:t>χωρημένες</a:t>
            </a:r>
            <a:r>
              <a:rPr lang="en-US" sz="3200" b="1" i="1" dirty="0"/>
              <a:t> </a:t>
            </a:r>
            <a:r>
              <a:rPr lang="en-US" sz="3200" b="1" i="1" dirty="0" err="1"/>
              <a:t>σκέψεις</a:t>
            </a:r>
            <a:r>
              <a:rPr lang="en-US" sz="3200" b="1" i="1" dirty="0"/>
              <a:t>.</a:t>
            </a:r>
          </a:p>
        </p:txBody>
      </p:sp>
      <p:pic>
        <p:nvPicPr>
          <p:cNvPr id="3" name="Εικόνα 5">
            <a:extLst>
              <a:ext uri="{FF2B5EF4-FFF2-40B4-BE49-F238E27FC236}">
                <a16:creationId xmlns:a16="http://schemas.microsoft.com/office/drawing/2014/main" id="{B13DB3B8-7B62-461C-942C-6D300DF4646A}"/>
              </a:ext>
            </a:extLst>
          </p:cNvPr>
          <p:cNvPicPr>
            <a:picLocks noGrp="1" noChangeAspect="1"/>
          </p:cNvPicPr>
          <p:nvPr>
            <p:ph type="pic" idx="1"/>
          </p:nvPr>
        </p:nvPicPr>
        <p:blipFill rotWithShape="1">
          <a:blip r:embed="rId2"/>
          <a:srcRect l="31333" r="31333"/>
          <a:stretch/>
        </p:blipFill>
        <p:spPr>
          <a:xfrm>
            <a:off x="6851224" y="1666076"/>
            <a:ext cx="4957915" cy="3661040"/>
          </a:xfrm>
          <a:prstGeom prst="rect">
            <a:avLst/>
          </a:prstGeom>
        </p:spPr>
      </p:pic>
    </p:spTree>
    <p:extLst>
      <p:ext uri="{BB962C8B-B14F-4D97-AF65-F5344CB8AC3E}">
        <p14:creationId xmlns:p14="http://schemas.microsoft.com/office/powerpoint/2010/main" val="894999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D384AF-8608-48A5-9402-A2F926365736}"/>
              </a:ext>
            </a:extLst>
          </p:cNvPr>
          <p:cNvSpPr>
            <a:spLocks noGrp="1"/>
          </p:cNvSpPr>
          <p:nvPr>
            <p:ph type="title"/>
          </p:nvPr>
        </p:nvSpPr>
        <p:spPr/>
        <p:txBody>
          <a:bodyPr/>
          <a:lstStyle/>
          <a:p>
            <a:pPr algn="ctr"/>
            <a:r>
              <a:rPr lang="el-GR" dirty="0"/>
              <a:t> </a:t>
            </a:r>
            <a:r>
              <a:rPr lang="el-GR" sz="6000" b="1" dirty="0"/>
              <a:t>Ο διωγμός του 1914</a:t>
            </a:r>
          </a:p>
        </p:txBody>
      </p:sp>
      <p:sp>
        <p:nvSpPr>
          <p:cNvPr id="3" name="Θέση περιεχομένου 2">
            <a:extLst>
              <a:ext uri="{FF2B5EF4-FFF2-40B4-BE49-F238E27FC236}">
                <a16:creationId xmlns:a16="http://schemas.microsoft.com/office/drawing/2014/main" id="{D72F4848-6BB6-438D-A435-383B2C266C27}"/>
              </a:ext>
            </a:extLst>
          </p:cNvPr>
          <p:cNvSpPr>
            <a:spLocks noGrp="1"/>
          </p:cNvSpPr>
          <p:nvPr>
            <p:ph sz="half" idx="1"/>
          </p:nvPr>
        </p:nvSpPr>
        <p:spPr>
          <a:xfrm>
            <a:off x="648570" y="1777898"/>
            <a:ext cx="4998564" cy="5338763"/>
          </a:xfrm>
        </p:spPr>
        <p:txBody>
          <a:bodyPr vert="horz" lIns="91440" tIns="45720" rIns="91440" bIns="45720" rtlCol="0" anchor="t">
            <a:noAutofit/>
          </a:bodyPr>
          <a:lstStyle/>
          <a:p>
            <a:pPr marL="0" indent="0">
              <a:buNone/>
            </a:pPr>
            <a:r>
              <a:rPr lang="el-GR" sz="2400" b="1" dirty="0"/>
              <a:t>Όλα αυτά τα συμβάν για εμάς δεν είναι πρωτόγνωρα. Οι σημερινοί πόντιοι στην Ελλάδα είχαν περάσει κάτι παρόμοιο ως πρόσφυγες γνωστή ως η γενοκτονία των Ελλήνων.</a:t>
            </a:r>
            <a:r>
              <a:rPr lang="el-GR" sz="2400" b="1" i="1" u="sng" dirty="0"/>
              <a:t> Ο </a:t>
            </a:r>
            <a:r>
              <a:rPr lang="el-GR" sz="2400" b="1" i="1" u="sng" dirty="0" err="1"/>
              <a:t>γενοκτόνος</a:t>
            </a:r>
            <a:r>
              <a:rPr lang="el-GR" sz="2400" b="1" i="1" u="sng" dirty="0"/>
              <a:t> δεν εξοντώνει μια ομάδα για κάτι που έκανε, αλλά για κάτι που είναι.</a:t>
            </a:r>
            <a:r>
              <a:rPr lang="el-GR" sz="2400" b="1" dirty="0"/>
              <a:t> Στην περίπτωση των Ελλήνων του Πόντου, επειδή ήταν Έλληνες και χριστιανοί.</a:t>
            </a:r>
            <a:endParaRPr lang="el-GR" sz="2400"/>
          </a:p>
        </p:txBody>
      </p:sp>
      <p:pic>
        <p:nvPicPr>
          <p:cNvPr id="5" name="Εικόνα 5">
            <a:extLst>
              <a:ext uri="{FF2B5EF4-FFF2-40B4-BE49-F238E27FC236}">
                <a16:creationId xmlns:a16="http://schemas.microsoft.com/office/drawing/2014/main" id="{2115661D-243C-4F87-99C3-0E6328EDEB9D}"/>
              </a:ext>
            </a:extLst>
          </p:cNvPr>
          <p:cNvPicPr>
            <a:picLocks noGrp="1" noChangeAspect="1"/>
          </p:cNvPicPr>
          <p:nvPr>
            <p:ph sz="half" idx="2"/>
          </p:nvPr>
        </p:nvPicPr>
        <p:blipFill>
          <a:blip r:embed="rId2"/>
          <a:stretch>
            <a:fillRect/>
          </a:stretch>
        </p:blipFill>
        <p:spPr>
          <a:xfrm>
            <a:off x="5805664" y="2338862"/>
            <a:ext cx="5120241" cy="3210996"/>
          </a:xfrm>
          <a:prstGeom prst="rect">
            <a:avLst/>
          </a:prstGeom>
        </p:spPr>
      </p:pic>
    </p:spTree>
    <p:extLst>
      <p:ext uri="{BB962C8B-B14F-4D97-AF65-F5344CB8AC3E}">
        <p14:creationId xmlns:p14="http://schemas.microsoft.com/office/powerpoint/2010/main" val="1879169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63D971-B7B6-4AD3-88BB-004E0A834B4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6742AB66-356D-4F78-8331-F975084B66A1}"/>
              </a:ext>
            </a:extLst>
          </p:cNvPr>
          <p:cNvSpPr>
            <a:spLocks noGrp="1"/>
          </p:cNvSpPr>
          <p:nvPr>
            <p:ph idx="1"/>
          </p:nvPr>
        </p:nvSpPr>
        <p:spPr>
          <a:xfrm>
            <a:off x="6554422" y="1447800"/>
            <a:ext cx="5195997" cy="4572000"/>
          </a:xfrm>
        </p:spPr>
        <p:txBody>
          <a:bodyPr>
            <a:noAutofit/>
          </a:bodyPr>
          <a:lstStyle/>
          <a:p>
            <a:pPr marL="0" indent="0">
              <a:buNone/>
            </a:pPr>
            <a:r>
              <a:rPr lang="el-GR" sz="2800" b="1" u="sng" dirty="0"/>
              <a:t>Το 1915 ήταν μια χρονιά ορόσημο για τον ποντιακό ελληνισμό της Μικράς Ασίας. Τη χρονιά εκείνη, και ενώ όλα τα ευρωπαϊκά κράτη είχαν εμπλακεί στον Α΄ Παγκόσμιο Πόλεμο, οι Τούρκοι εκπόνησαν ένα σχέδιο εξόντωσης των χριστιανικών πληθυσμών της Μικράς Ασίας.</a:t>
            </a:r>
          </a:p>
        </p:txBody>
      </p:sp>
      <p:sp>
        <p:nvSpPr>
          <p:cNvPr id="4" name="Θέση κειμένου 3">
            <a:extLst>
              <a:ext uri="{FF2B5EF4-FFF2-40B4-BE49-F238E27FC236}">
                <a16:creationId xmlns:a16="http://schemas.microsoft.com/office/drawing/2014/main" id="{F037C2D2-C036-4C1C-B9F1-7143CED9E401}"/>
              </a:ext>
            </a:extLst>
          </p:cNvPr>
          <p:cNvSpPr>
            <a:spLocks noGrp="1"/>
          </p:cNvSpPr>
          <p:nvPr>
            <p:ph type="body" sz="half" idx="2"/>
          </p:nvPr>
        </p:nvSpPr>
        <p:spPr/>
        <p:txBody>
          <a:bodyPr/>
          <a:lstStyle/>
          <a:p>
            <a:endParaRPr lang="el-GR"/>
          </a:p>
        </p:txBody>
      </p:sp>
      <p:pic>
        <p:nvPicPr>
          <p:cNvPr id="5" name="Εικόνα 5">
            <a:extLst>
              <a:ext uri="{FF2B5EF4-FFF2-40B4-BE49-F238E27FC236}">
                <a16:creationId xmlns:a16="http://schemas.microsoft.com/office/drawing/2014/main" id="{BA03F8BE-2A37-4136-BBD2-C3E3EABA0CDE}"/>
              </a:ext>
            </a:extLst>
          </p:cNvPr>
          <p:cNvPicPr>
            <a:picLocks noChangeAspect="1"/>
          </p:cNvPicPr>
          <p:nvPr/>
        </p:nvPicPr>
        <p:blipFill>
          <a:blip r:embed="rId2"/>
          <a:stretch>
            <a:fillRect/>
          </a:stretch>
        </p:blipFill>
        <p:spPr>
          <a:xfrm>
            <a:off x="988142" y="1259844"/>
            <a:ext cx="4709651" cy="4965117"/>
          </a:xfrm>
          <a:prstGeom prst="rect">
            <a:avLst/>
          </a:prstGeom>
        </p:spPr>
      </p:pic>
    </p:spTree>
    <p:extLst>
      <p:ext uri="{BB962C8B-B14F-4D97-AF65-F5344CB8AC3E}">
        <p14:creationId xmlns:p14="http://schemas.microsoft.com/office/powerpoint/2010/main" val="31288396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Ιό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Ιό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0</TotalTime>
  <Words>0</Words>
  <Application>Microsoft Office PowerPoint</Application>
  <PresentationFormat>Ευρεία οθόνη</PresentationFormat>
  <Paragraphs>0</Paragraphs>
  <Slides>10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Ιόν</vt:lpstr>
      <vt:lpstr> ΠΡΟΣΦΥΓΙΑ - ΜΕΤΑΝΑΣΤΕΥΣΗ ΚΑΙ ΕΛΛΗΝΙΚ0Σ ΧΩΡΟΣ </vt:lpstr>
      <vt:lpstr>Παρουσίαση του PowerPoint</vt:lpstr>
      <vt:lpstr>Παρουσίαση του PowerPoint</vt:lpstr>
      <vt:lpstr>Σύμφωνα με τα τελευταία στοιχεία της Ύπατης Αρμοστείας για τους πρόσφυγες τουλάχιστον 4.272 πρόσφυγες έχασαν τη ζωή τους από την αρχή της χρονιάς του 2018, σε παγκόσμιο επίπεδο και περίπου 3.419 από αυτούς χάθηκαν στη Μεσόγειο καθιστώντας τη την πλέον θανατηφόρα θαλάσσια οδό.</vt:lpstr>
      <vt:lpstr>Μετανάστευση ονομάζεται η γεωγραφική µετακίνηση των ανθρώπων από ένα τόπο σ’ ένα άλλο για µόνιµη ή προσωρινή εγκατάσταση που γίνεται εκούσια ή ακούσια (αναγκαστική), µε στόχο την αλλαγή του τρόπου ζωής και την αναζήτηση καλύτερης τύχης. </vt:lpstr>
      <vt:lpstr>Παρουσίαση του PowerPoint</vt:lpstr>
      <vt:lpstr>Παρουσίαση του PowerPoint</vt:lpstr>
      <vt:lpstr> Ο διωγμός του 1914</vt:lpstr>
      <vt:lpstr>Παρουσίαση του PowerPoint</vt:lpstr>
      <vt:lpstr>Δικτυογραφία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
  <cp:lastModifiedBy/>
  <cp:revision>248</cp:revision>
  <dcterms:created xsi:type="dcterms:W3CDTF">2012-08-02T13:11:46Z</dcterms:created>
  <dcterms:modified xsi:type="dcterms:W3CDTF">2019-04-25T08:34:16Z</dcterms:modified>
</cp:coreProperties>
</file>