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1842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8/5/2019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2723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58489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669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36346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26F0F3-3C53-41BC-8FFD-0BFB6DD91672}" type="datetimeFigureOut">
              <a:rPr lang="el-GR" smtClean="0"/>
              <a:t>8/5/2019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1933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26F0F3-3C53-41BC-8FFD-0BFB6DD91672}" type="datetimeFigureOut">
              <a:rPr lang="el-GR" smtClean="0"/>
              <a:t>8/5/2019</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63092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1050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52272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249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8/5/2019</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12540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8/5/2019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5520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8/5/2019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6768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526F0F3-3C53-41BC-8FFD-0BFB6DD91672}" type="datetimeFigureOut">
              <a:rPr lang="el-GR" smtClean="0"/>
              <a:t>8/5/2019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74754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6F0F3-3C53-41BC-8FFD-0BFB6DD91672}" type="datetimeFigureOut">
              <a:rPr lang="el-GR" smtClean="0"/>
              <a:t>8/5/2019</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6770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8/5/2019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0570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8/5/2019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51622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526F0F3-3C53-41BC-8FFD-0BFB6DD91672}" type="datetimeFigureOut">
              <a:rPr lang="el-GR" smtClean="0"/>
              <a:t>8/5/2019</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7067705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3lykeiokeratsiniou.weebly.com/uploads/1/6/0/1/16019314/__-___project_3_2012-2013.pdf" TargetMode="External"/><Relationship Id="rId2" Type="http://schemas.openxmlformats.org/officeDocument/2006/relationships/hyperlink" Target="https://el.wikipedia.org/wiki/%CE%9C%CE%B5%CF%84%CE%B1%CE%BD%CE%AC%CF%83%CF%84%CE%B5%CF%85%CF%83%CE%B7#%CE%91%CE%B9%CF%84%CE%AF%CE%B5%CF%82" TargetMode="External"/><Relationship Id="rId1" Type="http://schemas.openxmlformats.org/officeDocument/2006/relationships/slideLayout" Target="../slideLayouts/slideLayout2.xml"/><Relationship Id="rId6" Type="http://schemas.openxmlformats.org/officeDocument/2006/relationships/hyperlink" Target="https://analuseto.gr/prosfigas-i-metanastis-pia-i-diafora/" TargetMode="External"/><Relationship Id="rId5" Type="http://schemas.openxmlformats.org/officeDocument/2006/relationships/hyperlink" Target="http://www.astynomia.gr/index.php?option=ozo_content&amp;perform=view&amp;id=1852" TargetMode="External"/><Relationship Id="rId4" Type="http://schemas.openxmlformats.org/officeDocument/2006/relationships/hyperlink" Target="http://www.ellinismos1922.gr/i-prosfygia-simera.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cs typeface="Calibri Light"/>
              </a:rPr>
              <a:t>Αίτια μετανάστευσης και προσφυγιάς</a:t>
            </a:r>
            <a:endParaRPr lang="el-GR" dirty="0"/>
          </a:p>
        </p:txBody>
      </p:sp>
      <p:sp>
        <p:nvSpPr>
          <p:cNvPr id="3" name="Υπότιτλος 2"/>
          <p:cNvSpPr>
            <a:spLocks noGrp="1"/>
          </p:cNvSpPr>
          <p:nvPr>
            <p:ph type="subTitle" idx="1"/>
          </p:nvPr>
        </p:nvSpPr>
        <p:spPr/>
        <p:txBody>
          <a:bodyPr vert="horz" lIns="91440" tIns="45720" rIns="91440" bIns="45720" rtlCol="0" anchor="t">
            <a:normAutofit fontScale="77500" lnSpcReduction="20000"/>
          </a:bodyPr>
          <a:lstStyle/>
          <a:p>
            <a:r>
              <a:rPr lang="el-GR" dirty="0" err="1">
                <a:cs typeface="Calibri"/>
              </a:rPr>
              <a:t>Ισούφι</a:t>
            </a:r>
            <a:r>
              <a:rPr lang="el-GR" dirty="0">
                <a:cs typeface="Calibri"/>
              </a:rPr>
              <a:t> </a:t>
            </a:r>
            <a:r>
              <a:rPr lang="el-GR" dirty="0" err="1">
                <a:cs typeface="Calibri"/>
              </a:rPr>
              <a:t>Κλαρίσα</a:t>
            </a:r>
            <a:endParaRPr lang="el-GR" dirty="0" err="1"/>
          </a:p>
          <a:p>
            <a:r>
              <a:rPr lang="el-GR" dirty="0">
                <a:cs typeface="Calibri"/>
              </a:rPr>
              <a:t>Α’ 1</a:t>
            </a:r>
            <a:endParaRPr lang="el-GR" dirty="0"/>
          </a:p>
          <a:p>
            <a:r>
              <a:rPr lang="el-GR" dirty="0" err="1">
                <a:cs typeface="Calibri"/>
              </a:rPr>
              <a:t>Απριλιοσ</a:t>
            </a:r>
            <a:r>
              <a:rPr lang="el-GR" dirty="0">
                <a:cs typeface="Calibri"/>
              </a:rPr>
              <a:t> 2019</a:t>
            </a:r>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Τίτλος 1">
            <a:extLst>
              <a:ext uri="{FF2B5EF4-FFF2-40B4-BE49-F238E27FC236}">
                <a16:creationId xmlns:a16="http://schemas.microsoft.com/office/drawing/2014/main" id="{BFFA693D-1BE7-4239-B904-0D326AB64869}"/>
              </a:ext>
            </a:extLst>
          </p:cNvPr>
          <p:cNvSpPr>
            <a:spLocks noGrp="1"/>
          </p:cNvSpPr>
          <p:nvPr>
            <p:ph type="title"/>
          </p:nvPr>
        </p:nvSpPr>
        <p:spPr>
          <a:xfrm>
            <a:off x="994087" y="1130603"/>
            <a:ext cx="3342442" cy="4596794"/>
          </a:xfrm>
        </p:spPr>
        <p:txBody>
          <a:bodyPr anchor="ctr">
            <a:normAutofit/>
          </a:bodyPr>
          <a:lstStyle/>
          <a:p>
            <a:r>
              <a:rPr lang="el-GR" sz="3200">
                <a:solidFill>
                  <a:srgbClr val="EBEBEB"/>
                </a:solidFill>
              </a:rPr>
              <a:t>Γιατί όλοι οι άνθρωποι είναι ίσοι;</a:t>
            </a:r>
          </a:p>
        </p:txBody>
      </p:sp>
      <p:sp>
        <p:nvSpPr>
          <p:cNvPr id="3" name="Θέση περιεχομένου 2">
            <a:extLst>
              <a:ext uri="{FF2B5EF4-FFF2-40B4-BE49-F238E27FC236}">
                <a16:creationId xmlns:a16="http://schemas.microsoft.com/office/drawing/2014/main" id="{E9AE693C-F437-41F3-B3EE-7D4155444648}"/>
              </a:ext>
            </a:extLst>
          </p:cNvPr>
          <p:cNvSpPr>
            <a:spLocks noGrp="1"/>
          </p:cNvSpPr>
          <p:nvPr>
            <p:ph idx="1"/>
          </p:nvPr>
        </p:nvSpPr>
        <p:spPr>
          <a:xfrm>
            <a:off x="5290077" y="437513"/>
            <a:ext cx="5502614" cy="5954325"/>
          </a:xfrm>
        </p:spPr>
        <p:txBody>
          <a:bodyPr vert="horz" lIns="91440" tIns="45720" rIns="91440" bIns="45720" rtlCol="0" anchor="ctr">
            <a:normAutofit/>
          </a:bodyPr>
          <a:lstStyle/>
          <a:p>
            <a:r>
              <a:rPr lang="el-GR" sz="2400" dirty="0"/>
              <a:t>Ας μην ξεχνάμε πως, οι περισσότεροι από όσους εισέρχονται παράνομα στη χώρα, είτε λόγω πολέμου στη χώρα τους είτε λόγω </a:t>
            </a:r>
            <a:r>
              <a:rPr lang="el-GR" sz="2400" dirty="0" err="1"/>
              <a:t>αθλίων</a:t>
            </a:r>
            <a:r>
              <a:rPr lang="el-GR" sz="2400" dirty="0"/>
              <a:t> οικονομικών καταστάσεων, είναι άνθρωποι που εγκατέλειψαν την πατρίδα τους, αναζητώντας μόνο ένα πράγμα: ασφάλεια. Είτε σωματική, είτε οικονομική. Κανένας τους δεν είναι ευνοημένος, αλλά και οι δύο έχουν ανάγκη ανθρώπινη μεταχείριση.</a:t>
            </a:r>
          </a:p>
        </p:txBody>
      </p:sp>
    </p:spTree>
    <p:extLst>
      <p:ext uri="{BB962C8B-B14F-4D97-AF65-F5344CB8AC3E}">
        <p14:creationId xmlns:p14="http://schemas.microsoft.com/office/powerpoint/2010/main" val="219269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580D6F8A-B163-46F2-85DC-46DE8FAD961C}"/>
              </a:ext>
            </a:extLst>
          </p:cNvPr>
          <p:cNvPicPr>
            <a:picLocks noChangeAspect="1"/>
          </p:cNvPicPr>
          <p:nvPr/>
        </p:nvPicPr>
        <p:blipFill>
          <a:blip r:embed="rId2"/>
          <a:stretch>
            <a:fillRect/>
          </a:stretch>
        </p:blipFill>
        <p:spPr>
          <a:xfrm>
            <a:off x="1581150" y="33516"/>
            <a:ext cx="8674677" cy="6522536"/>
          </a:xfrm>
          <a:prstGeom prst="rect">
            <a:avLst/>
          </a:prstGeom>
        </p:spPr>
      </p:pic>
    </p:spTree>
    <p:extLst>
      <p:ext uri="{BB962C8B-B14F-4D97-AF65-F5344CB8AC3E}">
        <p14:creationId xmlns:p14="http://schemas.microsoft.com/office/powerpoint/2010/main" val="263007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C544DF-CFEC-42EF-85FF-C587FF349BD2}"/>
              </a:ext>
            </a:extLst>
          </p:cNvPr>
          <p:cNvSpPr>
            <a:spLocks noGrp="1"/>
          </p:cNvSpPr>
          <p:nvPr>
            <p:ph type="title"/>
          </p:nvPr>
        </p:nvSpPr>
        <p:spPr/>
        <p:txBody>
          <a:bodyPr/>
          <a:lstStyle/>
          <a:p>
            <a:r>
              <a:rPr lang="el-GR" dirty="0" err="1"/>
              <a:t>Δικτυογραφία</a:t>
            </a:r>
            <a:r>
              <a:rPr lang="el-GR" dirty="0"/>
              <a:t>:</a:t>
            </a:r>
            <a:endParaRPr lang="el-GR" dirty="0" err="1"/>
          </a:p>
        </p:txBody>
      </p:sp>
      <p:sp>
        <p:nvSpPr>
          <p:cNvPr id="3" name="Θέση περιεχομένου 2">
            <a:extLst>
              <a:ext uri="{FF2B5EF4-FFF2-40B4-BE49-F238E27FC236}">
                <a16:creationId xmlns:a16="http://schemas.microsoft.com/office/drawing/2014/main" id="{E3D29B77-0E06-4701-A66C-F4F88559EB29}"/>
              </a:ext>
            </a:extLst>
          </p:cNvPr>
          <p:cNvSpPr>
            <a:spLocks noGrp="1"/>
          </p:cNvSpPr>
          <p:nvPr>
            <p:ph idx="1"/>
          </p:nvPr>
        </p:nvSpPr>
        <p:spPr/>
        <p:txBody>
          <a:bodyPr vert="horz" lIns="91440" tIns="45720" rIns="91440" bIns="45720" rtlCol="0" anchor="t">
            <a:normAutofit/>
          </a:bodyPr>
          <a:lstStyle/>
          <a:p>
            <a:r>
              <a:rPr lang="el-GR" dirty="0">
                <a:ea typeface="+mn-lt"/>
                <a:cs typeface="+mn-lt"/>
                <a:hlinkClick r:id="rId2"/>
              </a:rPr>
              <a:t>https://el.wikipedia.org/wiki/%CE%9C%CE%B5%CF%84%CE%B1%CE%BD%CE%AC%CF%83%CF%84%CE%B5%CF%85%CF%83%CE%B7#%CE%91%CE%B9%CF%84%CE%AF%CE%B5%CF%82</a:t>
            </a:r>
            <a:endParaRPr lang="el-GR">
              <a:ea typeface="+mn-lt"/>
              <a:cs typeface="+mn-lt"/>
            </a:endParaRPr>
          </a:p>
          <a:p>
            <a:r>
              <a:rPr lang="el-GR" dirty="0">
                <a:ea typeface="+mn-lt"/>
                <a:cs typeface="+mn-lt"/>
              </a:rPr>
              <a:t> </a:t>
            </a:r>
            <a:r>
              <a:rPr lang="el-GR" dirty="0">
                <a:ea typeface="+mn-lt"/>
                <a:cs typeface="+mn-lt"/>
                <a:hlinkClick r:id="rId3"/>
              </a:rPr>
              <a:t>http://3lykeiokeratsiniou.weebly.com/uploads/1/6/0/1/16019314/__-___project_3_2012-2013.pdf</a:t>
            </a:r>
            <a:r>
              <a:rPr lang="el-GR" dirty="0">
                <a:ea typeface="+mn-lt"/>
                <a:cs typeface="+mn-lt"/>
              </a:rPr>
              <a:t> </a:t>
            </a:r>
            <a:endParaRPr lang="el-GR">
              <a:ea typeface="+mn-lt"/>
              <a:cs typeface="+mn-lt"/>
            </a:endParaRPr>
          </a:p>
          <a:p>
            <a:r>
              <a:rPr lang="el-GR" dirty="0">
                <a:ea typeface="+mn-lt"/>
                <a:cs typeface="+mn-lt"/>
                <a:hlinkClick r:id="rId4"/>
              </a:rPr>
              <a:t>http://www.ellinismos1922.gr/i-prosfygia-simera.html</a:t>
            </a:r>
            <a:r>
              <a:rPr lang="el-GR" dirty="0">
                <a:ea typeface="+mn-lt"/>
                <a:cs typeface="+mn-lt"/>
              </a:rPr>
              <a:t> </a:t>
            </a:r>
            <a:endParaRPr lang="el-GR">
              <a:ea typeface="+mn-lt"/>
              <a:cs typeface="+mn-lt"/>
            </a:endParaRPr>
          </a:p>
          <a:p>
            <a:r>
              <a:rPr lang="el-GR" dirty="0">
                <a:ea typeface="+mn-lt"/>
                <a:cs typeface="+mn-lt"/>
                <a:hlinkClick r:id="rId5"/>
              </a:rPr>
              <a:t>http://www.astynomia.gr/index.php?option=ozo_content&amp;perform=view&amp;id=1852</a:t>
            </a:r>
            <a:endParaRPr lang="el-GR"/>
          </a:p>
          <a:p>
            <a:r>
              <a:rPr lang="el-GR" dirty="0">
                <a:ea typeface="+mn-lt"/>
                <a:cs typeface="+mn-lt"/>
                <a:hlinkClick r:id="rId6"/>
              </a:rPr>
              <a:t>https://analuseto.gr/prosfigas-i-metanastis-pia-i-diafora/</a:t>
            </a:r>
            <a:endParaRPr lang="el-GR"/>
          </a:p>
          <a:p>
            <a:endParaRPr lang="el-GR" dirty="0"/>
          </a:p>
        </p:txBody>
      </p:sp>
    </p:spTree>
    <p:extLst>
      <p:ext uri="{BB962C8B-B14F-4D97-AF65-F5344CB8AC3E}">
        <p14:creationId xmlns:p14="http://schemas.microsoft.com/office/powerpoint/2010/main" val="103839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blipFill>
            <a:blip r:embed="rId2">
              <a:duotone>
                <a:schemeClr val="dk2">
                  <a:shade val="69000"/>
                  <a:hueMod val="91000"/>
                  <a:satMod val="164000"/>
                  <a:lumMod val="74000"/>
                </a:schemeClr>
                <a:schemeClr val="dk2">
                  <a:hueMod val="124000"/>
                  <a:satMod val="140000"/>
                  <a:lumMod val="142000"/>
                </a:schemeClr>
              </a:duotone>
            </a:blip>
            <a:stretch>
              <a:fillRect l="-12279" t="-11550" r="-120392" b="-115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endParaRPr lang="en-US" dirty="0"/>
          </a:p>
        </p:txBody>
      </p:sp>
      <p:sp>
        <p:nvSpPr>
          <p:cNvPr id="11" name="Freeform: Shape 10">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2" name="Εικόνα 2">
            <a:extLst>
              <a:ext uri="{FF2B5EF4-FFF2-40B4-BE49-F238E27FC236}">
                <a16:creationId xmlns:a16="http://schemas.microsoft.com/office/drawing/2014/main" id="{099D8BD5-C77B-4035-ABF6-F2A735C940FF}"/>
              </a:ext>
            </a:extLst>
          </p:cNvPr>
          <p:cNvPicPr>
            <a:picLocks noChangeAspect="1"/>
          </p:cNvPicPr>
          <p:nvPr/>
        </p:nvPicPr>
        <p:blipFill>
          <a:blip r:embed="rId3"/>
          <a:stretch>
            <a:fillRect/>
          </a:stretch>
        </p:blipFill>
        <p:spPr>
          <a:xfrm>
            <a:off x="3982156" y="643466"/>
            <a:ext cx="6592979" cy="5571067"/>
          </a:xfrm>
          <a:prstGeom prst="rect">
            <a:avLst/>
          </a:prstGeom>
        </p:spPr>
      </p:pic>
    </p:spTree>
    <p:extLst>
      <p:ext uri="{BB962C8B-B14F-4D97-AF65-F5344CB8AC3E}">
        <p14:creationId xmlns:p14="http://schemas.microsoft.com/office/powerpoint/2010/main" val="315610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6BA72-FD9D-4D42-A645-DFF9A1A3A3CD}"/>
              </a:ext>
            </a:extLst>
          </p:cNvPr>
          <p:cNvSpPr>
            <a:spLocks noGrp="1"/>
          </p:cNvSpPr>
          <p:nvPr>
            <p:ph type="title"/>
          </p:nvPr>
        </p:nvSpPr>
        <p:spPr>
          <a:xfrm>
            <a:off x="1154954" y="973668"/>
            <a:ext cx="8761413" cy="706964"/>
          </a:xfrm>
        </p:spPr>
        <p:txBody>
          <a:bodyPr>
            <a:normAutofit/>
          </a:bodyPr>
          <a:lstStyle/>
          <a:p>
            <a:r>
              <a:rPr lang="el-GR" dirty="0">
                <a:cs typeface="Calibri Light"/>
              </a:rPr>
              <a:t>Τί είναι η μετανάστευση;</a:t>
            </a:r>
          </a:p>
        </p:txBody>
      </p:sp>
      <p:sp>
        <p:nvSpPr>
          <p:cNvPr id="3" name="Θέση περιεχομένου 2">
            <a:extLst>
              <a:ext uri="{FF2B5EF4-FFF2-40B4-BE49-F238E27FC236}">
                <a16:creationId xmlns:a16="http://schemas.microsoft.com/office/drawing/2014/main" id="{1DFD8FB8-6990-46CA-9AA2-E12CE2FF7396}"/>
              </a:ext>
            </a:extLst>
          </p:cNvPr>
          <p:cNvSpPr>
            <a:spLocks noGrp="1"/>
          </p:cNvSpPr>
          <p:nvPr>
            <p:ph idx="1"/>
          </p:nvPr>
        </p:nvSpPr>
        <p:spPr>
          <a:xfrm>
            <a:off x="1154954" y="2603500"/>
            <a:ext cx="5211979" cy="3416300"/>
          </a:xfrm>
        </p:spPr>
        <p:txBody>
          <a:bodyPr vert="horz" lIns="91440" tIns="45720" rIns="91440" bIns="45720" rtlCol="0" anchor="ctr">
            <a:normAutofit/>
          </a:bodyPr>
          <a:lstStyle/>
          <a:p>
            <a:r>
              <a:rPr lang="el-GR" sz="2400" dirty="0">
                <a:cs typeface="Calibri"/>
              </a:rPr>
              <a:t>Η Μετανάστευση είναι η μετακίνηση ανθρώπων σε μία χώρα της οποίας δεν έχουν την ιθαγένεια, προκειμένου να εγκατασταθούν εκεί, ιδιαίτερα ως μόνιμοι κάτοικοι ή μελλοντικοί πολίτες της χώρας.</a:t>
            </a:r>
          </a:p>
          <a:p>
            <a:pPr marL="0" indent="0">
              <a:buNone/>
            </a:pPr>
            <a:endParaRPr lang="el-GR" dirty="0">
              <a:cs typeface="Calibri"/>
            </a:endParaRPr>
          </a:p>
          <a:p>
            <a:endParaRPr lang="el-GR" dirty="0">
              <a:cs typeface="Calibri"/>
            </a:endParaRPr>
          </a:p>
        </p:txBody>
      </p:sp>
      <p:pic>
        <p:nvPicPr>
          <p:cNvPr id="4" name="Εικόνα 4">
            <a:extLst>
              <a:ext uri="{FF2B5EF4-FFF2-40B4-BE49-F238E27FC236}">
                <a16:creationId xmlns:a16="http://schemas.microsoft.com/office/drawing/2014/main" id="{3EF591EF-AA7B-4A3A-8C49-E50B9FD74405}"/>
              </a:ext>
            </a:extLst>
          </p:cNvPr>
          <p:cNvPicPr>
            <a:picLocks noChangeAspect="1"/>
          </p:cNvPicPr>
          <p:nvPr/>
        </p:nvPicPr>
        <p:blipFill rotWithShape="1">
          <a:blip r:embed="rId2"/>
          <a:srcRect l="216" r="1328"/>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9627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Τίτλος 1">
            <a:extLst>
              <a:ext uri="{FF2B5EF4-FFF2-40B4-BE49-F238E27FC236}">
                <a16:creationId xmlns:a16="http://schemas.microsoft.com/office/drawing/2014/main" id="{ADC147F6-93FC-41B4-9EF4-75FA1D384240}"/>
              </a:ext>
            </a:extLst>
          </p:cNvPr>
          <p:cNvSpPr>
            <a:spLocks noGrp="1"/>
          </p:cNvSpPr>
          <p:nvPr>
            <p:ph type="title"/>
          </p:nvPr>
        </p:nvSpPr>
        <p:spPr>
          <a:xfrm>
            <a:off x="836247" y="1085549"/>
            <a:ext cx="3430947" cy="4686903"/>
          </a:xfrm>
        </p:spPr>
        <p:txBody>
          <a:bodyPr anchor="ctr">
            <a:normAutofit/>
          </a:bodyPr>
          <a:lstStyle/>
          <a:p>
            <a:pPr algn="r"/>
            <a:r>
              <a:rPr lang="el-GR" sz="3300">
                <a:solidFill>
                  <a:schemeClr val="tx1"/>
                </a:solidFill>
                <a:cs typeface="Calibri Light"/>
              </a:rPr>
              <a:t>Ποια είναι τα αίτια της μετανάστευσης;</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3349B29-C7F7-4A6B-885E-067F122945C8}"/>
              </a:ext>
            </a:extLst>
          </p:cNvPr>
          <p:cNvSpPr>
            <a:spLocks noGrp="1"/>
          </p:cNvSpPr>
          <p:nvPr>
            <p:ph idx="1"/>
          </p:nvPr>
        </p:nvSpPr>
        <p:spPr>
          <a:xfrm>
            <a:off x="5041399" y="1085549"/>
            <a:ext cx="5579707" cy="4686903"/>
          </a:xfrm>
        </p:spPr>
        <p:txBody>
          <a:bodyPr vert="horz" lIns="91440" tIns="45720" rIns="91440" bIns="45720" rtlCol="0" anchor="ctr">
            <a:noAutofit/>
          </a:bodyPr>
          <a:lstStyle/>
          <a:p>
            <a:r>
              <a:rPr lang="el-GR" sz="2400" dirty="0">
                <a:solidFill>
                  <a:schemeClr val="tx1"/>
                </a:solidFill>
              </a:rPr>
              <a:t>Τα αίτια είναι : η προσπάθεια εκείνων που μεταναστεύουν να απαλλαγούν από διάφορους παράγοντες που καταπιέζουν τη ζωή και την προσωπικότητά τους. Επίσης, υπάρχουν και καθαροί οικονομικοί λόγοι, όπως η φτώχεια και η πείνα που επικρατεί σε μια χώρα, καθώς και θρησκευτικοί λόγοι. Άλλος κύριος λόγος για την ανθρώπινη μετανάστευση είναι κάποιος πόλεμος που τους ανάγκασε να εγκαταλείψουν τα σπίτια του.</a:t>
            </a:r>
          </a:p>
        </p:txBody>
      </p:sp>
    </p:spTree>
    <p:extLst>
      <p:ext uri="{BB962C8B-B14F-4D97-AF65-F5344CB8AC3E}">
        <p14:creationId xmlns:p14="http://schemas.microsoft.com/office/powerpoint/2010/main" val="24395302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04E213-30EB-446C-BFE7-BF3466107392}"/>
              </a:ext>
            </a:extLst>
          </p:cNvPr>
          <p:cNvSpPr>
            <a:spLocks noGrp="1"/>
          </p:cNvSpPr>
          <p:nvPr>
            <p:ph type="title"/>
          </p:nvPr>
        </p:nvSpPr>
        <p:spPr/>
        <p:txBody>
          <a:bodyPr/>
          <a:lstStyle/>
          <a:p>
            <a:r>
              <a:rPr lang="el-GR" dirty="0"/>
              <a:t>Πώς αντιμετωπίστηκε η μετανάστευση;</a:t>
            </a:r>
          </a:p>
        </p:txBody>
      </p:sp>
      <p:sp>
        <p:nvSpPr>
          <p:cNvPr id="3" name="Θέση περιεχομένου 2">
            <a:extLst>
              <a:ext uri="{FF2B5EF4-FFF2-40B4-BE49-F238E27FC236}">
                <a16:creationId xmlns:a16="http://schemas.microsoft.com/office/drawing/2014/main" id="{DA1F9E8B-0B2B-4C64-89E2-CB26430D956A}"/>
              </a:ext>
            </a:extLst>
          </p:cNvPr>
          <p:cNvSpPr>
            <a:spLocks noGrp="1"/>
          </p:cNvSpPr>
          <p:nvPr>
            <p:ph idx="1"/>
          </p:nvPr>
        </p:nvSpPr>
        <p:spPr/>
        <p:txBody>
          <a:bodyPr vert="horz" lIns="91440" tIns="45720" rIns="91440" bIns="45720" rtlCol="0" anchor="t">
            <a:normAutofit/>
          </a:bodyPr>
          <a:lstStyle/>
          <a:p>
            <a:r>
              <a:rPr lang="el-GR" sz="2000" dirty="0"/>
              <a:t>Η μετανάστευση αντιμετωπίστηκε αρχικά ως μια φυσιολογική μετακίνηση του πληθυσμού από ένα τμήμα της χώρας ή του κόσμου σε κάποιο άλλο, προκειμένου τα άτομα να αναζητήσουν καλύτερη τύχη και νέες ευκαιρίες και αντιμετωπίστηκε ως μια εκδήλωση της ανθρώπινης φύσης, η οποία αναζητά το νέο, το καινούργιο. </a:t>
            </a:r>
          </a:p>
        </p:txBody>
      </p:sp>
    </p:spTree>
    <p:extLst>
      <p:ext uri="{BB962C8B-B14F-4D97-AF65-F5344CB8AC3E}">
        <p14:creationId xmlns:p14="http://schemas.microsoft.com/office/powerpoint/2010/main" val="274893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48575-C6AF-4FA1-BA0A-2A9B52A219A6}"/>
              </a:ext>
            </a:extLst>
          </p:cNvPr>
          <p:cNvSpPr>
            <a:spLocks noGrp="1"/>
          </p:cNvSpPr>
          <p:nvPr>
            <p:ph type="title"/>
          </p:nvPr>
        </p:nvSpPr>
        <p:spPr/>
        <p:txBody>
          <a:bodyPr/>
          <a:lstStyle/>
          <a:p>
            <a:r>
              <a:rPr lang="el-GR" dirty="0"/>
              <a:t>Τι είναι πρόσφυγας;</a:t>
            </a:r>
          </a:p>
        </p:txBody>
      </p:sp>
      <p:sp>
        <p:nvSpPr>
          <p:cNvPr id="3" name="Θέση περιεχομένου 2">
            <a:extLst>
              <a:ext uri="{FF2B5EF4-FFF2-40B4-BE49-F238E27FC236}">
                <a16:creationId xmlns:a16="http://schemas.microsoft.com/office/drawing/2014/main" id="{B4CF59A1-C0DD-4C5E-B820-76B9881D4273}"/>
              </a:ext>
            </a:extLst>
          </p:cNvPr>
          <p:cNvSpPr>
            <a:spLocks noGrp="1"/>
          </p:cNvSpPr>
          <p:nvPr>
            <p:ph idx="1"/>
          </p:nvPr>
        </p:nvSpPr>
        <p:spPr/>
        <p:txBody>
          <a:bodyPr vert="horz" lIns="91440" tIns="45720" rIns="91440" bIns="45720" rtlCol="0" anchor="t">
            <a:normAutofit/>
          </a:bodyPr>
          <a:lstStyle/>
          <a:p>
            <a:r>
              <a:rPr lang="el-GR" sz="2400" dirty="0"/>
              <a:t>Πρόσφυγας είναι αυτός που δεν είχε άλλη επιλογή παρά να φύγει από την πατρίδα του. Ο όρος πρόσφυγας αναφέρεται στο άτομο το οποίο βρίσκεται εκτός της χώρας καταγωγής του και έχει δικαιολογημένο φόβο δίωξης της φυλής, της θρησκείας, της εθνικότητας ,της συμμετοχής του σε συγκεκριμένη κοινωνική ομάδα ή των πολιτικών του πεποιθήσεων και γι’ αυτό τον λόγο δεν μπορεί ή δεν επιθυμεί να επιστρέψει στην χώρα του.</a:t>
            </a:r>
          </a:p>
          <a:p>
            <a:endParaRPr lang="el-GR" dirty="0"/>
          </a:p>
        </p:txBody>
      </p:sp>
    </p:spTree>
    <p:extLst>
      <p:ext uri="{BB962C8B-B14F-4D97-AF65-F5344CB8AC3E}">
        <p14:creationId xmlns:p14="http://schemas.microsoft.com/office/powerpoint/2010/main" val="371212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4E1E6BCA-9322-4286-8AA0-9D72A20EAD8E}"/>
              </a:ext>
            </a:extLst>
          </p:cNvPr>
          <p:cNvSpPr>
            <a:spLocks noGrp="1"/>
          </p:cNvSpPr>
          <p:nvPr>
            <p:ph type="title"/>
          </p:nvPr>
        </p:nvSpPr>
        <p:spPr>
          <a:xfrm>
            <a:off x="1154955" y="973668"/>
            <a:ext cx="2942210" cy="1020232"/>
          </a:xfrm>
        </p:spPr>
        <p:txBody>
          <a:bodyPr>
            <a:normAutofit/>
          </a:bodyPr>
          <a:lstStyle/>
          <a:p>
            <a:pPr>
              <a:lnSpc>
                <a:spcPct val="90000"/>
              </a:lnSpc>
            </a:pPr>
            <a:r>
              <a:rPr lang="el-GR" sz="2300">
                <a:solidFill>
                  <a:srgbClr val="EBEBEB"/>
                </a:solidFill>
              </a:rPr>
              <a:t>Ποιοι είναι οι λόγοι της προσφυγιάς;</a:t>
            </a:r>
          </a:p>
        </p:txBody>
      </p:sp>
      <p:sp>
        <p:nvSpPr>
          <p:cNvPr id="3" name="Θέση περιεχομένου 2">
            <a:extLst>
              <a:ext uri="{FF2B5EF4-FFF2-40B4-BE49-F238E27FC236}">
                <a16:creationId xmlns:a16="http://schemas.microsoft.com/office/drawing/2014/main" id="{4818FD29-A145-4E91-A49C-E22FE7592412}"/>
              </a:ext>
            </a:extLst>
          </p:cNvPr>
          <p:cNvSpPr>
            <a:spLocks noGrp="1"/>
          </p:cNvSpPr>
          <p:nvPr>
            <p:ph idx="1"/>
          </p:nvPr>
        </p:nvSpPr>
        <p:spPr>
          <a:xfrm>
            <a:off x="1154955" y="2120900"/>
            <a:ext cx="3133726" cy="3898900"/>
          </a:xfrm>
        </p:spPr>
        <p:txBody>
          <a:bodyPr vert="horz" lIns="91440" tIns="45720" rIns="91440" bIns="45720" rtlCol="0">
            <a:normAutofit/>
          </a:bodyPr>
          <a:lstStyle/>
          <a:p>
            <a:r>
              <a:rPr lang="el-GR">
                <a:solidFill>
                  <a:srgbClr val="FFFFFF"/>
                </a:solidFill>
              </a:rPr>
              <a:t>Οι λόγοι που γεννούν το φαινόμενο της προσφυγιάς είναι ποικίλοι κι εξαρτώνται από τις συνθήκες που επικρατούν κατά δεδομένη κάθε φορά χρονική περίοδο από τους τόπους της προγενέστερης διαμονής στους τόπους αποδημίας.</a:t>
            </a:r>
          </a:p>
          <a:p>
            <a:endParaRPr lang="el-GR">
              <a:solidFill>
                <a:srgbClr val="FFFFFF"/>
              </a:solidFill>
            </a:endParaRPr>
          </a:p>
        </p:txBody>
      </p:sp>
      <p:pic>
        <p:nvPicPr>
          <p:cNvPr id="4" name="Εικόνα 4">
            <a:extLst>
              <a:ext uri="{FF2B5EF4-FFF2-40B4-BE49-F238E27FC236}">
                <a16:creationId xmlns:a16="http://schemas.microsoft.com/office/drawing/2014/main" id="{E589E955-FC82-4CF3-947E-C32ED366B296}"/>
              </a:ext>
            </a:extLst>
          </p:cNvPr>
          <p:cNvPicPr>
            <a:picLocks noChangeAspect="1"/>
          </p:cNvPicPr>
          <p:nvPr/>
        </p:nvPicPr>
        <p:blipFill>
          <a:blip r:embed="rId3"/>
          <a:stretch>
            <a:fillRect/>
          </a:stretch>
        </p:blipFill>
        <p:spPr>
          <a:xfrm>
            <a:off x="5657985" y="2121573"/>
            <a:ext cx="5639831" cy="2707530"/>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5007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9AF1E17-E2EA-4DFA-ABA4-1FF1F27FA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blipFill>
            <a:blip r:embed="rId2">
              <a:duotone>
                <a:schemeClr val="dk2">
                  <a:shade val="69000"/>
                  <a:hueMod val="91000"/>
                  <a:satMod val="164000"/>
                  <a:lumMod val="74000"/>
                </a:schemeClr>
                <a:schemeClr val="dk2">
                  <a:hueMod val="124000"/>
                  <a:satMod val="140000"/>
                  <a:lumMod val="142000"/>
                </a:schemeClr>
              </a:duotone>
            </a:blip>
            <a:stretch>
              <a:fillRect l="-12279" t="-11550" r="-120392" b="-115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endParaRPr lang="en-US" dirty="0"/>
          </a:p>
        </p:txBody>
      </p:sp>
      <p:sp>
        <p:nvSpPr>
          <p:cNvPr id="9" name="Freeform 5">
            <a:extLst>
              <a:ext uri="{FF2B5EF4-FFF2-40B4-BE49-F238E27FC236}">
                <a16:creationId xmlns:a16="http://schemas.microsoft.com/office/drawing/2014/main" id="{5B254329-6146-42F5-9E30-4BB7D9457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880752" y="1770635"/>
            <a:ext cx="3346744" cy="612847"/>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pic>
        <p:nvPicPr>
          <p:cNvPr id="2" name="Εικόνα 2">
            <a:extLst>
              <a:ext uri="{FF2B5EF4-FFF2-40B4-BE49-F238E27FC236}">
                <a16:creationId xmlns:a16="http://schemas.microsoft.com/office/drawing/2014/main" id="{43BF4C59-6F3F-45C8-8C18-9305904B6471}"/>
              </a:ext>
            </a:extLst>
          </p:cNvPr>
          <p:cNvPicPr>
            <a:picLocks noChangeAspect="1"/>
          </p:cNvPicPr>
          <p:nvPr/>
        </p:nvPicPr>
        <p:blipFill rotWithShape="1">
          <a:blip r:embed="rId3"/>
          <a:srcRect t="14009"/>
          <a:stretch/>
        </p:blipFill>
        <p:spPr>
          <a:xfrm>
            <a:off x="2260148" y="643467"/>
            <a:ext cx="9288385" cy="5571066"/>
          </a:xfrm>
          <a:custGeom>
            <a:avLst/>
            <a:gdLst>
              <a:gd name="connsiteX0" fmla="*/ 55276 w 6933502"/>
              <a:gd name="connsiteY0" fmla="*/ 0 h 5571066"/>
              <a:gd name="connsiteX1" fmla="*/ 6933502 w 6933502"/>
              <a:gd name="connsiteY1" fmla="*/ 0 h 5571066"/>
              <a:gd name="connsiteX2" fmla="*/ 6933502 w 6933502"/>
              <a:gd name="connsiteY2" fmla="*/ 5571066 h 5571066"/>
              <a:gd name="connsiteX3" fmla="*/ 0 w 6933502"/>
              <a:gd name="connsiteY3" fmla="*/ 5571066 h 5571066"/>
              <a:gd name="connsiteX4" fmla="*/ 0 w 6933502"/>
              <a:gd name="connsiteY4" fmla="*/ 5571065 h 5571066"/>
              <a:gd name="connsiteX5" fmla="*/ 50061 w 6933502"/>
              <a:gd name="connsiteY5" fmla="*/ 5571065 h 5571066"/>
              <a:gd name="connsiteX6" fmla="*/ 58753 w 6933502"/>
              <a:gd name="connsiteY6" fmla="*/ 5504841 h 5571066"/>
              <a:gd name="connsiteX7" fmla="*/ 73023 w 6933502"/>
              <a:gd name="connsiteY7" fmla="*/ 5397085 h 5571066"/>
              <a:gd name="connsiteX8" fmla="*/ 88078 w 6933502"/>
              <a:gd name="connsiteY8" fmla="*/ 5277828 h 5571066"/>
              <a:gd name="connsiteX9" fmla="*/ 103917 w 6933502"/>
              <a:gd name="connsiteY9" fmla="*/ 5143437 h 5571066"/>
              <a:gd name="connsiteX10" fmla="*/ 120697 w 6933502"/>
              <a:gd name="connsiteY10" fmla="*/ 4996938 h 5571066"/>
              <a:gd name="connsiteX11" fmla="*/ 137476 w 6933502"/>
              <a:gd name="connsiteY11" fmla="*/ 4837726 h 5571066"/>
              <a:gd name="connsiteX12" fmla="*/ 154570 w 6933502"/>
              <a:gd name="connsiteY12" fmla="*/ 4668224 h 5571066"/>
              <a:gd name="connsiteX13" fmla="*/ 170408 w 6933502"/>
              <a:gd name="connsiteY13" fmla="*/ 4485403 h 5571066"/>
              <a:gd name="connsiteX14" fmla="*/ 185620 w 6933502"/>
              <a:gd name="connsiteY14" fmla="*/ 4294107 h 5571066"/>
              <a:gd name="connsiteX15" fmla="*/ 199420 w 6933502"/>
              <a:gd name="connsiteY15" fmla="*/ 4091914 h 5571066"/>
              <a:gd name="connsiteX16" fmla="*/ 212593 w 6933502"/>
              <a:gd name="connsiteY16" fmla="*/ 3881246 h 5571066"/>
              <a:gd name="connsiteX17" fmla="*/ 224982 w 6933502"/>
              <a:gd name="connsiteY17" fmla="*/ 3661498 h 5571066"/>
              <a:gd name="connsiteX18" fmla="*/ 229373 w 6933502"/>
              <a:gd name="connsiteY18" fmla="*/ 3548900 h 5571066"/>
              <a:gd name="connsiteX19" fmla="*/ 234234 w 6933502"/>
              <a:gd name="connsiteY19" fmla="*/ 3433880 h 5571066"/>
              <a:gd name="connsiteX20" fmla="*/ 238782 w 6933502"/>
              <a:gd name="connsiteY20" fmla="*/ 3317044 h 5571066"/>
              <a:gd name="connsiteX21" fmla="*/ 241761 w 6933502"/>
              <a:gd name="connsiteY21" fmla="*/ 3199603 h 5571066"/>
              <a:gd name="connsiteX22" fmla="*/ 244427 w 6933502"/>
              <a:gd name="connsiteY22" fmla="*/ 3079740 h 5571066"/>
              <a:gd name="connsiteX23" fmla="*/ 247250 w 6933502"/>
              <a:gd name="connsiteY23" fmla="*/ 2958667 h 5571066"/>
              <a:gd name="connsiteX24" fmla="*/ 249132 w 6933502"/>
              <a:gd name="connsiteY24" fmla="*/ 2835172 h 5571066"/>
              <a:gd name="connsiteX25" fmla="*/ 249132 w 6933502"/>
              <a:gd name="connsiteY25" fmla="*/ 2710467 h 5571066"/>
              <a:gd name="connsiteX26" fmla="*/ 250073 w 6933502"/>
              <a:gd name="connsiteY26" fmla="*/ 2584550 h 5571066"/>
              <a:gd name="connsiteX27" fmla="*/ 249132 w 6933502"/>
              <a:gd name="connsiteY27" fmla="*/ 2457423 h 5571066"/>
              <a:gd name="connsiteX28" fmla="*/ 247250 w 6933502"/>
              <a:gd name="connsiteY28" fmla="*/ 2328480 h 5571066"/>
              <a:gd name="connsiteX29" fmla="*/ 245525 w 6933502"/>
              <a:gd name="connsiteY29" fmla="*/ 2199537 h 5571066"/>
              <a:gd name="connsiteX30" fmla="*/ 241761 w 6933502"/>
              <a:gd name="connsiteY30" fmla="*/ 2068778 h 5571066"/>
              <a:gd name="connsiteX31" fmla="*/ 237841 w 6933502"/>
              <a:gd name="connsiteY31" fmla="*/ 1936808 h 5571066"/>
              <a:gd name="connsiteX32" fmla="*/ 233293 w 6933502"/>
              <a:gd name="connsiteY32" fmla="*/ 1804838 h 5571066"/>
              <a:gd name="connsiteX33" fmla="*/ 226863 w 6933502"/>
              <a:gd name="connsiteY33" fmla="*/ 1671657 h 5571066"/>
              <a:gd name="connsiteX34" fmla="*/ 219179 w 6933502"/>
              <a:gd name="connsiteY34" fmla="*/ 1537265 h 5571066"/>
              <a:gd name="connsiteX35" fmla="*/ 211809 w 6933502"/>
              <a:gd name="connsiteY35" fmla="*/ 1402269 h 5571066"/>
              <a:gd name="connsiteX36" fmla="*/ 202400 w 6933502"/>
              <a:gd name="connsiteY36" fmla="*/ 1267272 h 5571066"/>
              <a:gd name="connsiteX37" fmla="*/ 191109 w 6933502"/>
              <a:gd name="connsiteY37" fmla="*/ 1130459 h 5571066"/>
              <a:gd name="connsiteX38" fmla="*/ 179818 w 6933502"/>
              <a:gd name="connsiteY38" fmla="*/ 995462 h 5571066"/>
              <a:gd name="connsiteX39" fmla="*/ 166801 w 6933502"/>
              <a:gd name="connsiteY39" fmla="*/ 858044 h 5571066"/>
              <a:gd name="connsiteX40" fmla="*/ 152531 w 6933502"/>
              <a:gd name="connsiteY40" fmla="*/ 720020 h 5571066"/>
              <a:gd name="connsiteX41" fmla="*/ 137476 w 6933502"/>
              <a:gd name="connsiteY41" fmla="*/ 583812 h 5571066"/>
              <a:gd name="connsiteX42" fmla="*/ 119912 w 6933502"/>
              <a:gd name="connsiteY42" fmla="*/ 445789 h 5571066"/>
              <a:gd name="connsiteX43" fmla="*/ 101094 w 6933502"/>
              <a:gd name="connsiteY43" fmla="*/ 308370 h 5571066"/>
              <a:gd name="connsiteX44" fmla="*/ 82432 w 6933502"/>
              <a:gd name="connsiteY44" fmla="*/ 170347 h 5571066"/>
              <a:gd name="connsiteX45" fmla="*/ 60635 w 6933502"/>
              <a:gd name="connsiteY45" fmla="*/ 32929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933502" h="5571066">
                <a:moveTo>
                  <a:pt x="55276" y="0"/>
                </a:moveTo>
                <a:lnTo>
                  <a:pt x="6933502" y="0"/>
                </a:lnTo>
                <a:lnTo>
                  <a:pt x="6933502" y="5571066"/>
                </a:lnTo>
                <a:lnTo>
                  <a:pt x="0" y="5571066"/>
                </a:lnTo>
                <a:lnTo>
                  <a:pt x="0" y="5571065"/>
                </a:lnTo>
                <a:lnTo>
                  <a:pt x="50061" y="5571065"/>
                </a:lnTo>
                <a:lnTo>
                  <a:pt x="58753" y="5504841"/>
                </a:lnTo>
                <a:lnTo>
                  <a:pt x="73023" y="5397085"/>
                </a:lnTo>
                <a:lnTo>
                  <a:pt x="88078" y="5277828"/>
                </a:lnTo>
                <a:lnTo>
                  <a:pt x="103917" y="5143437"/>
                </a:lnTo>
                <a:lnTo>
                  <a:pt x="120697" y="4996938"/>
                </a:lnTo>
                <a:lnTo>
                  <a:pt x="137476" y="4837726"/>
                </a:lnTo>
                <a:lnTo>
                  <a:pt x="154570" y="4668224"/>
                </a:lnTo>
                <a:lnTo>
                  <a:pt x="170408" y="4485403"/>
                </a:lnTo>
                <a:lnTo>
                  <a:pt x="185620" y="4294107"/>
                </a:lnTo>
                <a:lnTo>
                  <a:pt x="199420" y="4091914"/>
                </a:lnTo>
                <a:lnTo>
                  <a:pt x="212593" y="3881246"/>
                </a:lnTo>
                <a:lnTo>
                  <a:pt x="224982" y="3661498"/>
                </a:lnTo>
                <a:lnTo>
                  <a:pt x="229373" y="3548900"/>
                </a:lnTo>
                <a:lnTo>
                  <a:pt x="234234" y="3433880"/>
                </a:lnTo>
                <a:lnTo>
                  <a:pt x="238782" y="3317044"/>
                </a:lnTo>
                <a:lnTo>
                  <a:pt x="241761" y="3199603"/>
                </a:lnTo>
                <a:lnTo>
                  <a:pt x="244427" y="3079740"/>
                </a:lnTo>
                <a:lnTo>
                  <a:pt x="247250" y="2958667"/>
                </a:lnTo>
                <a:lnTo>
                  <a:pt x="249132" y="2835172"/>
                </a:lnTo>
                <a:lnTo>
                  <a:pt x="249132" y="2710467"/>
                </a:lnTo>
                <a:lnTo>
                  <a:pt x="250073" y="2584550"/>
                </a:lnTo>
                <a:lnTo>
                  <a:pt x="249132" y="2457423"/>
                </a:lnTo>
                <a:lnTo>
                  <a:pt x="247250" y="2328480"/>
                </a:lnTo>
                <a:lnTo>
                  <a:pt x="245525" y="2199537"/>
                </a:lnTo>
                <a:lnTo>
                  <a:pt x="241761" y="2068778"/>
                </a:lnTo>
                <a:lnTo>
                  <a:pt x="237841" y="1936808"/>
                </a:lnTo>
                <a:lnTo>
                  <a:pt x="233293" y="1804838"/>
                </a:lnTo>
                <a:lnTo>
                  <a:pt x="226863" y="1671657"/>
                </a:lnTo>
                <a:lnTo>
                  <a:pt x="219179" y="1537265"/>
                </a:lnTo>
                <a:lnTo>
                  <a:pt x="211809" y="1402269"/>
                </a:lnTo>
                <a:lnTo>
                  <a:pt x="202400" y="1267272"/>
                </a:lnTo>
                <a:lnTo>
                  <a:pt x="191109" y="1130459"/>
                </a:lnTo>
                <a:lnTo>
                  <a:pt x="179818" y="995462"/>
                </a:lnTo>
                <a:lnTo>
                  <a:pt x="166801" y="858044"/>
                </a:lnTo>
                <a:lnTo>
                  <a:pt x="152531" y="720020"/>
                </a:lnTo>
                <a:lnTo>
                  <a:pt x="137476" y="583812"/>
                </a:lnTo>
                <a:lnTo>
                  <a:pt x="119912" y="445789"/>
                </a:lnTo>
                <a:lnTo>
                  <a:pt x="101094" y="308370"/>
                </a:lnTo>
                <a:lnTo>
                  <a:pt x="82432" y="170347"/>
                </a:lnTo>
                <a:lnTo>
                  <a:pt x="60635" y="32929"/>
                </a:lnTo>
                <a:close/>
              </a:path>
            </a:pathLst>
          </a:custGeom>
        </p:spPr>
      </p:pic>
      <p:sp>
        <p:nvSpPr>
          <p:cNvPr id="11" name="Rectangle 10">
            <a:extLst>
              <a:ext uri="{FF2B5EF4-FFF2-40B4-BE49-F238E27FC236}">
                <a16:creationId xmlns:a16="http://schemas.microsoft.com/office/drawing/2014/main" id="{72BE43CF-5A8F-4260-9B74-14E5BE9D6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2185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Τίτλος 1">
            <a:extLst>
              <a:ext uri="{FF2B5EF4-FFF2-40B4-BE49-F238E27FC236}">
                <a16:creationId xmlns:a16="http://schemas.microsoft.com/office/drawing/2014/main" id="{EAF5432E-356F-4003-BEDE-D3320FF7A2B2}"/>
              </a:ext>
            </a:extLst>
          </p:cNvPr>
          <p:cNvSpPr>
            <a:spLocks noGrp="1"/>
          </p:cNvSpPr>
          <p:nvPr>
            <p:ph type="title"/>
          </p:nvPr>
        </p:nvSpPr>
        <p:spPr>
          <a:xfrm>
            <a:off x="836247" y="1085549"/>
            <a:ext cx="3430947" cy="4686903"/>
          </a:xfrm>
        </p:spPr>
        <p:txBody>
          <a:bodyPr anchor="ctr">
            <a:normAutofit/>
          </a:bodyPr>
          <a:lstStyle/>
          <a:p>
            <a:pPr algn="r"/>
            <a:r>
              <a:rPr lang="el-GR">
                <a:solidFill>
                  <a:schemeClr val="tx1"/>
                </a:solidFill>
              </a:rPr>
              <a:t>Τι ενώνει τους πρόσφυγες με τους μετανάστες;</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5863A4FC-20B1-4F1F-A482-472225E31B2B}"/>
              </a:ext>
            </a:extLst>
          </p:cNvPr>
          <p:cNvSpPr>
            <a:spLocks noGrp="1"/>
          </p:cNvSpPr>
          <p:nvPr>
            <p:ph idx="1"/>
          </p:nvPr>
        </p:nvSpPr>
        <p:spPr>
          <a:xfrm>
            <a:off x="5041399" y="1085549"/>
            <a:ext cx="5579707" cy="4686903"/>
          </a:xfrm>
        </p:spPr>
        <p:txBody>
          <a:bodyPr vert="horz" lIns="91440" tIns="45720" rIns="91440" bIns="45720" rtlCol="0" anchor="ctr">
            <a:noAutofit/>
          </a:bodyPr>
          <a:lstStyle/>
          <a:p>
            <a:r>
              <a:rPr lang="el-GR" sz="2000" dirty="0">
                <a:solidFill>
                  <a:schemeClr val="tx1"/>
                </a:solidFill>
              </a:rPr>
              <a:t>Ο δρόμος που οδηγεί στην «ελευθερία» όπως ο καθένας την ορίζει και στις καλύτερες συνθήκες διαβίωσης, είναι ο ίδιος τόσο για τους πρόσφυγες όσο και για τους μετανάστες, εξ’ ου και τα κύματα των εισερχομένων πολιτών τρίτων χωρών είναι «μικτά», με αποτέλεσμα να υπάρχει μία χρονοβόρα διαδικασία διαχωρισμού τους. Σε κάθε περίπτωση επιβαλλόμενος κρίνεται ο σεβασμός των ανθρωπίνων δικαιωμάτων και της ανθρώπινης αξιοπρέπειας ενώ ευκταία είναι η καλή οργάνωση των δομών και των φορέων ώστε να εξυπηρετούνται όλοι, είτε πρόσφυγες είτε μετανάστες, με τον καλύτερο δυνατό τρόπο και να δείξει η χώρα μας το ανθρωπιστικό της μεγαλείο.</a:t>
            </a:r>
          </a:p>
        </p:txBody>
      </p:sp>
    </p:spTree>
    <p:extLst>
      <p:ext uri="{BB962C8B-B14F-4D97-AF65-F5344CB8AC3E}">
        <p14:creationId xmlns:p14="http://schemas.microsoft.com/office/powerpoint/2010/main" val="107054432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0</Words>
  <Application>Microsoft Office PowerPoint</Application>
  <PresentationFormat>Ευρεία οθόνη</PresentationFormat>
  <Paragraphs>0</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Αίθουσα συσκέψεων "Ιόν"</vt:lpstr>
      <vt:lpstr>Αίτια μετανάστευσης και προσφυγιάς</vt:lpstr>
      <vt:lpstr>Παρουσίαση του PowerPoint</vt:lpstr>
      <vt:lpstr>Τί είναι η μετανάστευση;</vt:lpstr>
      <vt:lpstr>Ποια είναι τα αίτια της μετανάστευσης;</vt:lpstr>
      <vt:lpstr>Πώς αντιμετωπίστηκε η μετανάστευση;</vt:lpstr>
      <vt:lpstr>Τι είναι πρόσφυγας;</vt:lpstr>
      <vt:lpstr>Ποιοι είναι οι λόγοι της προσφυγιάς;</vt:lpstr>
      <vt:lpstr>Παρουσίαση του PowerPoint</vt:lpstr>
      <vt:lpstr>Τι ενώνει τους πρόσφυγες με τους μετανάστες;</vt:lpstr>
      <vt:lpstr>Γιατί όλοι οι άνθρωποι είναι ίσοι;</vt:lpstr>
      <vt:lpstr>Παρουσίαση του PowerPoint</vt:lpstr>
      <vt:lpstr>Δικτυογραφία: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Αίτια μετανάστευσης και προσφυγιάς</dc:title>
  <dc:creator/>
  <cp:lastModifiedBy/>
  <cp:revision>122</cp:revision>
  <dcterms:created xsi:type="dcterms:W3CDTF">2012-08-02T13:11:46Z</dcterms:created>
  <dcterms:modified xsi:type="dcterms:W3CDTF">2019-05-08T16:47:14Z</dcterms:modified>
</cp:coreProperties>
</file>