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9"/>
  </p:notesMasterIdLst>
  <p:sldIdLst>
    <p:sldId id="941" r:id="rId2"/>
    <p:sldId id="942" r:id="rId3"/>
    <p:sldId id="943" r:id="rId4"/>
    <p:sldId id="944" r:id="rId5"/>
    <p:sldId id="945" r:id="rId6"/>
    <p:sldId id="946" r:id="rId7"/>
    <p:sldId id="94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456"/>
  </p:normalViewPr>
  <p:slideViewPr>
    <p:cSldViewPr snapToGrid="0" snapToObjects="1">
      <p:cViewPr varScale="1">
        <p:scale>
          <a:sx n="77" d="100"/>
          <a:sy n="77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6A83-D132-5F44-904F-3EFF655AAC6E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BA31-45E7-5447-9170-5B35A783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cimamujerescineastas.es</a:t>
            </a:r>
            <a:r>
              <a:rPr lang="en-US" dirty="0"/>
              <a:t>/las-mujeres-representan-solamente-el-26-en-cargos-de-responsabilidad-en-el-cine/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cimamujerescineastas.es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/solo-un-20-de-las-peliculas-espanolas-de-2018-fueron-dirigidas-por-mujeres/?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fbclid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=IwAR3cnghL9fi1bFQYkTz6GAOVuZJJNcvSeNwag7ryRsjHp6uuWkIb2U7Cj2Q</a:t>
            </a:r>
            <a:r>
              <a:rPr lang="en-US" dirty="0">
                <a:effectLst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D544-F18A-7446-BE5F-71343E7B21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A375E47-E313-6A45-83CC-213012C09B0A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1CBE6D8-C37C-154E-A26B-E60F1019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4747-FC06-6F42-82D7-003EDCD8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14" y="4318841"/>
            <a:ext cx="9754476" cy="9538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Gynocine</a:t>
            </a:r>
            <a: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: </a:t>
            </a: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Entrevistas</a:t>
            </a:r>
            <a: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</a:t>
            </a:r>
            <a: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español</a:t>
            </a:r>
            <a:b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traducidas</a:t>
            </a:r>
            <a: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al </a:t>
            </a:r>
            <a:r>
              <a:rPr lang="en-US" sz="3000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inglés</a:t>
            </a:r>
            <a:r>
              <a:rPr lang="en-US" sz="3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(&amp; Gallego)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AC39-789A-D94E-B8DF-32486199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5914" y="5496876"/>
            <a:ext cx="8676222" cy="8256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</a:rPr>
              <a:t>Dra. María García Puente, California State San Bernardino &amp; </a:t>
            </a:r>
          </a:p>
          <a:p>
            <a:pPr algn="l"/>
            <a:r>
              <a:rPr lang="en-US" sz="2100" dirty="0">
                <a:solidFill>
                  <a:schemeClr val="bg1"/>
                </a:solidFill>
              </a:rPr>
              <a:t>Dra. Erin K. Hogan, University of Maryland Baltimore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07F79-B105-674F-AFDD-BD397E93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"/>
          <a:stretch/>
        </p:blipFill>
        <p:spPr>
          <a:xfrm>
            <a:off x="9157226" y="603521"/>
            <a:ext cx="2378577" cy="322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C4339-B886-E541-921D-B6F30FAC4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" r="-5" b="-5"/>
          <a:stretch/>
        </p:blipFill>
        <p:spPr>
          <a:xfrm>
            <a:off x="3459142" y="623882"/>
            <a:ext cx="2362508" cy="321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C9E80-8049-DF40-8BEE-F296E7A9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3" r="5" b="5"/>
          <a:stretch/>
        </p:blipFill>
        <p:spPr>
          <a:xfrm>
            <a:off x="6285721" y="623882"/>
            <a:ext cx="2366475" cy="321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C271D-1CFB-5A4B-A215-07C3B1F9D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4162"/>
          <a:stretch/>
        </p:blipFill>
        <p:spPr>
          <a:xfrm>
            <a:off x="656197" y="528148"/>
            <a:ext cx="2366769" cy="3217333"/>
          </a:xfrm>
          <a:prstGeom prst="rect">
            <a:avLst/>
          </a:prstGeom>
        </p:spPr>
      </p:pic>
      <p:pic>
        <p:nvPicPr>
          <p:cNvPr id="24" name="Picture 23" descr="Coming soon!">
            <a:extLst>
              <a:ext uri="{FF2B5EF4-FFF2-40B4-BE49-F238E27FC236}">
                <a16:creationId xmlns:a16="http://schemas.microsoft.com/office/drawing/2014/main" id="{4EF267BD-3CF3-C549-8664-97D95BAA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53" y="4795747"/>
            <a:ext cx="1274071" cy="17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21C17-27DF-0849-86EB-EE0CA499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508060" cy="15343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 </a:t>
            </a:r>
            <a:r>
              <a:rPr lang="en-US" dirty="0" err="1"/>
              <a:t>acercamiento</a:t>
            </a:r>
            <a:r>
              <a:rPr lang="en-US" dirty="0"/>
              <a:t> a la </a:t>
            </a:r>
            <a:r>
              <a:rPr lang="en-US" dirty="0" err="1"/>
              <a:t>pregunta</a:t>
            </a:r>
            <a:r>
              <a:rPr lang="en-US" dirty="0"/>
              <a:t> de Carmela (Carmen </a:t>
            </a:r>
            <a:r>
              <a:rPr lang="en-US" dirty="0" err="1"/>
              <a:t>Machi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¿Por </a:t>
            </a:r>
            <a:r>
              <a:rPr lang="en-US" dirty="0" err="1">
                <a:solidFill>
                  <a:srgbClr val="FF0000"/>
                </a:solidFill>
              </a:rPr>
              <a:t>qué</a:t>
            </a:r>
            <a:r>
              <a:rPr lang="en-US" dirty="0">
                <a:solidFill>
                  <a:srgbClr val="FF0000"/>
                </a:solidFill>
              </a:rPr>
              <a:t> tan </a:t>
            </a:r>
            <a:r>
              <a:rPr lang="en-US" dirty="0" err="1">
                <a:solidFill>
                  <a:srgbClr val="FF0000"/>
                </a:solidFill>
              </a:rPr>
              <a:t>poco</a:t>
            </a:r>
            <a:r>
              <a:rPr lang="en-US" dirty="0">
                <a:solidFill>
                  <a:srgbClr val="FF0000"/>
                </a:solidFill>
              </a:rPr>
              <a:t> cine de </a:t>
            </a:r>
            <a:r>
              <a:rPr lang="en-US" dirty="0" err="1">
                <a:solidFill>
                  <a:srgbClr val="FF0000"/>
                </a:solidFill>
              </a:rPr>
              <a:t>mujeres</a:t>
            </a:r>
            <a:r>
              <a:rPr lang="en-US" dirty="0">
                <a:solidFill>
                  <a:srgbClr val="FF0000"/>
                </a:solidFill>
              </a:rPr>
              <a:t>…?</a:t>
            </a:r>
          </a:p>
        </p:txBody>
      </p:sp>
      <p:pic>
        <p:nvPicPr>
          <p:cNvPr id="7" name="Descongelate Producer clip just Carmela">
            <a:hlinkClick r:id="" action="ppaction://media"/>
            <a:extLst>
              <a:ext uri="{FF2B5EF4-FFF2-40B4-BE49-F238E27FC236}">
                <a16:creationId xmlns:a16="http://schemas.microsoft.com/office/drawing/2014/main" id="{0B7D23AC-0F19-4341-8A37-C5362CFF68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7000" y="1334800"/>
            <a:ext cx="939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839E-FB45-7340-9F1B-FB9E14F0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23" y="4614662"/>
            <a:ext cx="4825480" cy="18832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CIMA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effectLst/>
              </a:rPr>
              <a:t>Asociación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mujeres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cineastas</a:t>
            </a:r>
            <a:r>
              <a:rPr lang="en-US" dirty="0">
                <a:effectLst/>
              </a:rPr>
              <a:t> y de </a:t>
            </a:r>
            <a:r>
              <a:rPr lang="en-US" dirty="0" err="1">
                <a:effectLst/>
              </a:rPr>
              <a:t>medios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audiovisuales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F4BD-4A89-8746-872B-ED89144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540" y="4259010"/>
            <a:ext cx="4846151" cy="2236218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Las </a:t>
            </a:r>
            <a:r>
              <a:rPr lang="en-US" dirty="0" err="1">
                <a:solidFill>
                  <a:schemeClr val="tx1"/>
                </a:solidFill>
              </a:rPr>
              <a:t>mujeres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representan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solamente</a:t>
            </a:r>
            <a:r>
              <a:rPr lang="en-US" dirty="0">
                <a:solidFill>
                  <a:schemeClr val="tx1"/>
                </a:solidFill>
              </a:rPr>
              <a:t> el 26% de cargos de </a:t>
            </a:r>
            <a:r>
              <a:rPr lang="en-US" dirty="0" err="1">
                <a:solidFill>
                  <a:schemeClr val="tx1"/>
                </a:solidFill>
              </a:rPr>
              <a:t>responsabilidad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cine (2017)</a:t>
            </a:r>
          </a:p>
          <a:p>
            <a:r>
              <a:rPr lang="en-US" dirty="0">
                <a:solidFill>
                  <a:schemeClr val="tx1"/>
                </a:solidFill>
              </a:rPr>
              <a:t>Solo un 20% de </a:t>
            </a:r>
            <a:r>
              <a:rPr lang="en-US" dirty="0" err="1">
                <a:solidFill>
                  <a:schemeClr val="tx1"/>
                </a:solidFill>
              </a:rPr>
              <a:t>películas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españolas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2018 </a:t>
            </a:r>
            <a:r>
              <a:rPr lang="en-US" dirty="0" err="1">
                <a:solidFill>
                  <a:schemeClr val="tx1"/>
                </a:solidFill>
              </a:rPr>
              <a:t>fueron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dirigidas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mujeres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Las </a:t>
            </a:r>
            <a:r>
              <a:rPr lang="en-US" dirty="0" err="1">
                <a:solidFill>
                  <a:schemeClr val="tx1"/>
                </a:solidFill>
              </a:rPr>
              <a:t>mujeres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encuentran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mayormente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vestuario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peluquería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maquillaje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retador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hacer</a:t>
            </a:r>
            <a:r>
              <a:rPr lang="en-US" dirty="0">
                <a:solidFill>
                  <a:schemeClr val="tx1"/>
                </a:solidFill>
              </a:rPr>
              <a:t> el 2o largo y </a:t>
            </a:r>
            <a:r>
              <a:rPr lang="en-US" dirty="0" err="1">
                <a:solidFill>
                  <a:schemeClr val="tx1"/>
                </a:solidFill>
              </a:rPr>
              <a:t>cuentan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presupuestos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limitados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4D622-0444-9743-8B38-50A834DB2D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360110"/>
            <a:ext cx="5196897" cy="172796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4D5A5-BFE7-C647-A078-46B5A579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6" y="2249890"/>
            <a:ext cx="5125047" cy="1921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04C4A-76AD-6A48-B7D8-48D6BBC51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328" y="227669"/>
            <a:ext cx="3418576" cy="40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CAB03-4018-244B-BE99-255B4109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entrevistas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Visibilidad</a:t>
            </a:r>
            <a:r>
              <a:rPr lang="en-US" dirty="0"/>
              <a:t> y </a:t>
            </a:r>
            <a:r>
              <a:rPr lang="en-US" dirty="0" err="1"/>
              <a:t>Difusión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E325FF-09EA-F940-9E34-18B3804F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Apoyar</a:t>
            </a:r>
            <a:r>
              <a:rPr lang="en-US" dirty="0"/>
              <a:t> a las </a:t>
            </a:r>
            <a:r>
              <a:rPr lang="en-US" dirty="0" err="1"/>
              <a:t>directoras</a:t>
            </a:r>
            <a:endParaRPr lang="en-US" dirty="0"/>
          </a:p>
          <a:p>
            <a:pPr lvl="1"/>
            <a:r>
              <a:rPr lang="en-US" dirty="0" err="1"/>
              <a:t>Materiales</a:t>
            </a:r>
            <a:r>
              <a:rPr lang="en-US" dirty="0"/>
              <a:t> para </a:t>
            </a:r>
            <a:r>
              <a:rPr lang="en-US" dirty="0" err="1"/>
              <a:t>sus</a:t>
            </a:r>
            <a:r>
              <a:rPr lang="en-US" dirty="0"/>
              <a:t> press books o dossiers</a:t>
            </a:r>
          </a:p>
          <a:p>
            <a:pPr lvl="1"/>
            <a:r>
              <a:rPr lang="en-US" dirty="0"/>
              <a:t>Para mayor </a:t>
            </a:r>
            <a:r>
              <a:rPr lang="en-US" dirty="0" err="1"/>
              <a:t>circulación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inglés</a:t>
            </a:r>
            <a:r>
              <a:rPr lang="en-US" dirty="0"/>
              <a:t>)</a:t>
            </a:r>
          </a:p>
          <a:p>
            <a:r>
              <a:rPr lang="en-US" dirty="0"/>
              <a:t>Para la </a:t>
            </a:r>
            <a:r>
              <a:rPr lang="en-US" dirty="0" err="1"/>
              <a:t>investigación</a:t>
            </a:r>
            <a:endParaRPr lang="en-US" dirty="0"/>
          </a:p>
          <a:p>
            <a:pPr lvl="1"/>
            <a:r>
              <a:rPr lang="en-US" dirty="0" err="1"/>
              <a:t>Entrevistas</a:t>
            </a:r>
            <a:r>
              <a:rPr lang="en-US" dirty="0"/>
              <a:t> </a:t>
            </a:r>
            <a:r>
              <a:rPr lang="en-US" dirty="0" err="1"/>
              <a:t>analíticas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filmografías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Documentar</a:t>
            </a:r>
            <a:r>
              <a:rPr lang="en-US" dirty="0"/>
              <a:t> las </a:t>
            </a:r>
            <a:r>
              <a:rPr lang="en-US" dirty="0" err="1"/>
              <a:t>experiencias</a:t>
            </a:r>
            <a:r>
              <a:rPr lang="en-US" dirty="0"/>
              <a:t> de las </a:t>
            </a:r>
            <a:r>
              <a:rPr lang="en-US" dirty="0" err="1"/>
              <a:t>directoras</a:t>
            </a:r>
            <a:endParaRPr lang="en-US" dirty="0"/>
          </a:p>
          <a:p>
            <a:r>
              <a:rPr lang="en-US" dirty="0"/>
              <a:t>Para la </a:t>
            </a:r>
            <a:r>
              <a:rPr lang="en-US" dirty="0" err="1"/>
              <a:t>enseñanza</a:t>
            </a:r>
            <a:endParaRPr lang="en-US" dirty="0"/>
          </a:p>
          <a:p>
            <a:pPr lvl="1"/>
            <a:r>
              <a:rPr lang="en-US" dirty="0" err="1"/>
              <a:t>Lecturas</a:t>
            </a:r>
            <a:r>
              <a:rPr lang="en-US" dirty="0"/>
              <a:t> para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directoras</a:t>
            </a:r>
            <a:r>
              <a:rPr lang="en-US" dirty="0"/>
              <a:t> y </a:t>
            </a:r>
            <a:r>
              <a:rPr lang="en-US" dirty="0" err="1"/>
              <a:t>películas</a:t>
            </a:r>
            <a:r>
              <a:rPr lang="en-US" dirty="0"/>
              <a:t> </a:t>
            </a:r>
            <a:r>
              <a:rPr lang="en-US"/>
              <a:t>noveles</a:t>
            </a:r>
            <a:r>
              <a:rPr lang="en-US" dirty="0"/>
              <a:t> 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estudiadas</a:t>
            </a:r>
            <a:endParaRPr lang="en-US" dirty="0"/>
          </a:p>
          <a:p>
            <a:pPr lvl="1"/>
            <a:r>
              <a:rPr lang="en-US" dirty="0" err="1"/>
              <a:t>Diversificar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estudio</a:t>
            </a:r>
            <a:endParaRPr lang="en-US" dirty="0"/>
          </a:p>
          <a:p>
            <a:pPr lvl="1"/>
            <a:r>
              <a:rPr lang="en-US" dirty="0" err="1"/>
              <a:t>Arrojar</a:t>
            </a:r>
            <a:r>
              <a:rPr lang="en-US" dirty="0"/>
              <a:t> luz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referentes</a:t>
            </a:r>
            <a:r>
              <a:rPr lang="en-US" dirty="0"/>
              <a:t> </a:t>
            </a:r>
            <a:r>
              <a:rPr lang="en-US" dirty="0" err="1"/>
              <a:t>femeninos</a:t>
            </a:r>
            <a:r>
              <a:rPr lang="en-US" dirty="0"/>
              <a:t> para </a:t>
            </a:r>
            <a:r>
              <a:rPr lang="en-US" dirty="0" err="1"/>
              <a:t>futuras</a:t>
            </a:r>
            <a:r>
              <a:rPr lang="en-US" dirty="0"/>
              <a:t> </a:t>
            </a:r>
            <a:r>
              <a:rPr lang="en-US" dirty="0" err="1"/>
              <a:t>directoras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10C0D-F441-6F4E-81E7-8E2BD0F6C1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14" y="2666999"/>
            <a:ext cx="5196897" cy="172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1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2658-EFB1-8F45-8186-F121D69E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0" y="320843"/>
            <a:ext cx="6573685" cy="1905000"/>
          </a:xfrm>
        </p:spPr>
        <p:txBody>
          <a:bodyPr>
            <a:normAutofit/>
          </a:bodyPr>
          <a:lstStyle/>
          <a:p>
            <a:r>
              <a:rPr lang="en-US" dirty="0"/>
              <a:t>Tener </a:t>
            </a:r>
            <a:r>
              <a:rPr lang="en-US" dirty="0" err="1"/>
              <a:t>referentes</a:t>
            </a:r>
            <a:r>
              <a:rPr lang="en-US" dirty="0"/>
              <a:t> </a:t>
            </a:r>
            <a:r>
              <a:rPr lang="en-US" dirty="0" err="1"/>
              <a:t>femeninos</a:t>
            </a:r>
            <a:br>
              <a:rPr lang="en-US" dirty="0"/>
            </a:br>
            <a:r>
              <a:rPr lang="en-US" dirty="0" err="1"/>
              <a:t>visibilidad</a:t>
            </a:r>
            <a:r>
              <a:rPr lang="en-US" dirty="0"/>
              <a:t> y </a:t>
            </a:r>
            <a:r>
              <a:rPr lang="en-US" dirty="0" err="1"/>
              <a:t>difusión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191A-578B-2C41-B14F-6B0026D1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81" y="2490537"/>
            <a:ext cx="6573684" cy="4283242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dirty="0" err="1">
                <a:solidFill>
                  <a:srgbClr val="FF0000"/>
                </a:solidFill>
                <a:effectLst/>
              </a:rPr>
              <a:t>En</a:t>
            </a:r>
            <a:r>
              <a:rPr lang="en-US" dirty="0">
                <a:solidFill>
                  <a:srgbClr val="FF0000"/>
                </a:solidFill>
                <a:effectLst/>
              </a:rPr>
              <a:t> mi </a:t>
            </a:r>
            <a:r>
              <a:rPr lang="en-US" dirty="0" err="1">
                <a:solidFill>
                  <a:srgbClr val="FF0000"/>
                </a:solidFill>
                <a:effectLst/>
              </a:rPr>
              <a:t>caso</a:t>
            </a:r>
            <a:r>
              <a:rPr lang="en-US" dirty="0">
                <a:solidFill>
                  <a:srgbClr val="FF0000"/>
                </a:solidFill>
                <a:effectLst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</a:rPr>
              <a:t>recuerdo</a:t>
            </a:r>
            <a:r>
              <a:rPr lang="en-US" dirty="0">
                <a:solidFill>
                  <a:srgbClr val="FF0000"/>
                </a:solidFill>
                <a:effectLst/>
              </a:rPr>
              <a:t> que </a:t>
            </a:r>
            <a:r>
              <a:rPr lang="en-US" dirty="0" err="1">
                <a:solidFill>
                  <a:srgbClr val="FF0000"/>
                </a:solidFill>
                <a:effectLst/>
              </a:rPr>
              <a:t>cuando</a:t>
            </a:r>
            <a:r>
              <a:rPr lang="en-US" dirty="0">
                <a:solidFill>
                  <a:srgbClr val="FF0000"/>
                </a:solidFill>
                <a:effectLst/>
              </a:rPr>
              <a:t> era </a:t>
            </a:r>
            <a:r>
              <a:rPr lang="en-US" dirty="0" err="1">
                <a:solidFill>
                  <a:srgbClr val="FF0000"/>
                </a:solidFill>
                <a:effectLst/>
              </a:rPr>
              <a:t>pequeña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apenas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estaba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familiarizada</a:t>
            </a:r>
            <a:r>
              <a:rPr lang="en-US" dirty="0">
                <a:solidFill>
                  <a:srgbClr val="FF0000"/>
                </a:solidFill>
                <a:effectLst/>
              </a:rPr>
              <a:t> con </a:t>
            </a:r>
            <a:r>
              <a:rPr lang="en-US" dirty="0" err="1">
                <a:solidFill>
                  <a:srgbClr val="FF0000"/>
                </a:solidFill>
                <a:effectLst/>
              </a:rPr>
              <a:t>ningún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referente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femenino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en</a:t>
            </a:r>
            <a:r>
              <a:rPr lang="en-US" dirty="0">
                <a:solidFill>
                  <a:srgbClr val="FF0000"/>
                </a:solidFill>
                <a:effectLst/>
              </a:rPr>
              <a:t> el </a:t>
            </a:r>
            <a:r>
              <a:rPr lang="en-US" dirty="0" err="1">
                <a:solidFill>
                  <a:srgbClr val="FF0000"/>
                </a:solidFill>
                <a:effectLst/>
              </a:rPr>
              <a:t>mundo</a:t>
            </a:r>
            <a:r>
              <a:rPr lang="en-US" dirty="0">
                <a:solidFill>
                  <a:srgbClr val="FF0000"/>
                </a:solidFill>
                <a:effectLst/>
              </a:rPr>
              <a:t> del audiovisual. </a:t>
            </a:r>
            <a:r>
              <a:rPr lang="en-US" dirty="0">
                <a:effectLst/>
              </a:rPr>
              <a:t>A las que </a:t>
            </a:r>
            <a:r>
              <a:rPr lang="en-US" dirty="0" err="1">
                <a:effectLst/>
              </a:rPr>
              <a:t>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gustaba</a:t>
            </a:r>
            <a:r>
              <a:rPr lang="en-US" dirty="0">
                <a:effectLst/>
              </a:rPr>
              <a:t> el cine, la </a:t>
            </a:r>
            <a:r>
              <a:rPr lang="en-US" dirty="0" err="1">
                <a:effectLst/>
              </a:rPr>
              <a:t>única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directora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conocíamos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vagamente</a:t>
            </a:r>
            <a:r>
              <a:rPr lang="en-US" dirty="0">
                <a:effectLst/>
              </a:rPr>
              <a:t> era Isabel </a:t>
            </a:r>
            <a:r>
              <a:rPr lang="en-US" dirty="0" err="1">
                <a:effectLst/>
              </a:rPr>
              <a:t>Coixet</a:t>
            </a:r>
            <a:r>
              <a:rPr lang="en-US" dirty="0">
                <a:effectLst/>
              </a:rPr>
              <a:t>, y </a:t>
            </a:r>
            <a:r>
              <a:rPr lang="en-US" dirty="0" err="1">
                <a:effectLst/>
              </a:rPr>
              <a:t>eso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después</a:t>
            </a:r>
            <a:r>
              <a:rPr lang="en-US" dirty="0">
                <a:effectLst/>
              </a:rPr>
              <a:t> de que </a:t>
            </a:r>
            <a:r>
              <a:rPr lang="en-US" dirty="0" err="1">
                <a:effectLst/>
              </a:rPr>
              <a:t>dirigiera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Mi </a:t>
            </a:r>
            <a:r>
              <a:rPr lang="en-US" i="1" dirty="0" err="1">
                <a:effectLst/>
              </a:rPr>
              <a:t>vida</a:t>
            </a:r>
            <a:r>
              <a:rPr lang="en-US" i="1" dirty="0">
                <a:effectLst/>
              </a:rPr>
              <a:t> sin </a:t>
            </a:r>
            <a:r>
              <a:rPr lang="en-US" i="1" dirty="0" err="1">
                <a:effectLst/>
              </a:rPr>
              <a:t>mí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(2003)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EE.UU. </a:t>
            </a:r>
            <a:r>
              <a:rPr lang="en-US" dirty="0" err="1">
                <a:solidFill>
                  <a:srgbClr val="FF0000"/>
                </a:solidFill>
                <a:effectLst/>
              </a:rPr>
              <a:t>Obviamente</a:t>
            </a:r>
            <a:r>
              <a:rPr lang="en-US" dirty="0">
                <a:solidFill>
                  <a:srgbClr val="FF0000"/>
                </a:solidFill>
                <a:effectLst/>
              </a:rPr>
              <a:t>, no </a:t>
            </a:r>
            <a:r>
              <a:rPr lang="en-US" dirty="0" err="1">
                <a:solidFill>
                  <a:srgbClr val="FF0000"/>
                </a:solidFill>
                <a:effectLst/>
              </a:rPr>
              <a:t>cabe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duda</a:t>
            </a:r>
            <a:r>
              <a:rPr lang="en-US" dirty="0">
                <a:solidFill>
                  <a:srgbClr val="FF0000"/>
                </a:solidFill>
                <a:effectLst/>
              </a:rPr>
              <a:t> de que </a:t>
            </a:r>
            <a:r>
              <a:rPr lang="en-US" dirty="0" err="1">
                <a:solidFill>
                  <a:srgbClr val="FF0000"/>
                </a:solidFill>
                <a:effectLst/>
              </a:rPr>
              <a:t>habría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otras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directoras</a:t>
            </a:r>
            <a:r>
              <a:rPr lang="en-US" dirty="0">
                <a:solidFill>
                  <a:srgbClr val="FF0000"/>
                </a:solidFill>
                <a:effectLst/>
              </a:rPr>
              <a:t> que </a:t>
            </a:r>
            <a:r>
              <a:rPr lang="en-US" dirty="0" err="1">
                <a:solidFill>
                  <a:srgbClr val="FF0000"/>
                </a:solidFill>
                <a:effectLst/>
              </a:rPr>
              <a:t>intentaban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abrirse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camino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este</a:t>
            </a:r>
            <a:r>
              <a:rPr lang="en-US" dirty="0">
                <a:solidFill>
                  <a:srgbClr val="FF0000"/>
                </a:solidFill>
                <a:effectLst/>
              </a:rPr>
              <a:t> campo </a:t>
            </a:r>
            <a:r>
              <a:rPr lang="en-US" dirty="0" err="1">
                <a:solidFill>
                  <a:srgbClr val="FF0000"/>
                </a:solidFill>
                <a:effectLst/>
              </a:rPr>
              <a:t>pero</a:t>
            </a:r>
            <a:r>
              <a:rPr lang="en-US" dirty="0">
                <a:solidFill>
                  <a:srgbClr val="FF0000"/>
                </a:solidFill>
                <a:effectLst/>
              </a:rPr>
              <a:t> para </a:t>
            </a:r>
            <a:r>
              <a:rPr lang="en-US" dirty="0" err="1">
                <a:solidFill>
                  <a:srgbClr val="FF0000"/>
                </a:solidFill>
                <a:effectLst/>
              </a:rPr>
              <a:t>nosotras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eran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desconocidas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porque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su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trabajo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simplemente</a:t>
            </a:r>
            <a:r>
              <a:rPr lang="en-US" dirty="0">
                <a:solidFill>
                  <a:srgbClr val="FF0000"/>
                </a:solidFill>
                <a:effectLst/>
              </a:rPr>
              <a:t> no </a:t>
            </a:r>
            <a:r>
              <a:rPr lang="en-US" dirty="0" err="1">
                <a:solidFill>
                  <a:srgbClr val="FF0000"/>
                </a:solidFill>
                <a:effectLst/>
              </a:rPr>
              <a:t>nos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llegaba</a:t>
            </a:r>
            <a:r>
              <a:rPr lang="en-US" dirty="0">
                <a:solidFill>
                  <a:srgbClr val="FF0000"/>
                </a:solidFill>
                <a:effectLst/>
              </a:rPr>
              <a:t>.</a:t>
            </a:r>
            <a:r>
              <a:rPr lang="en-US" dirty="0">
                <a:effectLst/>
              </a:rPr>
              <a:t> Al </a:t>
            </a:r>
            <a:r>
              <a:rPr lang="en-US" dirty="0" err="1">
                <a:effectLst/>
              </a:rPr>
              <a:t>igual</a:t>
            </a:r>
            <a:r>
              <a:rPr lang="en-US" dirty="0">
                <a:effectLst/>
              </a:rPr>
              <a:t> que me </a:t>
            </a:r>
            <a:r>
              <a:rPr lang="en-US" dirty="0" err="1">
                <a:effectLst/>
              </a:rPr>
              <a:t>ocurrió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mí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estoy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segura</a:t>
            </a:r>
            <a:r>
              <a:rPr lang="en-US" dirty="0">
                <a:effectLst/>
              </a:rPr>
              <a:t> de que hoy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día</a:t>
            </a:r>
            <a:r>
              <a:rPr lang="en-US" dirty="0">
                <a:effectLst/>
              </a:rPr>
              <a:t> hay </a:t>
            </a:r>
            <a:r>
              <a:rPr lang="en-US" dirty="0" err="1">
                <a:effectLst/>
              </a:rPr>
              <a:t>todavía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muchas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niñas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echan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falta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referentes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femeninos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ámbitos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los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el </a:t>
            </a:r>
            <a:r>
              <a:rPr lang="en-US" dirty="0" err="1">
                <a:effectLst/>
              </a:rPr>
              <a:t>futuro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querrían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participar</a:t>
            </a:r>
            <a:r>
              <a:rPr lang="en-US" dirty="0">
                <a:effectLst/>
              </a:rPr>
              <a:t> y </a:t>
            </a:r>
            <a:r>
              <a:rPr lang="en-US" dirty="0" err="1">
                <a:effectLst/>
              </a:rPr>
              <a:t>pueden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incluso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desechar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posibilidad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porque</a:t>
            </a:r>
            <a:r>
              <a:rPr lang="en-US" dirty="0">
                <a:effectLst/>
              </a:rPr>
              <a:t> les </a:t>
            </a:r>
            <a:r>
              <a:rPr lang="en-US" dirty="0" err="1">
                <a:effectLst/>
              </a:rPr>
              <a:t>parezca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inalcanzable</a:t>
            </a:r>
            <a:r>
              <a:rPr lang="en-US" dirty="0">
                <a:effectLst/>
              </a:rPr>
              <a:t>. 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uz-Cyrl-UZ" dirty="0">
                <a:effectLst/>
              </a:rPr>
              <a:t>A menudo los </a:t>
            </a:r>
            <a:r>
              <a:rPr lang="uz-Cyrl-UZ" dirty="0">
                <a:solidFill>
                  <a:srgbClr val="FF0000"/>
                </a:solidFill>
                <a:effectLst/>
              </a:rPr>
              <a:t>referentes femeninos </a:t>
            </a:r>
            <a:r>
              <a:rPr lang="uz-Cyrl-UZ" dirty="0">
                <a:effectLst/>
              </a:rPr>
              <a:t>en la dirección cinematográfica, tal vez por las dificultades a las que se enfrentan las mujeres para acceder a este medio, </a:t>
            </a:r>
            <a:r>
              <a:rPr lang="uz-Cyrl-UZ" dirty="0">
                <a:solidFill>
                  <a:srgbClr val="FF0000"/>
                </a:solidFill>
                <a:effectLst/>
              </a:rPr>
              <a:t>semejan lejanos, casi imposibles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  <a:effectLst/>
              </a:rPr>
              <a:t>Y </a:t>
            </a:r>
            <a:r>
              <a:rPr lang="en-US" dirty="0" err="1">
                <a:solidFill>
                  <a:srgbClr val="FF0000"/>
                </a:solidFill>
                <a:effectLst/>
              </a:rPr>
              <a:t>es</a:t>
            </a:r>
            <a:r>
              <a:rPr lang="en-US" dirty="0">
                <a:solidFill>
                  <a:srgbClr val="FF0000"/>
                </a:solidFill>
                <a:effectLst/>
              </a:rPr>
              <a:t> que el </a:t>
            </a:r>
            <a:r>
              <a:rPr lang="en-US" dirty="0" err="1">
                <a:solidFill>
                  <a:srgbClr val="FF0000"/>
                </a:solidFill>
                <a:effectLst/>
              </a:rPr>
              <a:t>desequilibrio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increíble</a:t>
            </a:r>
            <a:r>
              <a:rPr lang="en-US" dirty="0">
                <a:solidFill>
                  <a:srgbClr val="FF0000"/>
                </a:solidFill>
                <a:effectLst/>
              </a:rPr>
              <a:t>: a las </a:t>
            </a:r>
            <a:r>
              <a:rPr lang="en-US" dirty="0" err="1">
                <a:solidFill>
                  <a:srgbClr val="FF0000"/>
                </a:solidFill>
                <a:effectLst/>
              </a:rPr>
              <a:t>mujeres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nos</a:t>
            </a:r>
            <a:r>
              <a:rPr lang="en-US" dirty="0">
                <a:solidFill>
                  <a:srgbClr val="FF0000"/>
                </a:solidFill>
                <a:effectLst/>
              </a:rPr>
              <a:t> cuesta </a:t>
            </a:r>
            <a:r>
              <a:rPr lang="en-US" dirty="0" err="1">
                <a:solidFill>
                  <a:srgbClr val="FF0000"/>
                </a:solidFill>
                <a:effectLst/>
              </a:rPr>
              <a:t>mucho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más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dar</a:t>
            </a:r>
            <a:r>
              <a:rPr lang="en-US" dirty="0">
                <a:solidFill>
                  <a:srgbClr val="FF0000"/>
                </a:solidFill>
                <a:effectLst/>
              </a:rPr>
              <a:t> a </a:t>
            </a:r>
            <a:r>
              <a:rPr lang="en-US" dirty="0" err="1">
                <a:solidFill>
                  <a:srgbClr val="FF0000"/>
                </a:solidFill>
                <a:effectLst/>
              </a:rPr>
              <a:t>conocer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nuestras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historias</a:t>
            </a:r>
            <a:r>
              <a:rPr lang="en-US" dirty="0">
                <a:solidFill>
                  <a:srgbClr val="FF0000"/>
                </a:solidFill>
                <a:effectLst/>
              </a:rPr>
              <a:t>, y </a:t>
            </a:r>
            <a:r>
              <a:rPr lang="en-US" dirty="0" err="1">
                <a:solidFill>
                  <a:srgbClr val="FF0000"/>
                </a:solidFill>
                <a:effectLst/>
              </a:rPr>
              <a:t>esto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es</a:t>
            </a:r>
            <a:r>
              <a:rPr lang="en-US" dirty="0">
                <a:solidFill>
                  <a:srgbClr val="FF0000"/>
                </a:solidFill>
                <a:effectLst/>
              </a:rPr>
              <a:t> un </a:t>
            </a:r>
            <a:r>
              <a:rPr lang="en-US" dirty="0" err="1">
                <a:solidFill>
                  <a:srgbClr val="FF0000"/>
                </a:solidFill>
                <a:effectLst/>
              </a:rPr>
              <a:t>problema</a:t>
            </a:r>
            <a:r>
              <a:rPr lang="en-US" dirty="0">
                <a:solidFill>
                  <a:srgbClr val="FF0000"/>
                </a:solidFill>
                <a:effectLst/>
              </a:rPr>
              <a:t> para las </a:t>
            </a:r>
            <a:r>
              <a:rPr lang="en-US" dirty="0" err="1">
                <a:solidFill>
                  <a:srgbClr val="FF0000"/>
                </a:solidFill>
                <a:effectLst/>
              </a:rPr>
              <a:t>generaciones</a:t>
            </a:r>
            <a:r>
              <a:rPr lang="en-US" dirty="0">
                <a:solidFill>
                  <a:srgbClr val="FF0000"/>
                </a:solidFill>
                <a:effectLst/>
              </a:rPr>
              <a:t> de </a:t>
            </a:r>
            <a:r>
              <a:rPr lang="en-US" dirty="0" err="1">
                <a:solidFill>
                  <a:srgbClr val="FF0000"/>
                </a:solidFill>
                <a:effectLst/>
              </a:rPr>
              <a:t>mujeres</a:t>
            </a:r>
            <a:r>
              <a:rPr lang="en-US" dirty="0">
                <a:solidFill>
                  <a:srgbClr val="FF0000"/>
                </a:solidFill>
                <a:effectLst/>
              </a:rPr>
              <a:t> que </a:t>
            </a:r>
            <a:r>
              <a:rPr lang="en-US" dirty="0" err="1">
                <a:solidFill>
                  <a:srgbClr val="FF0000"/>
                </a:solidFill>
                <a:effectLst/>
              </a:rPr>
              <a:t>vienen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detrás</a:t>
            </a:r>
            <a:r>
              <a:rPr lang="en-US" dirty="0">
                <a:effectLst/>
              </a:rPr>
              <a:t>.” </a:t>
            </a:r>
          </a:p>
        </p:txBody>
      </p:sp>
      <p:pic>
        <p:nvPicPr>
          <p:cNvPr id="4" name="Picture 3" descr="Coming soon!">
            <a:extLst>
              <a:ext uri="{FF2B5EF4-FFF2-40B4-BE49-F238E27FC236}">
                <a16:creationId xmlns:a16="http://schemas.microsoft.com/office/drawing/2014/main" id="{C2099B7C-2849-9840-92F1-09AC836A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65" y="645106"/>
            <a:ext cx="3817735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251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4591-3C8A-B34C-86F8-2065CF1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224" y="28068"/>
            <a:ext cx="9905998" cy="1402080"/>
          </a:xfrm>
        </p:spPr>
        <p:txBody>
          <a:bodyPr/>
          <a:lstStyle/>
          <a:p>
            <a:pPr algn="r"/>
            <a:r>
              <a:rPr lang="en-US" dirty="0" err="1"/>
              <a:t>Documentar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experiencias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que no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preguntado</a:t>
            </a:r>
            <a:r>
              <a:rPr lang="en-US" dirty="0"/>
              <a:t>?”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8AF4B9-02F8-364E-AC94-240282EB9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03817"/>
              </p:ext>
            </p:extLst>
          </p:nvPr>
        </p:nvGraphicFramePr>
        <p:xfrm>
          <a:off x="268778" y="1544452"/>
          <a:ext cx="11654444" cy="510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553">
                  <a:extLst>
                    <a:ext uri="{9D8B030D-6E8A-4147-A177-3AD203B41FA5}">
                      <a16:colId xmlns:a16="http://schemas.microsoft.com/office/drawing/2014/main" val="113160047"/>
                    </a:ext>
                  </a:extLst>
                </a:gridCol>
                <a:gridCol w="4496771">
                  <a:extLst>
                    <a:ext uri="{9D8B030D-6E8A-4147-A177-3AD203B41FA5}">
                      <a16:colId xmlns:a16="http://schemas.microsoft.com/office/drawing/2014/main" val="1772664586"/>
                    </a:ext>
                  </a:extLst>
                </a:gridCol>
                <a:gridCol w="5229120">
                  <a:extLst>
                    <a:ext uri="{9D8B030D-6E8A-4147-A177-3AD203B41FA5}">
                      <a16:colId xmlns:a16="http://schemas.microsoft.com/office/drawing/2014/main" val="4120606255"/>
                    </a:ext>
                  </a:extLst>
                </a:gridCol>
              </a:tblGrid>
              <a:tr h="743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 </a:t>
                      </a:r>
                      <a:r>
                        <a:rPr lang="en-US" dirty="0" err="1"/>
                        <a:t>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preguntado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les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preguntado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85104"/>
                  </a:ext>
                </a:extLst>
              </a:tr>
              <a:tr h="743013">
                <a:tc>
                  <a:txBody>
                    <a:bodyPr/>
                    <a:lstStyle/>
                    <a:p>
                      <a:r>
                        <a:rPr lang="en-US" dirty="0"/>
                        <a:t>Paula Ortiz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“¿Qué películas haré yo cuando sea anciana?”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01970"/>
                  </a:ext>
                </a:extLst>
              </a:tr>
              <a:tr h="743013">
                <a:tc>
                  <a:txBody>
                    <a:bodyPr/>
                    <a:lstStyle/>
                    <a:p>
                      <a:r>
                        <a:rPr lang="en-US" dirty="0"/>
                        <a:t>Margarita </a:t>
                      </a:r>
                      <a:r>
                        <a:rPr lang="en-US" dirty="0" err="1"/>
                        <a:t>Ledo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“Nunca me preguntan sobre la </a:t>
                      </a:r>
                      <a:r>
                        <a:rPr lang="es-ES" sz="1100" dirty="0" err="1"/>
                        <a:t>relación</a:t>
                      </a:r>
                      <a:r>
                        <a:rPr lang="es-ES" sz="1100" dirty="0"/>
                        <a:t> entre </a:t>
                      </a:r>
                      <a:r>
                        <a:rPr lang="es-ES" sz="1100" b="1" dirty="0"/>
                        <a:t>cine y </a:t>
                      </a:r>
                      <a:r>
                        <a:rPr lang="es-ES" sz="1100" b="1" dirty="0" err="1"/>
                        <a:t>nación</a:t>
                      </a:r>
                      <a:r>
                        <a:rPr lang="es-ES" sz="1100" b="1" dirty="0"/>
                        <a:t> </a:t>
                      </a:r>
                      <a:r>
                        <a:rPr lang="es-ES" sz="1100" dirty="0"/>
                        <a:t>y, en concreto, por qué siempre digo que el Novo Cinema </a:t>
                      </a:r>
                      <a:r>
                        <a:rPr lang="es-ES" sz="1100" dirty="0" err="1"/>
                        <a:t>Galego</a:t>
                      </a:r>
                      <a:r>
                        <a:rPr lang="es-ES" sz="1100" dirty="0"/>
                        <a:t> nos lleva </a:t>
                      </a:r>
                      <a:r>
                        <a:rPr lang="es-ES" sz="1100" dirty="0" err="1"/>
                        <a:t>también</a:t>
                      </a:r>
                      <a:r>
                        <a:rPr lang="es-ES" sz="1100" dirty="0"/>
                        <a:t> a revisitar y a repensar lo que se entiende por cine nacional y la </a:t>
                      </a:r>
                      <a:r>
                        <a:rPr lang="es-ES" sz="1100" dirty="0" err="1"/>
                        <a:t>función</a:t>
                      </a:r>
                      <a:r>
                        <a:rPr lang="es-ES" sz="1100" dirty="0"/>
                        <a:t> de ese apelativo.” </a:t>
                      </a:r>
                      <a:r>
                        <a:rPr lang="en-US" sz="1100" dirty="0"/>
                        <a:t>(Galicia, </a:t>
                      </a:r>
                      <a:r>
                        <a:rPr lang="en-US" sz="1100" dirty="0" err="1"/>
                        <a:t>España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786694"/>
                  </a:ext>
                </a:extLst>
              </a:tr>
              <a:tr h="1018108">
                <a:tc>
                  <a:txBody>
                    <a:bodyPr/>
                    <a:lstStyle/>
                    <a:p>
                      <a:r>
                        <a:rPr lang="en-US" dirty="0" err="1"/>
                        <a:t>Nely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Reguera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Goyas</a:t>
                      </a:r>
                      <a:r>
                        <a:rPr lang="en-US" sz="1100" dirty="0"/>
                        <a:t> 2017: “</a:t>
                      </a:r>
                      <a:r>
                        <a:rPr lang="es-ES" sz="1100" dirty="0"/>
                        <a:t>me preguntaban a menudo qué opinaba del hecho de que fuera </a:t>
                      </a:r>
                      <a:r>
                        <a:rPr lang="es-ES" sz="1100" b="1" dirty="0"/>
                        <a:t>la única mujer </a:t>
                      </a:r>
                      <a:r>
                        <a:rPr lang="es-ES" sz="1100" dirty="0"/>
                        <a:t>candidata al Goya a la Mejor Dirección Novel.”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Futuro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hipotético</a:t>
                      </a:r>
                      <a:r>
                        <a:rPr lang="en-US" sz="1100" dirty="0"/>
                        <a:t> (¡que </a:t>
                      </a:r>
                      <a:r>
                        <a:rPr lang="en-US" sz="1100" dirty="0" err="1"/>
                        <a:t>ocurrió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en</a:t>
                      </a:r>
                      <a:r>
                        <a:rPr lang="en-US" sz="1100" dirty="0"/>
                        <a:t> 2019!): “</a:t>
                      </a:r>
                      <a:r>
                        <a:rPr lang="es-ES" sz="1100" dirty="0"/>
                        <a:t>¿qué opinas de que este año haya </a:t>
                      </a:r>
                      <a:r>
                        <a:rPr lang="es-ES" sz="1100" b="1" dirty="0"/>
                        <a:t>solo un hombre candidato </a:t>
                      </a:r>
                      <a:r>
                        <a:rPr lang="es-ES" sz="1100" dirty="0"/>
                        <a:t>a los Goya?”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85391"/>
                  </a:ext>
                </a:extLst>
              </a:tr>
              <a:tr h="743013">
                <a:tc>
                  <a:txBody>
                    <a:bodyPr/>
                    <a:lstStyle/>
                    <a:p>
                      <a:r>
                        <a:rPr lang="en-US" dirty="0"/>
                        <a:t>Marina </a:t>
                      </a:r>
                      <a:r>
                        <a:rPr lang="en-US" dirty="0" err="1"/>
                        <a:t>Seresesky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“No quiero escuchar más comentarios que den a entender que la dirección es para las mujeres más un </a:t>
                      </a:r>
                      <a:r>
                        <a:rPr lang="es-ES" sz="1100" b="1" dirty="0"/>
                        <a:t>hobby</a:t>
                      </a:r>
                      <a:r>
                        <a:rPr lang="es-ES" sz="1100" dirty="0"/>
                        <a:t> que una profesión, ni atender a preguntas que desmerezcan nuestro trabajo tras la cámara. Además, me gustaría que pasara el tiempo y </a:t>
                      </a:r>
                      <a:r>
                        <a:rPr lang="es-ES" sz="1100" b="1" dirty="0"/>
                        <a:t>ya no tuviéramos que hablar de igualdad o justificar </a:t>
                      </a:r>
                      <a:r>
                        <a:rPr lang="es-ES" sz="1100" dirty="0"/>
                        <a:t>por qué se hace una película de mujeres”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“simplemente discutir los proyectos sin tener que aludir al género”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96204"/>
                  </a:ext>
                </a:extLst>
              </a:tr>
              <a:tr h="743013">
                <a:tc>
                  <a:txBody>
                    <a:bodyPr/>
                    <a:lstStyle/>
                    <a:p>
                      <a:r>
                        <a:rPr lang="en-US" dirty="0"/>
                        <a:t>Marta Díaz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&gt;Género: “cuando me hablan sobre el </a:t>
                      </a:r>
                      <a:r>
                        <a:rPr lang="es-ES" sz="1100" b="1" dirty="0"/>
                        <a:t>cine de mujeres </a:t>
                      </a:r>
                      <a:r>
                        <a:rPr lang="es-ES" sz="1100" dirty="0"/>
                        <a:t>como si fuera una categoría aparte”</a:t>
                      </a:r>
                    </a:p>
                    <a:p>
                      <a:r>
                        <a:rPr lang="en-US" sz="1100" dirty="0"/>
                        <a:t>&gt;</a:t>
                      </a:r>
                      <a:r>
                        <a:rPr lang="en-US" sz="1100" dirty="0" err="1"/>
                        <a:t>Género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cinematográfico</a:t>
                      </a:r>
                      <a:r>
                        <a:rPr lang="en-US" sz="1100" dirty="0"/>
                        <a:t>: “</a:t>
                      </a:r>
                      <a:r>
                        <a:rPr lang="es-ES" sz="1100" dirty="0"/>
                        <a:t>alguien me comentó que le parecía raro que hubiera optado por dirigir una comedia en lugar de un filme intimista y me preguntó si lo hacía con el fin de destacar”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Por </a:t>
                      </a:r>
                      <a:r>
                        <a:rPr lang="en-US" sz="1100" dirty="0" err="1"/>
                        <a:t>su</a:t>
                      </a:r>
                      <a:r>
                        <a:rPr lang="en-US" sz="1100" dirty="0"/>
                        <a:t> cine sin </a:t>
                      </a:r>
                      <a:r>
                        <a:rPr lang="en-US" sz="1100" dirty="0" err="1"/>
                        <a:t>aludir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género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8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12138-4C12-6346-BEB3-336E81ED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3984"/>
            <a:ext cx="12192000" cy="27040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4614EE-16A6-A346-ADD9-E4AB6DB6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21033"/>
            <a:ext cx="9905998" cy="1905000"/>
          </a:xfrm>
        </p:spPr>
        <p:txBody>
          <a:bodyPr/>
          <a:lstStyle/>
          <a:p>
            <a:pPr algn="ctr"/>
            <a:r>
              <a:rPr lang="en-US" dirty="0" err="1"/>
              <a:t>Premios</a:t>
            </a:r>
            <a:r>
              <a:rPr lang="en-US" dirty="0"/>
              <a:t> Goya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521B1-917B-B844-86AE-D5BDA25D4E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23486"/>
            <a:ext cx="3621036" cy="199568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EBEB0D-8D6A-D740-9947-3711EE518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963" y="138642"/>
            <a:ext cx="3621036" cy="25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814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{33951B06-C559-EB4F-96E2-C85F087057AF}tf10001120</Template>
  <TotalTime>186</TotalTime>
  <Words>683</Words>
  <Application>Microsoft Macintosh PowerPoint</Application>
  <PresentationFormat>Widescreen</PresentationFormat>
  <Paragraphs>46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Parcel</vt:lpstr>
      <vt:lpstr>Gynocine: Entrevistas en español traducidas al inglés (&amp; Gallego)</vt:lpstr>
      <vt:lpstr>Un acercamiento a la pregunta de Carmela (Carmen Machi): ¿Por qué tan poco cine de mujeres…?</vt:lpstr>
      <vt:lpstr>CIMA: Asociación de mujeres cineastas y de medios audiovisuales </vt:lpstr>
      <vt:lpstr>¿Por qué entrevistas? Visibilidad y Difusión</vt:lpstr>
      <vt:lpstr>Tener referentes femeninos visibilidad y difusión</vt:lpstr>
      <vt:lpstr>Documentar sus experiencias:  “¿Qué es lo que no te han preguntado?”</vt:lpstr>
      <vt:lpstr>Premios Goya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noche que mi madre mató a mi padre (Inés París 2016), Women &amp; Spanish Cinema’s Patriarchy</dc:title>
  <dc:creator>EKH</dc:creator>
  <cp:lastModifiedBy>EKH</cp:lastModifiedBy>
  <cp:revision>85</cp:revision>
  <cp:lastPrinted>2019-03-08T21:29:43Z</cp:lastPrinted>
  <dcterms:created xsi:type="dcterms:W3CDTF">2019-03-01T14:05:56Z</dcterms:created>
  <dcterms:modified xsi:type="dcterms:W3CDTF">2019-03-08T21:34:03Z</dcterms:modified>
</cp:coreProperties>
</file>