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1" r:id="rId2"/>
    <p:sldId id="256" r:id="rId3"/>
    <p:sldId id="291" r:id="rId4"/>
    <p:sldId id="294" r:id="rId5"/>
    <p:sldId id="259" r:id="rId6"/>
    <p:sldId id="297" r:id="rId7"/>
    <p:sldId id="304" r:id="rId8"/>
    <p:sldId id="295" r:id="rId9"/>
    <p:sldId id="305" r:id="rId10"/>
    <p:sldId id="265" r:id="rId11"/>
    <p:sldId id="283" r:id="rId12"/>
    <p:sldId id="285" r:id="rId13"/>
    <p:sldId id="275" r:id="rId14"/>
    <p:sldId id="262" r:id="rId15"/>
    <p:sldId id="263" r:id="rId16"/>
    <p:sldId id="276" r:id="rId17"/>
    <p:sldId id="268" r:id="rId18"/>
    <p:sldId id="284" r:id="rId19"/>
    <p:sldId id="277" r:id="rId20"/>
    <p:sldId id="270" r:id="rId21"/>
    <p:sldId id="282" r:id="rId22"/>
    <p:sldId id="273" r:id="rId23"/>
    <p:sldId id="289" r:id="rId24"/>
    <p:sldId id="272" r:id="rId25"/>
    <p:sldId id="300" r:id="rId26"/>
    <p:sldId id="264" r:id="rId27"/>
    <p:sldId id="296" r:id="rId28"/>
    <p:sldId id="303" r:id="rId29"/>
    <p:sldId id="266" r:id="rId30"/>
    <p:sldId id="267" r:id="rId31"/>
    <p:sldId id="298" r:id="rId32"/>
    <p:sldId id="307" r:id="rId33"/>
    <p:sldId id="308" r:id="rId34"/>
    <p:sldId id="309" r:id="rId35"/>
    <p:sldId id="310" r:id="rId36"/>
    <p:sldId id="271" r:id="rId37"/>
    <p:sldId id="257" r:id="rId38"/>
    <p:sldId id="302" r:id="rId39"/>
    <p:sldId id="274" r:id="rId40"/>
    <p:sldId id="293" r:id="rId41"/>
    <p:sldId id="306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DBFE-DB5D-4675-A484-A568C532A012}" type="datetimeFigureOut">
              <a:rPr lang="es-ES" smtClean="0"/>
              <a:pPr/>
              <a:t>13/03/2019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3DCC-89D3-4FBD-8E77-3A22FF0BEC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La_Flaca_(revista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Roger_Brune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R%C3%BCdiger_Glase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Sebastian_Lent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J%C3%BCrgen_Seifert" TargetMode="External"/><Relationship Id="rId3" Type="http://schemas.openxmlformats.org/officeDocument/2006/relationships/hyperlink" Target="https://de.wikipedia.org/wiki/Demokratie" TargetMode="External"/><Relationship Id="rId7" Type="http://schemas.openxmlformats.org/officeDocument/2006/relationships/hyperlink" Target="https://de.wikipedia.org/wiki/Ethnie" TargetMode="External"/><Relationship Id="rId2" Type="http://schemas.openxmlformats.org/officeDocument/2006/relationships/hyperlink" Target="https://de.wikipedia.org/wiki/Willensn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Sprachgemeinschaft" TargetMode="External"/><Relationship Id="rId11" Type="http://schemas.openxmlformats.org/officeDocument/2006/relationships/hyperlink" Target="https://de.wikipedia.org/wiki/Verfassungspatriotismus#cite_note-1" TargetMode="External"/><Relationship Id="rId5" Type="http://schemas.openxmlformats.org/officeDocument/2006/relationships/hyperlink" Target="https://de.wikipedia.org/wiki/Blutsverwandtschaft" TargetMode="External"/><Relationship Id="rId10" Type="http://schemas.openxmlformats.org/officeDocument/2006/relationships/hyperlink" Target="https://de.wikipedia.org/wiki/J%C3%BCrgen_Habermas" TargetMode="External"/><Relationship Id="rId4" Type="http://schemas.openxmlformats.org/officeDocument/2006/relationships/hyperlink" Target="https://de.wikipedia.org/wiki/Meinungsfreiheit" TargetMode="External"/><Relationship Id="rId9" Type="http://schemas.openxmlformats.org/officeDocument/2006/relationships/hyperlink" Target="https://de.wikipedia.org/wiki/Dolf_Sternberger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a-ES" dirty="0" smtClean="0"/>
              <a:t>I. República </a:t>
            </a:r>
            <a:r>
              <a:rPr lang="ca-ES" sz="3200" smtClean="0"/>
              <a:t>(11.2.1873 </a:t>
            </a:r>
            <a:r>
              <a:rPr lang="ca-ES" sz="3200" dirty="0" smtClean="0"/>
              <a:t>– 29.12.1874)</a:t>
            </a:r>
            <a:endParaRPr lang="es-ES" dirty="0"/>
          </a:p>
        </p:txBody>
      </p:sp>
      <p:pic>
        <p:nvPicPr>
          <p:cNvPr id="4098" name="Picture 2" descr="C:\Users\Usuario\Desktop\FEDERALISME\La_esp_Rep._Federal,_Rep._Unitaria_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64895" cy="525658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43608" y="6381328"/>
            <a:ext cx="7344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 </a:t>
            </a:r>
            <a:r>
              <a:rPr lang="es-ES" i="1" dirty="0" smtClean="0">
                <a:hlinkClick r:id="rId3" tooltip="La Flaca (revista)"/>
              </a:rPr>
              <a:t>La Flaca</a:t>
            </a:r>
            <a:r>
              <a:rPr lang="es-ES" dirty="0" smtClean="0"/>
              <a:t>  3. 3. 1873 </a:t>
            </a:r>
            <a:r>
              <a:rPr lang="es-ES" dirty="0" err="1" smtClean="0"/>
              <a:t>radicals</a:t>
            </a:r>
            <a:r>
              <a:rPr lang="es-ES" dirty="0" smtClean="0"/>
              <a:t> - </a:t>
            </a:r>
            <a:r>
              <a:rPr lang="es-ES" dirty="0" err="1" smtClean="0"/>
              <a:t>federals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ES" dirty="0" smtClean="0"/>
              <a:t>1291, Uri, Schwyz i </a:t>
            </a:r>
            <a:r>
              <a:rPr lang="es-ES" dirty="0" err="1" smtClean="0"/>
              <a:t>Unterwald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71307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Usuario\Desktop\FEDERALISME\440px-Bundesbrie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07795"/>
            <a:ext cx="3779913" cy="245020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5903893"/>
            <a:ext cx="41399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 smtClean="0"/>
              <a:t>Bundesbrief</a:t>
            </a:r>
            <a:r>
              <a:rPr lang="ca-ES" sz="2800" dirty="0" smtClean="0"/>
              <a:t>, Pacte </a:t>
            </a:r>
            <a:r>
              <a:rPr lang="ca-ES" sz="2800" dirty="0" err="1" smtClean="0"/>
              <a:t>fédéral</a:t>
            </a:r>
            <a:r>
              <a:rPr lang="ca-ES" sz="2800" dirty="0" smtClean="0"/>
              <a:t>, </a:t>
            </a:r>
          </a:p>
          <a:p>
            <a:r>
              <a:rPr lang="ca-ES" sz="2800" dirty="0" err="1" smtClean="0"/>
              <a:t>Patto</a:t>
            </a:r>
            <a:r>
              <a:rPr lang="ca-ES" sz="2800" dirty="0" smtClean="0"/>
              <a:t> </a:t>
            </a:r>
            <a:r>
              <a:rPr lang="ca-ES" sz="2800" dirty="0" err="1" smtClean="0"/>
              <a:t>confederale</a:t>
            </a:r>
            <a:r>
              <a:rPr lang="ca-ES" sz="2800" dirty="0" smtClean="0"/>
              <a:t>,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a-ES" b="1" dirty="0" smtClean="0"/>
              <a:t>2. El Model federal alemany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BRD</a:t>
            </a:r>
            <a:endParaRPr lang="es-ES" dirty="0"/>
          </a:p>
        </p:txBody>
      </p:sp>
      <p:pic>
        <p:nvPicPr>
          <p:cNvPr id="2050" name="Picture 2" descr="C:\Users\Usuario\Desktop\FEDERALISME\1920px-Reichstag_building_Berlin_view_from_west_before_suns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60851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0" y="6150114"/>
            <a:ext cx="52200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BUNDESTAG  (</a:t>
            </a:r>
            <a:r>
              <a:rPr lang="ca-ES" sz="4000" dirty="0" err="1" smtClean="0"/>
              <a:t>Reichstag</a:t>
            </a:r>
            <a:r>
              <a:rPr lang="ca-ES" sz="4000" dirty="0" smtClean="0"/>
              <a:t>)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BUNDESRAT</a:t>
            </a:r>
            <a:endParaRPr lang="es-ES" dirty="0"/>
          </a:p>
        </p:txBody>
      </p:sp>
      <p:pic>
        <p:nvPicPr>
          <p:cNvPr id="3074" name="Picture 2" descr="C:\Users\Usuario\Desktop\FEDERALISME\800px-Bundesrat_Gebäude,_Berlin,_Leipziger_Strass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334780"/>
            <a:ext cx="89644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1789, Sacre Imperi Romà de la Nació alemanya  &gt;300 estats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1871, II Imperi alemany (27 Estats)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“FREISTAAT BAYERN” </a:t>
            </a:r>
            <a:r>
              <a:rPr lang="ca-ES" dirty="0" smtClean="0"/>
              <a:t>- BAVIERA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a-ES" sz="3600" dirty="0" smtClean="0"/>
              <a:t>- </a:t>
            </a:r>
            <a:r>
              <a:rPr lang="ca-ES" sz="3600" dirty="0" err="1" smtClean="0"/>
              <a:t>Konstitution</a:t>
            </a:r>
            <a:r>
              <a:rPr lang="ca-ES" sz="3600" dirty="0" smtClean="0"/>
              <a:t>  1808</a:t>
            </a:r>
          </a:p>
          <a:p>
            <a:pPr>
              <a:buNone/>
            </a:pPr>
            <a:r>
              <a:rPr lang="ca-ES" sz="3600" dirty="0" smtClean="0"/>
              <a:t>- </a:t>
            </a:r>
            <a:r>
              <a:rPr lang="ca-ES" sz="3600" dirty="0" err="1" smtClean="0"/>
              <a:t>Verfassung</a:t>
            </a:r>
            <a:r>
              <a:rPr lang="ca-ES" sz="3600" dirty="0" smtClean="0"/>
              <a:t> des </a:t>
            </a:r>
            <a:r>
              <a:rPr lang="ca-ES" sz="3600" dirty="0" err="1" smtClean="0"/>
              <a:t>Königreich</a:t>
            </a:r>
            <a:r>
              <a:rPr lang="ca-ES" sz="3600" dirty="0" smtClean="0"/>
              <a:t> Bayern  1818</a:t>
            </a:r>
          </a:p>
          <a:p>
            <a:pPr>
              <a:buNone/>
            </a:pPr>
            <a:r>
              <a:rPr lang="ca-ES" sz="3600" dirty="0" smtClean="0"/>
              <a:t>- </a:t>
            </a:r>
            <a:r>
              <a:rPr lang="ca-ES" sz="3600" dirty="0" err="1" smtClean="0"/>
              <a:t>Bamberger</a:t>
            </a:r>
            <a:r>
              <a:rPr lang="ca-ES" sz="3600" dirty="0" smtClean="0"/>
              <a:t> </a:t>
            </a:r>
            <a:r>
              <a:rPr lang="ca-ES" sz="3600" dirty="0" err="1" smtClean="0"/>
              <a:t>Verfassung</a:t>
            </a:r>
            <a:r>
              <a:rPr lang="ca-ES" sz="3600" dirty="0" smtClean="0"/>
              <a:t>   1918</a:t>
            </a:r>
          </a:p>
          <a:p>
            <a:pPr>
              <a:buNone/>
            </a:pPr>
            <a:r>
              <a:rPr lang="ca-ES" sz="3600" i="1" dirty="0" smtClean="0"/>
              <a:t>                      1933 – 1945</a:t>
            </a:r>
          </a:p>
          <a:p>
            <a:pPr>
              <a:buFontTx/>
              <a:buChar char="-"/>
            </a:pPr>
            <a:r>
              <a:rPr lang="ca-ES" sz="3600" dirty="0" err="1" smtClean="0"/>
              <a:t>Verfassung</a:t>
            </a:r>
            <a:r>
              <a:rPr lang="ca-ES" sz="3600" dirty="0" smtClean="0"/>
              <a:t> des </a:t>
            </a:r>
            <a:r>
              <a:rPr lang="ca-ES" sz="3600" dirty="0" err="1" smtClean="0"/>
              <a:t>Freistaates</a:t>
            </a:r>
            <a:r>
              <a:rPr lang="ca-ES" sz="3600" dirty="0" smtClean="0"/>
              <a:t> Bayern </a:t>
            </a:r>
          </a:p>
          <a:p>
            <a:pPr>
              <a:buNone/>
            </a:pPr>
            <a:r>
              <a:rPr lang="ca-ES" sz="3600" dirty="0" smtClean="0"/>
              <a:t>	8. 12. 1946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a-ES" dirty="0" smtClean="0"/>
              <a:t>“</a:t>
            </a:r>
            <a:r>
              <a:rPr lang="de-DE" dirty="0" smtClean="0"/>
              <a:t>Verfassung des Freistaates Bayern” 1946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rmAutofit lnSpcReduction="10000"/>
          </a:bodyPr>
          <a:lstStyle/>
          <a:p>
            <a:pPr algn="just"/>
            <a:r>
              <a:rPr lang="ca-ES" dirty="0" smtClean="0"/>
              <a:t>Veient el país enrunat com a conseqüència d’un estat i un ordre social sense </a:t>
            </a:r>
            <a:r>
              <a:rPr lang="ca-ES" dirty="0" smtClean="0"/>
              <a:t>Déu, </a:t>
            </a:r>
            <a:r>
              <a:rPr lang="ca-ES" dirty="0" smtClean="0"/>
              <a:t>sense consciència ni respecte per la dignitat de l'home, els supervivents de la II Guerra Mundial hem pres la ferma decisió de garantir permanentment a les properes generacions del poble alemany les benediccions de la pau, la humanitat i la justícia, i per això </a:t>
            </a:r>
            <a:r>
              <a:rPr lang="ca-ES" b="1" u="sng" dirty="0" smtClean="0"/>
              <a:t>el poble bavarès, recordant els seus més de mil anys </a:t>
            </a:r>
            <a:r>
              <a:rPr lang="ca-ES" b="1" u="sng" dirty="0" smtClean="0"/>
              <a:t>d’història</a:t>
            </a:r>
            <a:r>
              <a:rPr lang="ca-ES" b="1" u="sng" dirty="0" smtClean="0"/>
              <a:t>, es dóna la següent constitució democràtica.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Desktop\FEDERALISME\800px-Map-Germany-1947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678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940152" y="5661248"/>
            <a:ext cx="24482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1945-1946</a:t>
            </a:r>
            <a:endParaRPr lang="es-E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052736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ca-ES" b="1" dirty="0" err="1" smtClean="0"/>
              <a:t>B</a:t>
            </a:r>
            <a:r>
              <a:rPr lang="ca-ES" dirty="0" err="1" smtClean="0"/>
              <a:t>undes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b="1" dirty="0" err="1" smtClean="0"/>
              <a:t>R</a:t>
            </a:r>
            <a:r>
              <a:rPr lang="ca-ES" dirty="0" err="1" smtClean="0"/>
              <a:t>epublik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b="1" dirty="0" err="1" smtClean="0"/>
              <a:t>D</a:t>
            </a:r>
            <a:r>
              <a:rPr lang="ca-ES" dirty="0" err="1" smtClean="0"/>
              <a:t>eutschland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5796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8784976" cy="2232248"/>
          </a:xfrm>
          <a:solidFill>
            <a:srgbClr val="FFFF00"/>
          </a:solidFill>
          <a:effectLst/>
        </p:spPr>
        <p:txBody>
          <a:bodyPr>
            <a:noAutofit/>
          </a:bodyPr>
          <a:lstStyle/>
          <a:p>
            <a:r>
              <a:rPr lang="ca-ES" sz="6600" b="1" dirty="0" smtClean="0">
                <a:ln>
                  <a:solidFill>
                    <a:schemeClr val="bg1"/>
                  </a:solidFill>
                </a:ln>
              </a:rPr>
              <a:t>ESTATS FEDERALS I FEDERALISME</a:t>
            </a:r>
            <a:endParaRPr lang="es-ES" sz="6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52928" cy="3672408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ca-ES" sz="5400" dirty="0" smtClean="0">
                <a:solidFill>
                  <a:schemeClr val="tx1"/>
                </a:solidFill>
              </a:rPr>
              <a:t> Què és el Federalisme</a:t>
            </a:r>
          </a:p>
          <a:p>
            <a:pPr marL="514350" indent="-514350" algn="l">
              <a:buAutoNum type="arabicPeriod"/>
            </a:pPr>
            <a:r>
              <a:rPr lang="ca-ES" sz="5400" dirty="0" smtClean="0">
                <a:solidFill>
                  <a:schemeClr val="tx1"/>
                </a:solidFill>
              </a:rPr>
              <a:t> Model federal alemany</a:t>
            </a:r>
          </a:p>
          <a:p>
            <a:pPr marL="514350" indent="-514350" algn="l">
              <a:buAutoNum type="arabicPeriod"/>
            </a:pPr>
            <a:r>
              <a:rPr lang="ca-ES" sz="5400" dirty="0" smtClean="0">
                <a:solidFill>
                  <a:schemeClr val="tx1"/>
                </a:solidFill>
              </a:rPr>
              <a:t> La configuració federal  </a:t>
            </a:r>
          </a:p>
          <a:p>
            <a:pPr marL="514350" indent="-514350" algn="l"/>
            <a:r>
              <a:rPr lang="ca-ES" sz="5400" dirty="0" smtClean="0">
                <a:solidFill>
                  <a:schemeClr val="tx1"/>
                </a:solidFill>
              </a:rPr>
              <a:t>    d’Europa </a:t>
            </a:r>
          </a:p>
          <a:p>
            <a:pPr marL="514350" indent="-514350">
              <a:buAutoNum type="arabicPeriod"/>
            </a:pPr>
            <a:endParaRPr lang="ca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a-ES" dirty="0" smtClean="0"/>
              <a:t>Article </a:t>
            </a:r>
            <a:r>
              <a:rPr lang="ca-ES" dirty="0" smtClean="0"/>
              <a:t>30. </a:t>
            </a:r>
            <a:r>
              <a:rPr lang="ca-ES" dirty="0" smtClean="0"/>
              <a:t>Competència </a:t>
            </a:r>
            <a:r>
              <a:rPr lang="ca-ES" dirty="0" smtClean="0"/>
              <a:t>dels </a:t>
            </a:r>
            <a:r>
              <a:rPr lang="ca-ES" dirty="0" err="1" smtClean="0"/>
              <a:t>Länder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ca-ES" sz="4400" dirty="0" smtClean="0"/>
              <a:t>L’exercici de les competències estatals i </a:t>
            </a:r>
            <a:r>
              <a:rPr lang="ca-ES" sz="4400" b="1" dirty="0" smtClean="0"/>
              <a:t>el compliment de les funcions estatals </a:t>
            </a:r>
            <a:r>
              <a:rPr lang="ca-ES" sz="4400" dirty="0" smtClean="0"/>
              <a:t>són responsabilitat dels </a:t>
            </a:r>
            <a:r>
              <a:rPr lang="ca-ES" sz="4400" dirty="0" err="1" smtClean="0"/>
              <a:t>Länder</a:t>
            </a:r>
            <a:r>
              <a:rPr lang="ca-ES" sz="4400" dirty="0" smtClean="0"/>
              <a:t>, sempre que la present Llei Fonamental no estableixi una disposició contrària</a:t>
            </a:r>
            <a:r>
              <a:rPr lang="ca-ES" dirty="0" smtClean="0"/>
              <a:t>.</a:t>
            </a:r>
            <a:endParaRPr lang="ca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a-ES" sz="4000" dirty="0" smtClean="0"/>
              <a:t>DIVISIÓ DE PODERS HORITZONTAL I VERTICAL</a:t>
            </a:r>
            <a:r>
              <a:rPr lang="ca-ES" dirty="0" smtClean="0"/>
              <a:t/>
            </a:r>
            <a:br>
              <a:rPr lang="ca-ES" dirty="0" smtClean="0"/>
            </a:b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555776" y="4221088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dirty="0" smtClean="0"/>
              <a:t>REGIERUNGSBEZIRKE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339752" y="4797152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dirty="0" err="1" smtClean="0"/>
              <a:t>Landkreise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4008" y="5517232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Stadtkreise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55576" y="5301208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Kommunalverbände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5816" y="5877272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Gemeinden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6021288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(Gemeinden)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48264" y="4293096"/>
            <a:ext cx="21957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Stadtstaaten</a:t>
            </a:r>
            <a:endParaRPr lang="de-DE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940152" y="3068960"/>
            <a:ext cx="23042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Bundesländer</a:t>
            </a:r>
            <a:endParaRPr lang="de-DE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796136" y="1844824"/>
            <a:ext cx="10801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 smtClean="0"/>
              <a:t>Bund</a:t>
            </a:r>
            <a:endParaRPr lang="es-E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a-ES" dirty="0" smtClean="0"/>
              <a:t>Viure en un estat federal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59024" y="1916832"/>
          <a:ext cx="8389440" cy="448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360"/>
                <a:gridCol w="2097360"/>
                <a:gridCol w="2097360"/>
                <a:gridCol w="2097360"/>
              </a:tblGrid>
              <a:tr h="4480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BUND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LÄNDER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GEMEINDE</a:t>
                      </a:r>
                      <a:endParaRPr lang="es-ES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ca-ES" dirty="0" smtClean="0"/>
                        <a:t>CONSUM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100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ca-ES" dirty="0" smtClean="0"/>
                        <a:t>Cervesa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100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ca-ES" dirty="0" smtClean="0"/>
                        <a:t>SUCCESSIONS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100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ca-ES" dirty="0" smtClean="0"/>
                        <a:t>PROPIETAT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100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ca-ES" dirty="0" smtClean="0"/>
                        <a:t>IVA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52.9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44.9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2.2</a:t>
                      </a:r>
                      <a:endParaRPr lang="es-ES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ca-ES" dirty="0" smtClean="0"/>
                        <a:t>IRPF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42.5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42.5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ca-ES" dirty="0" smtClean="0"/>
                        <a:t>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ca-ES" dirty="0" smtClean="0"/>
                        <a:t>INDUSTRIAL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14.8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7.7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77.5</a:t>
                      </a:r>
                      <a:endParaRPr lang="es-ES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ca-ES" dirty="0" smtClean="0"/>
                        <a:t>2/3 (IVA</a:t>
                      </a:r>
                      <a:r>
                        <a:rPr lang="ca-ES" baseline="0" dirty="0" smtClean="0"/>
                        <a:t> + IRPF)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1268760"/>
            <a:ext cx="89644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REPARTIMENT D’IMPOSTOS (reforma constitucional de 1955 -Art. 107-</a:t>
            </a:r>
            <a:endParaRPr lang="es-E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SISTEMA DE FINANÇAMENT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6000" dirty="0" smtClean="0"/>
              <a:t>TRANSPARÈNCIA</a:t>
            </a:r>
          </a:p>
          <a:p>
            <a:r>
              <a:rPr lang="ca-ES" sz="6000" dirty="0" smtClean="0"/>
              <a:t>SUFICIÈNCIA</a:t>
            </a:r>
          </a:p>
          <a:p>
            <a:r>
              <a:rPr lang="ca-ES" sz="6000" dirty="0" smtClean="0"/>
              <a:t>EQUITAT</a:t>
            </a:r>
          </a:p>
          <a:p>
            <a:r>
              <a:rPr lang="ca-ES" sz="6000" dirty="0" smtClean="0"/>
              <a:t>UNIVERSALITAT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3394720" cy="2160240"/>
          </a:xfrm>
          <a:solidFill>
            <a:srgbClr val="FFFF00"/>
          </a:solidFill>
        </p:spPr>
        <p:txBody>
          <a:bodyPr/>
          <a:lstStyle/>
          <a:p>
            <a:r>
              <a:rPr lang="ca-ES" dirty="0" err="1" smtClean="0"/>
              <a:t>Länderfinanz-ausgleich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"/>
            <a:ext cx="50405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11560" y="548680"/>
            <a:ext cx="61926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2017   </a:t>
            </a:r>
            <a:r>
              <a:rPr lang="ca-ES" dirty="0" smtClean="0"/>
              <a:t> -</a:t>
            </a:r>
            <a:r>
              <a:rPr lang="ca-ES" sz="2400" dirty="0" smtClean="0"/>
              <a:t>11.447.500.000€  = +11.447.500.000 €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396335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https://de.statista.com/statistik/daten/studie/71763/umfrage/geber-und-empfaenger-beim-laenderfinanzausgleich/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907704" y="1196752"/>
            <a:ext cx="86409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2000</a:t>
            </a:r>
          </a:p>
          <a:p>
            <a:r>
              <a:rPr lang="ca-ES" sz="1600" dirty="0" smtClean="0"/>
              <a:t>2004</a:t>
            </a:r>
          </a:p>
          <a:p>
            <a:r>
              <a:rPr lang="ca-ES" sz="1600" dirty="0" smtClean="0"/>
              <a:t>2010</a:t>
            </a:r>
          </a:p>
          <a:p>
            <a:r>
              <a:rPr lang="ca-ES" sz="1600" dirty="0" smtClean="0"/>
              <a:t>2017</a:t>
            </a:r>
            <a:endParaRPr lang="es-E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ca-ES" b="1" dirty="0" smtClean="0"/>
              <a:t>3. La configuració federal d’Europa</a:t>
            </a:r>
            <a:endParaRPr lang="es-ES" b="1" dirty="0"/>
          </a:p>
        </p:txBody>
      </p:sp>
      <p:pic>
        <p:nvPicPr>
          <p:cNvPr id="5" name="Picture 2" descr="C:\Users\Usuario\Desktop\FEDERALISME\fotos europa\EU28-2013_European_Union_map_enlargement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ca-ES" b="1" dirty="0" err="1" smtClean="0"/>
              <a:t>Blaue</a:t>
            </a:r>
            <a:r>
              <a:rPr lang="ca-ES" b="1" dirty="0" smtClean="0"/>
              <a:t> </a:t>
            </a:r>
            <a:r>
              <a:rPr lang="ca-ES" b="1" dirty="0" err="1" smtClean="0"/>
              <a:t>Banane</a:t>
            </a:r>
            <a:r>
              <a:rPr lang="ca-ES" b="1" dirty="0" smtClean="0"/>
              <a:t>* / </a:t>
            </a:r>
            <a:r>
              <a:rPr lang="ca-ES" dirty="0" smtClean="0"/>
              <a:t>Dorsal europea 1.</a:t>
            </a:r>
            <a:endParaRPr lang="es-ES" dirty="0"/>
          </a:p>
        </p:txBody>
      </p:sp>
      <p:pic>
        <p:nvPicPr>
          <p:cNvPr id="2051" name="Picture 3" descr="C:\Users\Usuario\Desktop\FEDERALISME\blue_banana-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7"/>
            <a:ext cx="7145233" cy="5040560"/>
          </a:xfrm>
          <a:prstGeom prst="rect">
            <a:avLst/>
          </a:prstGeom>
          <a:noFill/>
        </p:spPr>
      </p:pic>
      <p:pic>
        <p:nvPicPr>
          <p:cNvPr id="2052" name="Picture 4" descr="C:\Users\Usuario\Desktop\FEDERALISME\img_arodriguezr_20170517-163852_imagenes_lv_propias_banana_azul_europea_3-km--656x369@LaVanguardi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47" y="3645024"/>
            <a:ext cx="4553854" cy="321297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95536" y="6237312"/>
            <a:ext cx="24482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 *</a:t>
            </a:r>
            <a:r>
              <a:rPr lang="es-ES" u="sng" dirty="0" smtClean="0">
                <a:hlinkClick r:id="rId4"/>
              </a:rPr>
              <a:t>Roger </a:t>
            </a:r>
            <a:r>
              <a:rPr lang="es-ES" u="sng" dirty="0" err="1" smtClean="0">
                <a:hlinkClick r:id="rId4"/>
              </a:rPr>
              <a:t>Brunet</a:t>
            </a:r>
            <a:r>
              <a:rPr lang="es-ES" dirty="0" smtClean="0"/>
              <a:t>, 1989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Usuario\Desktop\FEDERALISME\440px-Blue_Golden_Green_Bananas_in_Europe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3200" dirty="0" err="1" smtClean="0"/>
              <a:t>Blaue</a:t>
            </a:r>
            <a:r>
              <a:rPr lang="ca-ES" sz="3200" dirty="0" smtClean="0"/>
              <a:t> u. </a:t>
            </a:r>
            <a:r>
              <a:rPr lang="ca-ES" sz="3200" dirty="0" err="1" smtClean="0"/>
              <a:t>Goldene</a:t>
            </a:r>
            <a:r>
              <a:rPr lang="ca-ES" sz="3200" dirty="0" smtClean="0"/>
              <a:t> </a:t>
            </a:r>
            <a:r>
              <a:rPr lang="ca-ES" sz="3200" dirty="0" err="1" smtClean="0"/>
              <a:t>Banane</a:t>
            </a:r>
            <a:r>
              <a:rPr lang="ca-ES" sz="3200" dirty="0" smtClean="0"/>
              <a:t>, Dorsal europea 2. 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525344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Hans Gebhardt, </a:t>
            </a:r>
            <a:r>
              <a:rPr lang="de-DE" sz="1400" dirty="0" smtClean="0">
                <a:hlinkClick r:id="rId3" tooltip="Rüdiger Glaser"/>
              </a:rPr>
              <a:t>Rüdiger Glaser</a:t>
            </a:r>
            <a:r>
              <a:rPr lang="de-DE" sz="1400" dirty="0" smtClean="0"/>
              <a:t>, </a:t>
            </a:r>
            <a:r>
              <a:rPr lang="de-DE" sz="1400" dirty="0" smtClean="0">
                <a:hlinkClick r:id="rId4" tooltip="Sebastian Lentz"/>
              </a:rPr>
              <a:t>Sebastian Lentz</a:t>
            </a:r>
            <a:r>
              <a:rPr lang="de-DE" sz="1400" dirty="0" smtClean="0"/>
              <a:t> (Hrsg.): </a:t>
            </a:r>
            <a:r>
              <a:rPr lang="de-DE" sz="1400" i="1" dirty="0" smtClean="0"/>
              <a:t>Europa – eine Geographie.</a:t>
            </a:r>
            <a:r>
              <a:rPr lang="de-DE" sz="1400" dirty="0" smtClean="0"/>
              <a:t> Springer, Berlin, Heidelberg 2013</a:t>
            </a:r>
            <a:endParaRPr lang="es-E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uario\Desktop\FEDERALISME\carte-14-nouvelles-reg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8388424" cy="458112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2736304" cy="1143000"/>
          </a:xfrm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1.1.2016</a:t>
            </a:r>
            <a:endParaRPr lang="es-ES" dirty="0"/>
          </a:p>
        </p:txBody>
      </p:sp>
      <p:pic>
        <p:nvPicPr>
          <p:cNvPr id="1026" name="Picture 2" descr="C:\Users\Usuario\Desktop\FEDERALISME\152995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313" y="0"/>
            <a:ext cx="61926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b="1" dirty="0" smtClean="0"/>
              <a:t>1.Constitució dels EUA, 1787</a:t>
            </a:r>
            <a:endParaRPr lang="es-ES" b="1" dirty="0"/>
          </a:p>
        </p:txBody>
      </p:sp>
      <p:pic>
        <p:nvPicPr>
          <p:cNvPr id="1026" name="Picture 2" descr="C:\Users\Usuario\Desktop\FEDERALISME\9116620-la-constitución-de-los-estados-unidos-de-amér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8092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“Els cinc jueus”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4800" dirty="0" smtClean="0"/>
              <a:t>Moisès</a:t>
            </a:r>
            <a:endParaRPr lang="ca-ES" sz="4800" dirty="0" smtClean="0"/>
          </a:p>
          <a:p>
            <a:r>
              <a:rPr lang="ca-ES" sz="4800" dirty="0" smtClean="0"/>
              <a:t>Jesús</a:t>
            </a:r>
          </a:p>
          <a:p>
            <a:r>
              <a:rPr lang="ca-ES" sz="4800" i="1" dirty="0" smtClean="0"/>
              <a:t>Karl Marx</a:t>
            </a:r>
          </a:p>
          <a:p>
            <a:r>
              <a:rPr lang="ca-ES" sz="4800" i="1" dirty="0" err="1" smtClean="0"/>
              <a:t>Sigmund</a:t>
            </a:r>
            <a:r>
              <a:rPr lang="ca-ES" sz="4800" i="1" dirty="0" smtClean="0"/>
              <a:t> Freud</a:t>
            </a:r>
          </a:p>
          <a:p>
            <a:r>
              <a:rPr lang="ca-ES" sz="4800" i="1" dirty="0" smtClean="0"/>
              <a:t>Albert Einstein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Patriotisme constitucional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Verfassungspatriotismus</a:t>
            </a:r>
            <a:r>
              <a:rPr lang="de-DE" dirty="0" smtClean="0"/>
              <a:t>  </a:t>
            </a:r>
            <a:r>
              <a:rPr lang="de-DE" dirty="0" smtClean="0">
                <a:hlinkClick r:id="rId2" tooltip="Willensnation"/>
              </a:rPr>
              <a:t>Willensnation</a:t>
            </a:r>
            <a:endParaRPr lang="de-DE" dirty="0" smtClean="0"/>
          </a:p>
          <a:p>
            <a:pPr algn="ctr">
              <a:buNone/>
            </a:pPr>
            <a:r>
              <a:rPr lang="de-DE" dirty="0" smtClean="0"/>
              <a:t> wie </a:t>
            </a:r>
            <a:r>
              <a:rPr lang="de-DE" dirty="0" smtClean="0">
                <a:hlinkClick r:id="rId3" tooltip="Demokratie"/>
              </a:rPr>
              <a:t>Demokratie</a:t>
            </a:r>
            <a:r>
              <a:rPr lang="de-DE" dirty="0" smtClean="0"/>
              <a:t> und </a:t>
            </a:r>
            <a:r>
              <a:rPr lang="de-DE" dirty="0" smtClean="0">
                <a:hlinkClick r:id="rId4" tooltip="Meinungsfreiheit"/>
              </a:rPr>
              <a:t>Meinungsfreiheit</a:t>
            </a:r>
            <a:r>
              <a:rPr lang="de-DE" dirty="0" smtClean="0"/>
              <a:t> </a:t>
            </a:r>
          </a:p>
          <a:p>
            <a:pPr algn="ctr">
              <a:buNone/>
            </a:pPr>
            <a:r>
              <a:rPr lang="de-DE" dirty="0" smtClean="0"/>
              <a:t>statt </a:t>
            </a:r>
            <a:r>
              <a:rPr lang="de-DE" dirty="0" smtClean="0">
                <a:hlinkClick r:id="rId5" tooltip="Blutsverwandtschaft"/>
              </a:rPr>
              <a:t>Abstammungs-</a:t>
            </a:r>
            <a:r>
              <a:rPr lang="de-DE" dirty="0" smtClean="0"/>
              <a:t> oder </a:t>
            </a:r>
            <a:r>
              <a:rPr lang="de-DE" dirty="0" smtClean="0">
                <a:hlinkClick r:id="rId6" tooltip="Sprachgemeinschaft"/>
              </a:rPr>
              <a:t>Sprachgemeinschaften</a:t>
            </a:r>
            <a:r>
              <a:rPr lang="de-DE" dirty="0" smtClean="0"/>
              <a:t>.</a:t>
            </a:r>
          </a:p>
          <a:p>
            <a:pPr algn="ctr">
              <a:buNone/>
            </a:pPr>
            <a:r>
              <a:rPr lang="de-DE" smtClean="0"/>
              <a:t>Alternative  </a:t>
            </a:r>
            <a:r>
              <a:rPr lang="de-DE" smtClean="0">
                <a:hlinkClick r:id="rId7" tooltip="Ethnie"/>
              </a:rPr>
              <a:t>ethnischen</a:t>
            </a:r>
            <a:endParaRPr lang="de-DE" dirty="0" smtClean="0"/>
          </a:p>
          <a:p>
            <a:r>
              <a:rPr lang="de-DE" dirty="0" smtClean="0"/>
              <a:t> </a:t>
            </a:r>
            <a:r>
              <a:rPr lang="de-DE" dirty="0" smtClean="0">
                <a:hlinkClick r:id="rId8" tooltip="Jürgen Seifert"/>
              </a:rPr>
              <a:t>Jürgen Seifert</a:t>
            </a:r>
            <a:r>
              <a:rPr lang="de-DE" dirty="0" smtClean="0"/>
              <a:t>, </a:t>
            </a:r>
            <a:r>
              <a:rPr lang="de-DE" dirty="0" smtClean="0">
                <a:hlinkClick r:id="rId9" tooltip="Dolf Sternberger"/>
              </a:rPr>
              <a:t>Dolf Sternberger</a:t>
            </a:r>
            <a:r>
              <a:rPr lang="de-DE" dirty="0" smtClean="0"/>
              <a:t> , </a:t>
            </a:r>
            <a:r>
              <a:rPr lang="de-DE" dirty="0" smtClean="0">
                <a:hlinkClick r:id="rId10" tooltip="Jürgen Habermas"/>
              </a:rPr>
              <a:t>Jürgen Habermas</a:t>
            </a:r>
            <a:r>
              <a:rPr lang="de-DE" dirty="0" smtClean="0"/>
              <a:t> </a:t>
            </a:r>
            <a:r>
              <a:rPr lang="de-DE" baseline="30000" dirty="0" smtClean="0">
                <a:hlinkClick r:id="rId11"/>
              </a:rPr>
              <a:t>]</a:t>
            </a:r>
            <a:endParaRPr lang="de-DE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24" y="1600200"/>
            <a:ext cx="6785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C:\Users\Usuario\Desktop\FEDERALISME\Density_of_Population_in_EU_2014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TRETS FONAMENTALS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DIVISIÓ DE PODERS HORITZONTAL I VERTICAL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DELIMITACIÓ DE COMPETÈNCIES </a:t>
            </a:r>
          </a:p>
          <a:p>
            <a:r>
              <a:rPr lang="ca-ES" dirty="0" smtClean="0"/>
              <a:t>ADMINISTRACIÓ MUNICIPALITZADA</a:t>
            </a:r>
          </a:p>
          <a:p>
            <a:r>
              <a:rPr lang="ca-ES" dirty="0" smtClean="0"/>
              <a:t>CORRESPONSABILITAT FINANCERA</a:t>
            </a:r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2348880"/>
          <a:ext cx="8964489" cy="129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64"/>
                <a:gridCol w="1519405"/>
                <a:gridCol w="2279108"/>
                <a:gridCol w="2051197"/>
                <a:gridCol w="1747315"/>
              </a:tblGrid>
              <a:tr h="42881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LEGISLATIU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EXECUTIU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JUDICIAL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35279">
                <a:tc>
                  <a:txBody>
                    <a:bodyPr/>
                    <a:lstStyle/>
                    <a:p>
                      <a:r>
                        <a:rPr lang="ca-ES" dirty="0" smtClean="0"/>
                        <a:t>FEDERACIÓ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BUNDESTAG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BUNDESREGIERUNG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Bundesgerichthof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BVerfG</a:t>
                      </a:r>
                      <a:endParaRPr lang="es-ES" b="0" dirty="0"/>
                    </a:p>
                  </a:txBody>
                  <a:tcPr/>
                </a:tc>
              </a:tr>
              <a:tr h="428817">
                <a:tc>
                  <a:txBody>
                    <a:bodyPr/>
                    <a:lstStyle/>
                    <a:p>
                      <a:r>
                        <a:rPr lang="ca-ES" dirty="0" smtClean="0"/>
                        <a:t>ESTATS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BUNDESRAT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LANDESREGIERUNG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Oberlandes</a:t>
                      </a:r>
                      <a:r>
                        <a:rPr lang="ca-ES" baseline="0" dirty="0" smtClean="0"/>
                        <a:t> </a:t>
                      </a:r>
                      <a:r>
                        <a:rPr lang="ca-ES" dirty="0" err="1" smtClean="0"/>
                        <a:t>Gericht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a-ES" dirty="0" smtClean="0"/>
              <a:t>Estats federals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669979"/>
          </a:xfrm>
        </p:spPr>
        <p:txBody>
          <a:bodyPr>
            <a:noAutofit/>
          </a:bodyPr>
          <a:lstStyle/>
          <a:p>
            <a:r>
              <a:rPr lang="ca-ES" dirty="0" smtClean="0"/>
              <a:t>1787     Estats Units d’Amèrica</a:t>
            </a:r>
          </a:p>
          <a:p>
            <a:r>
              <a:rPr lang="ca-ES" i="1" dirty="0" smtClean="0"/>
              <a:t>1848     Suïssa  (1291</a:t>
            </a:r>
            <a:r>
              <a:rPr lang="ca-ES" i="1" dirty="0" smtClean="0"/>
              <a:t>)</a:t>
            </a:r>
          </a:p>
          <a:p>
            <a:r>
              <a:rPr lang="ca-ES" i="1" dirty="0" smtClean="0"/>
              <a:t>1853     </a:t>
            </a:r>
            <a:r>
              <a:rPr lang="ca-ES" dirty="0" smtClean="0"/>
              <a:t>Argentina</a:t>
            </a:r>
            <a:endParaRPr lang="ca-ES" dirty="0" smtClean="0"/>
          </a:p>
          <a:p>
            <a:r>
              <a:rPr lang="ca-ES" dirty="0" smtClean="0"/>
              <a:t>1867     Canada</a:t>
            </a:r>
          </a:p>
          <a:p>
            <a:r>
              <a:rPr lang="ca-ES" dirty="0" smtClean="0"/>
              <a:t>1871     Alemanya  (1933-1949)</a:t>
            </a:r>
          </a:p>
          <a:p>
            <a:r>
              <a:rPr lang="ca-ES" dirty="0" smtClean="0"/>
              <a:t>1901     Australia</a:t>
            </a:r>
          </a:p>
          <a:p>
            <a:r>
              <a:rPr lang="ca-ES" i="1" dirty="0" smtClean="0"/>
              <a:t>1910     Mèxic</a:t>
            </a:r>
          </a:p>
          <a:p>
            <a:r>
              <a:rPr lang="ca-ES" dirty="0" smtClean="0"/>
              <a:t>1920     Àustria   (1933-1955)</a:t>
            </a:r>
          </a:p>
          <a:p>
            <a:r>
              <a:rPr lang="ca-ES" dirty="0" smtClean="0"/>
              <a:t>1950     Índia</a:t>
            </a:r>
          </a:p>
          <a:p>
            <a:r>
              <a:rPr lang="ca-ES" i="1" dirty="0" smtClean="0"/>
              <a:t>1970     Bèlgica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X Esmena / Art. 124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a-ES" dirty="0" smtClean="0"/>
              <a:t>Tots els poders que la Constitució no delega als Estats Units ni estan prohibits per aquesta als Estats resten reservats respectivament als Estats o al poble.</a:t>
            </a:r>
          </a:p>
          <a:p>
            <a:pPr algn="just"/>
            <a:r>
              <a:rPr lang="es-ES" dirty="0" smtClean="0"/>
              <a:t>Las facultades que no están expresamente concedidas por esta Constitución a los funcionarios federales, se entienden reservadas a los estados</a:t>
            </a:r>
            <a:r>
              <a:rPr lang="ca-ES" dirty="0" smtClean="0"/>
              <a:t>.</a:t>
            </a:r>
          </a:p>
          <a:p>
            <a:pPr algn="just"/>
            <a:endParaRPr lang="ca-E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635896" cy="561662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Die Gemeinden: gemeindefreien Gebiete, Kommunalverbände, Landkreise, Stadtkreise Regierungsbezirke</a:t>
            </a:r>
            <a:endParaRPr lang="es-ES" sz="3200" dirty="0"/>
          </a:p>
        </p:txBody>
      </p:sp>
      <p:pic>
        <p:nvPicPr>
          <p:cNvPr id="1026" name="Picture 2" descr="C:\Users\Usuario\Desktop\FEDERALISME\800px-Germany_(+districts_+municipalities)_location_map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8" y="0"/>
            <a:ext cx="4968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 ESTATS FEDERALS, 2018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781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https://en.wikipedia.org/wiki/Federalism.  </a:t>
            </a:r>
            <a:r>
              <a:rPr lang="de-DE" dirty="0" smtClean="0"/>
              <a:t>Der Fischer Weltalmanach </a:t>
            </a:r>
            <a:r>
              <a:rPr lang="es-ES" dirty="0" smtClean="0"/>
              <a:t>2018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ESTATS FEDERALS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a-ES" sz="3600" dirty="0" smtClean="0"/>
              <a:t>ELS ESTATS SÓN ABANS QUE LA FEDERACIÓ</a:t>
            </a:r>
          </a:p>
          <a:p>
            <a:r>
              <a:rPr lang="ca-ES" sz="3600" dirty="0" smtClean="0"/>
              <a:t>LLIURE AUTODETERMINACIÓ I CODECISIÓ </a:t>
            </a:r>
          </a:p>
          <a:p>
            <a:r>
              <a:rPr lang="ca-ES" sz="3600" dirty="0" smtClean="0"/>
              <a:t>ELS PODERS SUBESTATALS SÓN IRREVOCABLES</a:t>
            </a:r>
          </a:p>
          <a:p>
            <a:r>
              <a:rPr lang="ca-ES" sz="3600" dirty="0" smtClean="0"/>
              <a:t>REPARTIMENT TERRITORIAL DELS PODERS (legislatiu, executiu i judicial)</a:t>
            </a:r>
          </a:p>
          <a:p>
            <a:r>
              <a:rPr lang="ca-ES" sz="3600" dirty="0" smtClean="0"/>
              <a:t>REFORMES CONSTITUCIONALS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a-ES" dirty="0" smtClean="0"/>
              <a:t>Reformes constitucionals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a-ES" sz="5100" dirty="0" smtClean="0"/>
              <a:t>Suïssa:     1848, 1866, 1874, 1999</a:t>
            </a:r>
          </a:p>
          <a:p>
            <a:r>
              <a:rPr lang="ca-ES" sz="5100" dirty="0" smtClean="0"/>
              <a:t>EUA:         27 esmenes 1791 -1992</a:t>
            </a:r>
          </a:p>
          <a:p>
            <a:r>
              <a:rPr lang="ca-ES" sz="5100" dirty="0" smtClean="0"/>
              <a:t>BRD:         1949: 62 reformes, 216  </a:t>
            </a:r>
          </a:p>
          <a:p>
            <a:pPr>
              <a:buNone/>
            </a:pPr>
            <a:r>
              <a:rPr lang="ca-ES" sz="5100" dirty="0" smtClean="0"/>
              <a:t>                     articles nous o renovats</a:t>
            </a:r>
          </a:p>
          <a:p>
            <a:pPr>
              <a:buNone/>
            </a:pPr>
            <a:endParaRPr lang="ca-ES" sz="5800" dirty="0" smtClean="0"/>
          </a:p>
          <a:p>
            <a:pPr>
              <a:buNone/>
            </a:pPr>
            <a:r>
              <a:rPr lang="ca-ES" sz="5800" dirty="0" smtClean="0"/>
              <a:t>España:    ? reformes</a:t>
            </a:r>
            <a:endParaRPr lang="ca-ES" sz="5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«</a:t>
            </a:r>
            <a:r>
              <a:rPr lang="de-DE" b="1" dirty="0" smtClean="0"/>
              <a:t>Grundgesetz</a:t>
            </a:r>
            <a:r>
              <a:rPr lang="de-DE" dirty="0" smtClean="0"/>
              <a:t>»</a:t>
            </a:r>
            <a:r>
              <a:rPr lang="de-DE" dirty="0" smtClean="0"/>
              <a:t> de la República Federal Alemanya (BRD)        </a:t>
            </a:r>
            <a:r>
              <a:rPr lang="ca-ES" dirty="0" smtClean="0"/>
              <a:t>23. 5. 1949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81128"/>
          </a:xfrm>
        </p:spPr>
        <p:txBody>
          <a:bodyPr numCol="1">
            <a:normAutofit fontScale="85000" lnSpcReduction="10000"/>
          </a:bodyPr>
          <a:lstStyle/>
          <a:p>
            <a:pPr algn="just"/>
            <a:r>
              <a:rPr lang="ca-ES" sz="2800" dirty="0" smtClean="0"/>
              <a:t>Conscients de la responsabilitat davant de </a:t>
            </a:r>
            <a:r>
              <a:rPr lang="ca-ES" sz="2800" dirty="0" smtClean="0"/>
              <a:t>Déu </a:t>
            </a:r>
            <a:r>
              <a:rPr lang="ca-ES" sz="2800" dirty="0" smtClean="0"/>
              <a:t>i els homes, amb la voluntat de servir la pau del </a:t>
            </a:r>
            <a:r>
              <a:rPr lang="ca-ES" sz="2800" dirty="0" smtClean="0"/>
              <a:t>món</a:t>
            </a:r>
            <a:r>
              <a:rPr lang="ca-ES" sz="2800" dirty="0" smtClean="0"/>
              <a:t>, </a:t>
            </a:r>
            <a:r>
              <a:rPr lang="ca-ES" sz="2800" b="1" dirty="0" smtClean="0"/>
              <a:t>essent membre de ple dret d’una Europa unida, el poble alemany, </a:t>
            </a:r>
            <a:r>
              <a:rPr lang="ca-ES" sz="2800" dirty="0" smtClean="0"/>
              <a:t>atès</a:t>
            </a:r>
            <a:r>
              <a:rPr lang="ca-ES" sz="2800" b="1" dirty="0" smtClean="0"/>
              <a:t> </a:t>
            </a:r>
            <a:r>
              <a:rPr lang="ca-ES" sz="2800" dirty="0" smtClean="0"/>
              <a:t>llur poder constituent, s’atorga aquesta Llei Fonamental.</a:t>
            </a:r>
          </a:p>
          <a:p>
            <a:pPr algn="just">
              <a:buNone/>
            </a:pPr>
            <a:r>
              <a:rPr lang="ca-ES" dirty="0" smtClean="0"/>
              <a:t>	</a:t>
            </a:r>
            <a:r>
              <a:rPr lang="ca-ES" b="1" dirty="0" smtClean="0"/>
              <a:t>Els alemanys dels “</a:t>
            </a:r>
            <a:r>
              <a:rPr lang="ca-ES" b="1" dirty="0" err="1" smtClean="0"/>
              <a:t>Länder</a:t>
            </a:r>
            <a:r>
              <a:rPr lang="ca-ES" b="1" dirty="0" smtClean="0"/>
              <a:t>” </a:t>
            </a:r>
            <a:r>
              <a:rPr lang="ca-ES" dirty="0" smtClean="0"/>
              <a:t>de Baden-Wurttemberg, Baixa </a:t>
            </a:r>
            <a:r>
              <a:rPr lang="ca-ES" dirty="0" err="1" smtClean="0"/>
              <a:t>Saxònia</a:t>
            </a:r>
            <a:r>
              <a:rPr lang="ca-ES" dirty="0" smtClean="0"/>
              <a:t>, </a:t>
            </a:r>
            <a:r>
              <a:rPr lang="ca-ES" dirty="0" err="1" smtClean="0"/>
              <a:t>Baviera</a:t>
            </a:r>
            <a:r>
              <a:rPr lang="ca-ES" dirty="0" smtClean="0"/>
              <a:t>, Berlin, </a:t>
            </a:r>
            <a:r>
              <a:rPr lang="ca-ES" i="1" dirty="0" err="1" smtClean="0"/>
              <a:t>Brandenburg</a:t>
            </a:r>
            <a:r>
              <a:rPr lang="ca-ES" dirty="0" smtClean="0"/>
              <a:t>, Bremen, Hamburg, Hesse, </a:t>
            </a:r>
            <a:r>
              <a:rPr lang="ca-ES" i="1" dirty="0" err="1" smtClean="0"/>
              <a:t>Mecklemburg-Pomerania</a:t>
            </a:r>
            <a:r>
              <a:rPr lang="ca-ES" i="1" dirty="0" smtClean="0"/>
              <a:t> Occident</a:t>
            </a:r>
            <a:r>
              <a:rPr lang="ca-ES" dirty="0" smtClean="0"/>
              <a:t>al, </a:t>
            </a:r>
            <a:r>
              <a:rPr lang="ca-ES" dirty="0" err="1" smtClean="0"/>
              <a:t>Renània</a:t>
            </a:r>
            <a:r>
              <a:rPr lang="ca-ES" dirty="0" smtClean="0"/>
              <a:t> del </a:t>
            </a:r>
            <a:r>
              <a:rPr lang="ca-ES" dirty="0" err="1" smtClean="0"/>
              <a:t>Nord-Westfàlia</a:t>
            </a:r>
            <a:r>
              <a:rPr lang="ca-ES" dirty="0" smtClean="0"/>
              <a:t>, </a:t>
            </a:r>
            <a:r>
              <a:rPr lang="ca-ES" dirty="0" err="1" smtClean="0"/>
              <a:t>Renània-Palatinat</a:t>
            </a:r>
            <a:r>
              <a:rPr lang="ca-ES" dirty="0" smtClean="0"/>
              <a:t>, </a:t>
            </a:r>
            <a:r>
              <a:rPr lang="ca-ES" i="1" dirty="0" err="1" smtClean="0"/>
              <a:t>Saxònia</a:t>
            </a:r>
            <a:r>
              <a:rPr lang="ca-ES" i="1" dirty="0" smtClean="0"/>
              <a:t>, </a:t>
            </a:r>
            <a:r>
              <a:rPr lang="ca-ES" i="1" dirty="0" err="1" smtClean="0"/>
              <a:t>Saxònia-Anhalt</a:t>
            </a:r>
            <a:r>
              <a:rPr lang="ca-ES" dirty="0" smtClean="0"/>
              <a:t>, </a:t>
            </a:r>
            <a:r>
              <a:rPr lang="ca-ES" dirty="0" err="1" smtClean="0"/>
              <a:t>Sarre</a:t>
            </a:r>
            <a:r>
              <a:rPr lang="ca-ES" dirty="0" smtClean="0"/>
              <a:t>, </a:t>
            </a:r>
            <a:r>
              <a:rPr lang="ca-ES" dirty="0" err="1" smtClean="0"/>
              <a:t>Schleswig-Holstein</a:t>
            </a:r>
            <a:r>
              <a:rPr lang="ca-ES" dirty="0" smtClean="0"/>
              <a:t> i </a:t>
            </a:r>
            <a:r>
              <a:rPr lang="ca-ES" i="1" dirty="0" err="1" smtClean="0"/>
              <a:t>Turingia</a:t>
            </a:r>
            <a:r>
              <a:rPr lang="ca-ES" b="1" dirty="0" smtClean="0"/>
              <a:t>, </a:t>
            </a:r>
          </a:p>
          <a:p>
            <a:pPr algn="just">
              <a:buNone/>
            </a:pPr>
            <a:r>
              <a:rPr lang="ca-ES" b="1" dirty="0" smtClean="0"/>
              <a:t>	han </a:t>
            </a:r>
            <a:r>
              <a:rPr lang="ca-ES" b="1" dirty="0" smtClean="0"/>
              <a:t>decidit, per lliure autodeterminació, la unitat i la llibertat d’ Alemanya</a:t>
            </a:r>
            <a:r>
              <a:rPr lang="ca-ES" dirty="0" smtClean="0"/>
              <a:t>. </a:t>
            </a:r>
          </a:p>
          <a:p>
            <a:pPr algn="just">
              <a:buNone/>
            </a:pPr>
            <a:r>
              <a:rPr lang="ca-ES" dirty="0" smtClean="0"/>
              <a:t>	</a:t>
            </a:r>
            <a:r>
              <a:rPr lang="ca-ES" sz="2800" dirty="0" smtClean="0"/>
              <a:t>Aquesta Llei Fonamental regeix, doncs, per a tot el poble alemany.</a:t>
            </a:r>
            <a:endParaRPr lang="ca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/>
              <a:t>	</a:t>
            </a:r>
            <a:r>
              <a:rPr lang="ca-ES" b="1" dirty="0" smtClean="0"/>
              <a:t>El </a:t>
            </a:r>
            <a:r>
              <a:rPr lang="ca-ES" b="1" dirty="0" smtClean="0"/>
              <a:t>poble suís i els cantons </a:t>
            </a:r>
            <a:r>
              <a:rPr lang="ca-ES" dirty="0" smtClean="0"/>
              <a:t>de </a:t>
            </a:r>
            <a:r>
              <a:rPr lang="ca-ES" i="1" dirty="0" err="1" smtClean="0"/>
              <a:t>Zürich</a:t>
            </a:r>
            <a:r>
              <a:rPr lang="ca-ES" i="1" dirty="0" smtClean="0"/>
              <a:t>, de </a:t>
            </a:r>
            <a:r>
              <a:rPr lang="ca-ES" i="1" dirty="0" err="1" smtClean="0"/>
              <a:t>Bern</a:t>
            </a:r>
            <a:r>
              <a:rPr lang="ca-ES" i="1" dirty="0" smtClean="0"/>
              <a:t>, de </a:t>
            </a:r>
            <a:r>
              <a:rPr lang="ca-ES" i="1" dirty="0" err="1" smtClean="0"/>
              <a:t>Luzern</a:t>
            </a:r>
            <a:r>
              <a:rPr lang="ca-ES" i="1" dirty="0" smtClean="0"/>
              <a:t>, </a:t>
            </a:r>
            <a:r>
              <a:rPr lang="ca-ES" i="1" dirty="0" err="1" smtClean="0"/>
              <a:t>d'Uri</a:t>
            </a:r>
            <a:r>
              <a:rPr lang="ca-ES" i="1" dirty="0" smtClean="0"/>
              <a:t>, de </a:t>
            </a:r>
            <a:r>
              <a:rPr lang="ca-ES" i="1" dirty="0" err="1" smtClean="0"/>
              <a:t>Schwyz</a:t>
            </a:r>
            <a:r>
              <a:rPr lang="ca-ES" i="1" dirty="0" smtClean="0"/>
              <a:t>, </a:t>
            </a:r>
            <a:r>
              <a:rPr lang="ca-ES" i="1" dirty="0" err="1" smtClean="0"/>
              <a:t>d'Obwald</a:t>
            </a:r>
            <a:r>
              <a:rPr lang="ca-ES" i="1" dirty="0" smtClean="0"/>
              <a:t> i </a:t>
            </a:r>
            <a:r>
              <a:rPr lang="ca-ES" i="1" dirty="0" err="1" smtClean="0"/>
              <a:t>Nidwald</a:t>
            </a:r>
            <a:r>
              <a:rPr lang="ca-ES" i="1" dirty="0" smtClean="0"/>
              <a:t>, de </a:t>
            </a:r>
            <a:r>
              <a:rPr lang="ca-ES" i="1" dirty="0" err="1" smtClean="0"/>
              <a:t>Glaris</a:t>
            </a:r>
            <a:r>
              <a:rPr lang="ca-ES" i="1" dirty="0" smtClean="0"/>
              <a:t>, de </a:t>
            </a:r>
            <a:r>
              <a:rPr lang="ca-ES" i="1" dirty="0" err="1" smtClean="0"/>
              <a:t>Zoug</a:t>
            </a:r>
            <a:r>
              <a:rPr lang="ca-ES" i="1" dirty="0" smtClean="0"/>
              <a:t>, de </a:t>
            </a:r>
            <a:r>
              <a:rPr lang="ca-ES" i="1" dirty="0" err="1" smtClean="0"/>
              <a:t>Fribourg</a:t>
            </a:r>
            <a:r>
              <a:rPr lang="ca-ES" i="1" dirty="0" smtClean="0"/>
              <a:t>, de </a:t>
            </a:r>
            <a:r>
              <a:rPr lang="ca-ES" i="1" dirty="0" err="1" smtClean="0"/>
              <a:t>Soleure</a:t>
            </a:r>
            <a:r>
              <a:rPr lang="ca-ES" i="1" dirty="0" smtClean="0"/>
              <a:t>, de </a:t>
            </a:r>
            <a:r>
              <a:rPr lang="ca-ES" i="1" dirty="0" err="1" smtClean="0"/>
              <a:t>Bâle-Ville</a:t>
            </a:r>
            <a:r>
              <a:rPr lang="ca-ES" i="1" dirty="0" smtClean="0"/>
              <a:t> et de </a:t>
            </a:r>
            <a:r>
              <a:rPr lang="ca-ES" i="1" dirty="0" err="1" smtClean="0"/>
              <a:t>Bâle-Campagne</a:t>
            </a:r>
            <a:r>
              <a:rPr lang="ca-ES" i="1" dirty="0" smtClean="0"/>
              <a:t>, de </a:t>
            </a:r>
            <a:r>
              <a:rPr lang="ca-ES" i="1" dirty="0" err="1" smtClean="0"/>
              <a:t>Schaffhausen</a:t>
            </a:r>
            <a:r>
              <a:rPr lang="ca-ES" i="1" dirty="0" smtClean="0"/>
              <a:t>, d'Appenzell </a:t>
            </a:r>
            <a:r>
              <a:rPr lang="ca-ES" i="1" dirty="0" err="1" smtClean="0"/>
              <a:t>Rhodes-Extérieures</a:t>
            </a:r>
            <a:r>
              <a:rPr lang="ca-ES" i="1" dirty="0" smtClean="0"/>
              <a:t> </a:t>
            </a:r>
            <a:r>
              <a:rPr lang="ca-ES" i="1" dirty="0" smtClean="0"/>
              <a:t> </a:t>
            </a:r>
            <a:r>
              <a:rPr lang="ca-ES" i="1" dirty="0" smtClean="0"/>
              <a:t>i</a:t>
            </a:r>
            <a:r>
              <a:rPr lang="ca-ES" i="1" dirty="0" smtClean="0"/>
              <a:t> </a:t>
            </a:r>
            <a:r>
              <a:rPr lang="ca-ES" i="1" dirty="0" smtClean="0"/>
              <a:t>d'Appenzell </a:t>
            </a:r>
            <a:r>
              <a:rPr lang="ca-ES" i="1" dirty="0" err="1" smtClean="0"/>
              <a:t>Rhodes-Intérieures</a:t>
            </a:r>
            <a:r>
              <a:rPr lang="ca-ES" i="1" dirty="0" smtClean="0"/>
              <a:t>, de </a:t>
            </a:r>
            <a:r>
              <a:rPr lang="ca-ES" i="1" dirty="0" err="1" smtClean="0"/>
              <a:t>Sant-Gallen</a:t>
            </a:r>
            <a:r>
              <a:rPr lang="ca-ES" i="1" dirty="0" smtClean="0"/>
              <a:t>, dels Grisons, </a:t>
            </a:r>
            <a:r>
              <a:rPr lang="ca-ES" i="1" dirty="0" err="1" smtClean="0"/>
              <a:t>d'Argovie</a:t>
            </a:r>
            <a:r>
              <a:rPr lang="ca-ES" i="1" dirty="0" smtClean="0"/>
              <a:t>, de </a:t>
            </a:r>
            <a:r>
              <a:rPr lang="ca-ES" i="1" dirty="0" err="1" smtClean="0"/>
              <a:t>Thurgovie</a:t>
            </a:r>
            <a:r>
              <a:rPr lang="ca-ES" i="1" dirty="0" smtClean="0"/>
              <a:t>, de </a:t>
            </a:r>
            <a:r>
              <a:rPr lang="ca-ES" i="1" dirty="0" err="1" smtClean="0"/>
              <a:t>Tessin</a:t>
            </a:r>
            <a:r>
              <a:rPr lang="ca-ES" i="1" dirty="0" smtClean="0"/>
              <a:t>, de </a:t>
            </a:r>
            <a:r>
              <a:rPr lang="ca-ES" i="1" dirty="0" err="1" smtClean="0"/>
              <a:t>Vaud</a:t>
            </a:r>
            <a:r>
              <a:rPr lang="ca-ES" i="1" dirty="0" smtClean="0"/>
              <a:t>, de </a:t>
            </a:r>
            <a:r>
              <a:rPr lang="ca-ES" i="1" dirty="0" err="1" smtClean="0"/>
              <a:t>Valais</a:t>
            </a:r>
            <a:r>
              <a:rPr lang="ca-ES" i="1" dirty="0" smtClean="0"/>
              <a:t>, de </a:t>
            </a:r>
            <a:r>
              <a:rPr lang="ca-ES" i="1" dirty="0" err="1" smtClean="0"/>
              <a:t>Neuchâtel</a:t>
            </a:r>
            <a:r>
              <a:rPr lang="ca-ES" i="1" dirty="0" smtClean="0"/>
              <a:t>, de </a:t>
            </a:r>
            <a:r>
              <a:rPr lang="ca-ES" i="1" dirty="0" err="1" smtClean="0"/>
              <a:t>Genève</a:t>
            </a:r>
            <a:r>
              <a:rPr lang="ca-ES" i="1" dirty="0" smtClean="0"/>
              <a:t> i del Jura </a:t>
            </a:r>
            <a:r>
              <a:rPr lang="ca-ES" dirty="0" smtClean="0"/>
              <a:t>formen la Confederació suïssa.</a:t>
            </a:r>
          </a:p>
          <a:p>
            <a:r>
              <a:rPr lang="ca-ES" b="1" dirty="0" smtClean="0"/>
              <a:t>Els cantons són sobirans en tant que llur sobirania no està limitada per la Constitució federal i exerceixen tots els drets que no són delegats a la Confederació.</a:t>
            </a:r>
          </a:p>
          <a:p>
            <a:r>
              <a:rPr lang="ca-ES" dirty="0" smtClean="0"/>
              <a:t>Les llengües nacionals són l'alemany, el francès, l'italià i el romanx.</a:t>
            </a:r>
          </a:p>
          <a:p>
            <a:endParaRPr lang="fr-FR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4916</TotalTime>
  <Words>608</Words>
  <Application>Microsoft Office PowerPoint</Application>
  <PresentationFormat>Presentación en pantalla (4:3)</PresentationFormat>
  <Paragraphs>157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I. República (11.2.1873 – 29.12.1874)</vt:lpstr>
      <vt:lpstr>ESTATS FEDERALS I FEDERALISME</vt:lpstr>
      <vt:lpstr>1.Constitució dels EUA, 1787</vt:lpstr>
      <vt:lpstr>Estats federals</vt:lpstr>
      <vt:lpstr> ESTATS FEDERALS, 2018</vt:lpstr>
      <vt:lpstr>ESTATS FEDERALS</vt:lpstr>
      <vt:lpstr>Reformes constitucionals</vt:lpstr>
      <vt:lpstr>«Grundgesetz» de la República Federal Alemanya (BRD)        23. 5. 1949</vt:lpstr>
      <vt:lpstr>Diapositiva 9</vt:lpstr>
      <vt:lpstr>1291, Uri, Schwyz i Unterwald</vt:lpstr>
      <vt:lpstr>2. El Model federal alemany BRD</vt:lpstr>
      <vt:lpstr>BUNDESRAT</vt:lpstr>
      <vt:lpstr>Diapositiva 13</vt:lpstr>
      <vt:lpstr>1871, II Imperi alemany (27 Estats)</vt:lpstr>
      <vt:lpstr>Diapositiva 15</vt:lpstr>
      <vt:lpstr>“FREISTAAT BAYERN” - BAVIERA</vt:lpstr>
      <vt:lpstr>“Verfassung des Freistaates Bayern” 1946</vt:lpstr>
      <vt:lpstr>Diapositiva 18</vt:lpstr>
      <vt:lpstr>Bundes Republik Deutschland</vt:lpstr>
      <vt:lpstr>Article 30. Competència dels Länder </vt:lpstr>
      <vt:lpstr>DIVISIÓ DE PODERS HORITZONTAL I VERTICAL </vt:lpstr>
      <vt:lpstr>Viure en un estat federal</vt:lpstr>
      <vt:lpstr>SISTEMA DE FINANÇAMENT</vt:lpstr>
      <vt:lpstr>Länderfinanz-ausgleich</vt:lpstr>
      <vt:lpstr>Diapositiva 25</vt:lpstr>
      <vt:lpstr>3. La configuració federal d’Europa</vt:lpstr>
      <vt:lpstr>Blaue Banane* / Dorsal europea 1.</vt:lpstr>
      <vt:lpstr>Diapositiva 28</vt:lpstr>
      <vt:lpstr>1.1.2016</vt:lpstr>
      <vt:lpstr>“Els cinc jueus”</vt:lpstr>
      <vt:lpstr>Diapositiva 31</vt:lpstr>
      <vt:lpstr>Diapositiva 32</vt:lpstr>
      <vt:lpstr>Diapositiva 33</vt:lpstr>
      <vt:lpstr>Diapositiva 34</vt:lpstr>
      <vt:lpstr>Diapositiva 35</vt:lpstr>
      <vt:lpstr>Patriotisme constitucional</vt:lpstr>
      <vt:lpstr>Diapositiva 37</vt:lpstr>
      <vt:lpstr>Diapositiva 38</vt:lpstr>
      <vt:lpstr>TRETS FONAMENTALS</vt:lpstr>
      <vt:lpstr>X Esmena / Art. 124</vt:lpstr>
      <vt:lpstr>Die Gemeinden: gemeindefreien Gebiete, Kommunalverbände, Landkreise, Stadtkreise Regierungsbezirke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ESTATS FEDERALS I FEDERALISME: EL FUTUR DE LA UNIÓ EUROPEA</dc:title>
  <dc:creator>Felix Figueras</dc:creator>
  <cp:lastModifiedBy>Felix Figueras</cp:lastModifiedBy>
  <cp:revision>43</cp:revision>
  <dcterms:created xsi:type="dcterms:W3CDTF">2018-03-20T08:56:24Z</dcterms:created>
  <dcterms:modified xsi:type="dcterms:W3CDTF">2019-03-15T16:55:26Z</dcterms:modified>
</cp:coreProperties>
</file>