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Lst>
  <p:notesMasterIdLst>
    <p:notesMasterId r:id="rId23"/>
  </p:notesMasterIdLst>
  <p:sldIdLst>
    <p:sldId id="422" r:id="rId3"/>
    <p:sldId id="332" r:id="rId4"/>
    <p:sldId id="549" r:id="rId5"/>
    <p:sldId id="327" r:id="rId6"/>
    <p:sldId id="588" r:id="rId7"/>
    <p:sldId id="429" r:id="rId8"/>
    <p:sldId id="430" r:id="rId9"/>
    <p:sldId id="318" r:id="rId10"/>
    <p:sldId id="319" r:id="rId11"/>
    <p:sldId id="548" r:id="rId12"/>
    <p:sldId id="554" r:id="rId13"/>
    <p:sldId id="426" r:id="rId14"/>
    <p:sldId id="584" r:id="rId15"/>
    <p:sldId id="313" r:id="rId16"/>
    <p:sldId id="261" r:id="rId17"/>
    <p:sldId id="324" r:id="rId18"/>
    <p:sldId id="589" r:id="rId19"/>
    <p:sldId id="585" r:id="rId20"/>
    <p:sldId id="587" r:id="rId21"/>
    <p:sldId id="5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ri, Wezi" initials="PW" lastIdx="3" clrIdx="0">
    <p:extLst>
      <p:ext uri="{19B8F6BF-5375-455C-9EA6-DF929625EA0E}">
        <p15:presenceInfo xmlns:p15="http://schemas.microsoft.com/office/powerpoint/2012/main" userId="S-1-5-21-1472932569-214068005-926709054-80442" providerId="AD"/>
      </p:ext>
    </p:extLst>
  </p:cmAuthor>
  <p:cmAuthor id="2" name="Goldhaber, Dan" initials="GD" lastIdx="4" clrIdx="1">
    <p:extLst>
      <p:ext uri="{19B8F6BF-5375-455C-9EA6-DF929625EA0E}">
        <p15:presenceInfo xmlns:p15="http://schemas.microsoft.com/office/powerpoint/2012/main" userId="S::dgoldhaber@air.org::8f6b6fe1-ebac-4997-b1dd-9bf85cafc3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4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autoAdjust="0"/>
    <p:restoredTop sz="95579" autoAdjust="0"/>
  </p:normalViewPr>
  <p:slideViewPr>
    <p:cSldViewPr snapToGrid="0">
      <p:cViewPr varScale="1">
        <p:scale>
          <a:sx n="86" d="100"/>
          <a:sy n="86" d="100"/>
        </p:scale>
        <p:origin x="294" y="78"/>
      </p:cViewPr>
      <p:guideLst/>
    </p:cSldViewPr>
  </p:slideViewPr>
  <p:notesTextViewPr>
    <p:cViewPr>
      <p:scale>
        <a:sx n="3" d="2"/>
        <a:sy n="3" d="2"/>
      </p:scale>
      <p:origin x="0" y="0"/>
    </p:cViewPr>
  </p:notesTextViewPr>
  <p:sorterViewPr>
    <p:cViewPr>
      <p:scale>
        <a:sx n="100" d="100"/>
        <a:sy n="100" d="100"/>
      </p:scale>
      <p:origin x="0" y="-8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EDR_STORAGE\CEDR_Share\CEDR\Personal\Christopher\NATE%20SAVED%20THIS%20FILE%202.7.2019%209%20(CHECK%20IF%20YOU%20NEED%20TH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Increase in student math achievement (SDs)</c:v>
                </c:pt>
              </c:strCache>
            </c:strRef>
          </c:tx>
          <c:spPr>
            <a:solidFill>
              <a:schemeClr val="accent1"/>
            </a:solidFill>
            <a:ln>
              <a:noFill/>
            </a:ln>
            <a:effectLst/>
          </c:spPr>
          <c:invertIfNegative val="0"/>
          <c:dLbls>
            <c:numFmt formatCode="#,##0.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Optimal "match" (Goldhaber et al., 2017c)</c:v>
                </c:pt>
                <c:pt idx="1">
                  <c:v>↑1 SD in collaboration (Ronfeldt, 2015)</c:v>
                </c:pt>
                <c:pt idx="2">
                  <c:v>↑1 SD school stay ratio (Ronfeldt, 2012)</c:v>
                </c:pt>
                <c:pt idx="3">
                  <c:v>↑1 SD in conguence with job (Boyd et al., 2009)</c:v>
                </c:pt>
                <c:pt idx="4">
                  <c:v>↑1 SD in school VA (Ronfeldt, 2015)</c:v>
                </c:pt>
                <c:pt idx="5">
                  <c:v>↑1 SD in mentor VA (Goldhaber et al., 2018)</c:v>
                </c:pt>
              </c:strCache>
            </c:strRef>
          </c:cat>
          <c:val>
            <c:numRef>
              <c:f>Sheet1!$B$2:$B$7</c:f>
              <c:numCache>
                <c:formatCode>General</c:formatCode>
                <c:ptCount val="6"/>
                <c:pt idx="0">
                  <c:v>1.7999999999999999E-2</c:v>
                </c:pt>
                <c:pt idx="1">
                  <c:v>1.9E-2</c:v>
                </c:pt>
                <c:pt idx="2">
                  <c:v>2.1000000000000001E-2</c:v>
                </c:pt>
                <c:pt idx="3">
                  <c:v>2.4E-2</c:v>
                </c:pt>
                <c:pt idx="4">
                  <c:v>2.5000000000000001E-2</c:v>
                </c:pt>
                <c:pt idx="5">
                  <c:v>3.6999999999999998E-2</c:v>
                </c:pt>
              </c:numCache>
            </c:numRef>
          </c:val>
          <c:extLst>
            <c:ext xmlns:c16="http://schemas.microsoft.com/office/drawing/2014/chart" uri="{C3380CC4-5D6E-409C-BE32-E72D297353CC}">
              <c16:uniqueId val="{00000000-78CE-43E3-AE9F-D4D5CE898E1C}"/>
            </c:ext>
          </c:extLst>
        </c:ser>
        <c:dLbls>
          <c:showLegendKey val="0"/>
          <c:showVal val="0"/>
          <c:showCatName val="0"/>
          <c:showSerName val="0"/>
          <c:showPercent val="0"/>
          <c:showBubbleSize val="0"/>
        </c:dLbls>
        <c:gapWidth val="219"/>
        <c:overlap val="-27"/>
        <c:axId val="483066280"/>
        <c:axId val="483066608"/>
      </c:barChart>
      <c:catAx>
        <c:axId val="48306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83066608"/>
        <c:crosses val="autoZero"/>
        <c:auto val="0"/>
        <c:lblAlgn val="ctr"/>
        <c:lblOffset val="100"/>
        <c:noMultiLvlLbl val="0"/>
      </c:catAx>
      <c:valAx>
        <c:axId val="483066608"/>
        <c:scaling>
          <c:orientation val="minMax"/>
          <c:max val="4.0000000000000008E-2"/>
        </c:scaling>
        <c:delete val="1"/>
        <c:axPos val="l"/>
        <c:numFmt formatCode="General" sourceLinked="1"/>
        <c:majorTickMark val="out"/>
        <c:minorTickMark val="none"/>
        <c:tickLblPos val="nextTo"/>
        <c:crossAx val="4830662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FF0000"/>
            </a:solidFill>
            <a:ln>
              <a:noFill/>
            </a:ln>
            <a:effectLst/>
          </c:spPr>
          <c:invertIfNegative val="0"/>
          <c:cat>
            <c:strRef>
              <c:f>Sheet1!$A$2:$A$6</c:f>
              <c:strCache>
                <c:ptCount val="5"/>
                <c:pt idx="0">
                  <c:v>1</c:v>
                </c:pt>
                <c:pt idx="1">
                  <c:v>2</c:v>
                </c:pt>
                <c:pt idx="2">
                  <c:v>3</c:v>
                </c:pt>
                <c:pt idx="3">
                  <c:v>4</c:v>
                </c:pt>
                <c:pt idx="4">
                  <c:v>5+</c:v>
                </c:pt>
              </c:strCache>
            </c:strRef>
          </c:cat>
          <c:val>
            <c:numRef>
              <c:f>Sheet1!$B$2:$B$6</c:f>
              <c:numCache>
                <c:formatCode>General</c:formatCode>
                <c:ptCount val="5"/>
                <c:pt idx="0">
                  <c:v>6.1658499999999998E-2</c:v>
                </c:pt>
                <c:pt idx="1">
                  <c:v>3.6830599999999998E-2</c:v>
                </c:pt>
                <c:pt idx="2">
                  <c:v>2.0187199999999999E-2</c:v>
                </c:pt>
                <c:pt idx="3">
                  <c:v>1.6208500000000001E-2</c:v>
                </c:pt>
                <c:pt idx="4">
                  <c:v>3.5971000000000002E-3</c:v>
                </c:pt>
              </c:numCache>
            </c:numRef>
          </c:val>
          <c:extLst>
            <c:ext xmlns:c16="http://schemas.microsoft.com/office/drawing/2014/chart" uri="{C3380CC4-5D6E-409C-BE32-E72D297353CC}">
              <c16:uniqueId val="{00000000-66CA-4549-9AF4-BD0A91600FC1}"/>
            </c:ext>
          </c:extLst>
        </c:ser>
        <c:ser>
          <c:idx val="1"/>
          <c:order val="1"/>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c:v>
                </c:pt>
                <c:pt idx="1">
                  <c:v>2</c:v>
                </c:pt>
                <c:pt idx="2">
                  <c:v>3</c:v>
                </c:pt>
                <c:pt idx="3">
                  <c:v>4</c:v>
                </c:pt>
                <c:pt idx="4">
                  <c:v>5+</c:v>
                </c:pt>
              </c:strCache>
            </c:strRef>
          </c:cat>
          <c:val>
            <c:numRef>
              <c:f>Sheet1!$C$2:$C$6</c:f>
              <c:numCache>
                <c:formatCode>General</c:formatCode>
                <c:ptCount val="5"/>
                <c:pt idx="0">
                  <c:v>0.39418700000000001</c:v>
                </c:pt>
                <c:pt idx="1">
                  <c:v>0.29144579999999998</c:v>
                </c:pt>
                <c:pt idx="2">
                  <c:v>0.21240490000000001</c:v>
                </c:pt>
                <c:pt idx="3">
                  <c:v>0.17111199999999999</c:v>
                </c:pt>
                <c:pt idx="4">
                  <c:v>8.4172700000000003E-2</c:v>
                </c:pt>
              </c:numCache>
            </c:numRef>
          </c:val>
          <c:extLst>
            <c:ext xmlns:c16="http://schemas.microsoft.com/office/drawing/2014/chart" uri="{C3380CC4-5D6E-409C-BE32-E72D297353CC}">
              <c16:uniqueId val="{00000001-66CA-4549-9AF4-BD0A91600FC1}"/>
            </c:ext>
          </c:extLst>
        </c:ser>
        <c:ser>
          <c:idx val="2"/>
          <c:order val="2"/>
          <c:spPr>
            <a:solidFill>
              <a:srgbClr val="92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c:v>
                </c:pt>
                <c:pt idx="1">
                  <c:v>2</c:v>
                </c:pt>
                <c:pt idx="2">
                  <c:v>3</c:v>
                </c:pt>
                <c:pt idx="3">
                  <c:v>4</c:v>
                </c:pt>
                <c:pt idx="4">
                  <c:v>5+</c:v>
                </c:pt>
              </c:strCache>
            </c:strRef>
          </c:cat>
          <c:val>
            <c:numRef>
              <c:f>Sheet1!$D$2:$D$6</c:f>
              <c:numCache>
                <c:formatCode>General</c:formatCode>
                <c:ptCount val="5"/>
                <c:pt idx="0">
                  <c:v>0.36038629999999999</c:v>
                </c:pt>
                <c:pt idx="1">
                  <c:v>0.4214038</c:v>
                </c:pt>
                <c:pt idx="2">
                  <c:v>0.46625709999999998</c:v>
                </c:pt>
                <c:pt idx="3">
                  <c:v>0.40808369999999999</c:v>
                </c:pt>
                <c:pt idx="4">
                  <c:v>0.389928</c:v>
                </c:pt>
              </c:numCache>
            </c:numRef>
          </c:val>
          <c:extLst>
            <c:ext xmlns:c16="http://schemas.microsoft.com/office/drawing/2014/chart" uri="{C3380CC4-5D6E-409C-BE32-E72D297353CC}">
              <c16:uniqueId val="{00000002-66CA-4549-9AF4-BD0A91600FC1}"/>
            </c:ext>
          </c:extLst>
        </c:ser>
        <c:ser>
          <c:idx val="3"/>
          <c:order val="3"/>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c:v>
                </c:pt>
                <c:pt idx="1">
                  <c:v>2</c:v>
                </c:pt>
                <c:pt idx="2">
                  <c:v>3</c:v>
                </c:pt>
                <c:pt idx="3">
                  <c:v>4</c:v>
                </c:pt>
                <c:pt idx="4">
                  <c:v>5+</c:v>
                </c:pt>
              </c:strCache>
            </c:strRef>
          </c:cat>
          <c:val>
            <c:numRef>
              <c:f>Sheet1!$E$2:$E$6</c:f>
              <c:numCache>
                <c:formatCode>General</c:formatCode>
                <c:ptCount val="5"/>
                <c:pt idx="0">
                  <c:v>0.18376819999999999</c:v>
                </c:pt>
                <c:pt idx="1">
                  <c:v>0.25031989999999998</c:v>
                </c:pt>
                <c:pt idx="2">
                  <c:v>0.3011508</c:v>
                </c:pt>
                <c:pt idx="3">
                  <c:v>0.40459580000000001</c:v>
                </c:pt>
                <c:pt idx="4">
                  <c:v>0.52230220000000005</c:v>
                </c:pt>
              </c:numCache>
            </c:numRef>
          </c:val>
          <c:extLst>
            <c:ext xmlns:c16="http://schemas.microsoft.com/office/drawing/2014/chart" uri="{C3380CC4-5D6E-409C-BE32-E72D297353CC}">
              <c16:uniqueId val="{00000003-66CA-4549-9AF4-BD0A91600FC1}"/>
            </c:ext>
          </c:extLst>
        </c:ser>
        <c:dLbls>
          <c:showLegendKey val="0"/>
          <c:showVal val="0"/>
          <c:showCatName val="0"/>
          <c:showSerName val="0"/>
          <c:showPercent val="0"/>
          <c:showBubbleSize val="0"/>
        </c:dLbls>
        <c:gapWidth val="150"/>
        <c:overlap val="100"/>
        <c:axId val="365051200"/>
        <c:axId val="365049520"/>
      </c:barChart>
      <c:lineChart>
        <c:grouping val="standard"/>
        <c:varyColors val="0"/>
        <c:ser>
          <c:idx val="4"/>
          <c:order val="4"/>
          <c:tx>
            <c:v>Percentage with the Two Highest Ratings</c:v>
          </c:tx>
          <c:spPr>
            <a:ln w="28575" cap="rnd">
              <a:solidFill>
                <a:schemeClr val="accent5"/>
              </a:solidFill>
              <a:round/>
            </a:ln>
            <a:effectLst/>
          </c:spPr>
          <c:marker>
            <c:symbol val="none"/>
          </c:marker>
          <c:cat>
            <c:strRef>
              <c:f>Sheet1!$A$2:$A$6</c:f>
              <c:strCache>
                <c:ptCount val="5"/>
                <c:pt idx="0">
                  <c:v>1</c:v>
                </c:pt>
                <c:pt idx="1">
                  <c:v>2</c:v>
                </c:pt>
                <c:pt idx="2">
                  <c:v>3</c:v>
                </c:pt>
                <c:pt idx="3">
                  <c:v>4</c:v>
                </c:pt>
                <c:pt idx="4">
                  <c:v>5+</c:v>
                </c:pt>
              </c:strCache>
            </c:strRef>
          </c:cat>
          <c:val>
            <c:numRef>
              <c:f>Sheet1!$F$2:$F$6</c:f>
              <c:numCache>
                <c:formatCode>General</c:formatCode>
                <c:ptCount val="5"/>
                <c:pt idx="0">
                  <c:v>0.54415449999999999</c:v>
                </c:pt>
                <c:pt idx="1">
                  <c:v>0.67172370000000003</c:v>
                </c:pt>
                <c:pt idx="2">
                  <c:v>0.76740790000000003</c:v>
                </c:pt>
                <c:pt idx="3">
                  <c:v>0.8126795</c:v>
                </c:pt>
                <c:pt idx="4">
                  <c:v>0.91223019999999999</c:v>
                </c:pt>
              </c:numCache>
            </c:numRef>
          </c:val>
          <c:smooth val="0"/>
          <c:extLst>
            <c:ext xmlns:c16="http://schemas.microsoft.com/office/drawing/2014/chart" uri="{C3380CC4-5D6E-409C-BE32-E72D297353CC}">
              <c16:uniqueId val="{00000004-66CA-4549-9AF4-BD0A91600FC1}"/>
            </c:ext>
          </c:extLst>
        </c:ser>
        <c:dLbls>
          <c:showLegendKey val="0"/>
          <c:showVal val="0"/>
          <c:showCatName val="0"/>
          <c:showSerName val="0"/>
          <c:showPercent val="0"/>
          <c:showBubbleSize val="0"/>
        </c:dLbls>
        <c:marker val="1"/>
        <c:smooth val="0"/>
        <c:axId val="365051200"/>
        <c:axId val="365049520"/>
      </c:lineChart>
      <c:catAx>
        <c:axId val="365051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Observation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5049520"/>
        <c:crosses val="autoZero"/>
        <c:auto val="1"/>
        <c:lblAlgn val="ctr"/>
        <c:lblOffset val="100"/>
        <c:noMultiLvlLbl val="0"/>
      </c:catAx>
      <c:valAx>
        <c:axId val="3650495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65051200"/>
        <c:crosses val="autoZero"/>
        <c:crossBetween val="between"/>
      </c:val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ayout>
        <c:manualLayout>
          <c:xMode val="edge"/>
          <c:yMode val="edge"/>
          <c:x val="0.20968725163282997"/>
          <c:y val="0.90817105208751758"/>
          <c:w val="0.58062539006745717"/>
          <c:h val="7.073004778725515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705E8-63D6-4288-8E4C-9E355EF5931D}"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528EF-DB2D-430C-8516-85C143B4D4EF}" type="slidenum">
              <a:rPr lang="en-US" smtClean="0"/>
              <a:t>‹#›</a:t>
            </a:fld>
            <a:endParaRPr lang="en-US"/>
          </a:p>
        </p:txBody>
      </p:sp>
    </p:spTree>
    <p:extLst>
      <p:ext uri="{BB962C8B-B14F-4D97-AF65-F5344CB8AC3E}">
        <p14:creationId xmlns:p14="http://schemas.microsoft.com/office/powerpoint/2010/main" val="228076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rid of ISTI</a:t>
            </a:r>
          </a:p>
        </p:txBody>
      </p:sp>
      <p:sp>
        <p:nvSpPr>
          <p:cNvPr id="4" name="Slide Number Placeholder 3"/>
          <p:cNvSpPr>
            <a:spLocks noGrp="1"/>
          </p:cNvSpPr>
          <p:nvPr>
            <p:ph type="sldNum" sz="quarter" idx="5"/>
          </p:nvPr>
        </p:nvSpPr>
        <p:spPr/>
        <p:txBody>
          <a:bodyPr/>
          <a:lstStyle/>
          <a:p>
            <a:fld id="{5F4528EF-DB2D-430C-8516-85C143B4D4EF}" type="slidenum">
              <a:rPr lang="en-US" smtClean="0"/>
              <a:t>2</a:t>
            </a:fld>
            <a:endParaRPr lang="en-US"/>
          </a:p>
        </p:txBody>
      </p:sp>
    </p:spTree>
    <p:extLst>
      <p:ext uri="{BB962C8B-B14F-4D97-AF65-F5344CB8AC3E}">
        <p14:creationId xmlns:p14="http://schemas.microsoft.com/office/powerpoint/2010/main" val="110821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528EF-DB2D-430C-8516-85C143B4D4EF}" type="slidenum">
              <a:rPr lang="en-US" smtClean="0"/>
              <a:t>3</a:t>
            </a:fld>
            <a:endParaRPr lang="en-US"/>
          </a:p>
        </p:txBody>
      </p:sp>
    </p:spTree>
    <p:extLst>
      <p:ext uri="{BB962C8B-B14F-4D97-AF65-F5344CB8AC3E}">
        <p14:creationId xmlns:p14="http://schemas.microsoft.com/office/powerpoint/2010/main" val="222814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528EF-DB2D-430C-8516-85C143B4D4EF}" type="slidenum">
              <a:rPr lang="en-US" smtClean="0"/>
              <a:t>5</a:t>
            </a:fld>
            <a:endParaRPr lang="en-US"/>
          </a:p>
        </p:txBody>
      </p:sp>
    </p:spTree>
    <p:extLst>
      <p:ext uri="{BB962C8B-B14F-4D97-AF65-F5344CB8AC3E}">
        <p14:creationId xmlns:p14="http://schemas.microsoft.com/office/powerpoint/2010/main" val="283308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6CD3E5-DD38-E14D-97BB-CEEE35438E78}" type="slidenum">
              <a:rPr lang="en-US" smtClean="0"/>
              <a:t>9</a:t>
            </a:fld>
            <a:endParaRPr lang="en-US"/>
          </a:p>
        </p:txBody>
      </p:sp>
    </p:spTree>
    <p:extLst>
      <p:ext uri="{BB962C8B-B14F-4D97-AF65-F5344CB8AC3E}">
        <p14:creationId xmlns:p14="http://schemas.microsoft.com/office/powerpoint/2010/main" val="421970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NEED TO TALK ABOUT THIS</a:t>
            </a:r>
          </a:p>
        </p:txBody>
      </p:sp>
      <p:sp>
        <p:nvSpPr>
          <p:cNvPr id="4" name="Slide Number Placeholder 3"/>
          <p:cNvSpPr>
            <a:spLocks noGrp="1"/>
          </p:cNvSpPr>
          <p:nvPr>
            <p:ph type="sldNum" sz="quarter" idx="5"/>
          </p:nvPr>
        </p:nvSpPr>
        <p:spPr/>
        <p:txBody>
          <a:bodyPr/>
          <a:lstStyle/>
          <a:p>
            <a:fld id="{5F4528EF-DB2D-430C-8516-85C143B4D4EF}" type="slidenum">
              <a:rPr lang="en-US" smtClean="0"/>
              <a:t>11</a:t>
            </a:fld>
            <a:endParaRPr lang="en-US"/>
          </a:p>
        </p:txBody>
      </p:sp>
    </p:spTree>
    <p:extLst>
      <p:ext uri="{BB962C8B-B14F-4D97-AF65-F5344CB8AC3E}">
        <p14:creationId xmlns:p14="http://schemas.microsoft.com/office/powerpoint/2010/main" val="85570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Goldhaber, D., Krieg, J., Naito, N., &amp; Theobald, R. (2019). Making the most of student teaching: The importance of mentors and scope of change. CALDER Research Brief.</a:t>
            </a:r>
          </a:p>
          <a:p>
            <a:endParaRPr lang="en-US" dirty="0"/>
          </a:p>
        </p:txBody>
      </p:sp>
      <p:sp>
        <p:nvSpPr>
          <p:cNvPr id="4" name="Slide Number Placeholder 3"/>
          <p:cNvSpPr>
            <a:spLocks noGrp="1"/>
          </p:cNvSpPr>
          <p:nvPr>
            <p:ph type="sldNum" sz="quarter" idx="5"/>
          </p:nvPr>
        </p:nvSpPr>
        <p:spPr/>
        <p:txBody>
          <a:bodyPr/>
          <a:lstStyle/>
          <a:p>
            <a:fld id="{87495854-15E6-4A95-AE69-77A96E4F95BC}" type="slidenum">
              <a:rPr lang="en-US" smtClean="0"/>
              <a:t>13</a:t>
            </a:fld>
            <a:endParaRPr lang="en-US"/>
          </a:p>
        </p:txBody>
      </p:sp>
    </p:spTree>
    <p:extLst>
      <p:ext uri="{BB962C8B-B14F-4D97-AF65-F5344CB8AC3E}">
        <p14:creationId xmlns:p14="http://schemas.microsoft.com/office/powerpoint/2010/main" val="157130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results here refers to scores on individual items. The figure regresses evaluation scores on the number of the observation, se clustered by intern. The pattern of scores across the internship looks quite similar when we include program/evaluator/item/intern FE. </a:t>
            </a:r>
          </a:p>
        </p:txBody>
      </p:sp>
      <p:sp>
        <p:nvSpPr>
          <p:cNvPr id="4" name="Slide Number Placeholder 3"/>
          <p:cNvSpPr>
            <a:spLocks noGrp="1"/>
          </p:cNvSpPr>
          <p:nvPr>
            <p:ph type="sldNum" sz="quarter" idx="5"/>
          </p:nvPr>
        </p:nvSpPr>
        <p:spPr/>
        <p:txBody>
          <a:bodyPr/>
          <a:lstStyle/>
          <a:p>
            <a:fld id="{FC3CBB8A-91F2-224D-9825-A22D2533F32E}" type="slidenum">
              <a:rPr lang="en-US" smtClean="0"/>
              <a:t>16</a:t>
            </a:fld>
            <a:endParaRPr lang="en-US"/>
          </a:p>
        </p:txBody>
      </p:sp>
    </p:spTree>
    <p:extLst>
      <p:ext uri="{BB962C8B-B14F-4D97-AF65-F5344CB8AC3E}">
        <p14:creationId xmlns:p14="http://schemas.microsoft.com/office/powerpoint/2010/main" val="317874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B2A0F74-A76F-493D-A781-F18543B695C4}"/>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62302772-7CF8-4648-8063-754FBB60808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4296A06F-C167-43A9-97A1-E93EA9F6683E}"/>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FFDE90-0B0B-43A8-8DA6-6B38BAA8A4B4}" type="slidenum">
              <a:rPr lang="en-US" altLang="en-US" sz="1200" smtClean="0">
                <a:solidFill>
                  <a:srgbClr val="000000"/>
                </a:solidFill>
                <a:latin typeface="Calibri" panose="020F0502020204030204" pitchFamily="34" charset="0"/>
              </a:rPr>
              <a:pPr/>
              <a:t>17</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500521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BF9E-AA12-4D33-BA67-52CE5607691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9D89C51-0C22-419D-A819-6EA68FD082BC}"/>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A18C70-6E37-47E0-8F55-304E232A78B3}"/>
              </a:ext>
            </a:extLst>
          </p:cNvPr>
          <p:cNvSpPr>
            <a:spLocks noGrp="1"/>
          </p:cNvSpPr>
          <p:nvPr>
            <p:ph type="dt" sz="half" idx="10"/>
          </p:nvPr>
        </p:nvSpPr>
        <p:spPr/>
        <p:txBody>
          <a:bodyPr/>
          <a:lstStyle/>
          <a:p>
            <a:fld id="{8F05FEBE-F140-4832-9FE9-020E773A633C}" type="datetime1">
              <a:rPr lang="en-US" smtClean="0"/>
              <a:t>12/10/2019</a:t>
            </a:fld>
            <a:endParaRPr lang="en-US"/>
          </a:p>
        </p:txBody>
      </p:sp>
      <p:sp>
        <p:nvSpPr>
          <p:cNvPr id="5" name="Footer Placeholder 4">
            <a:extLst>
              <a:ext uri="{FF2B5EF4-FFF2-40B4-BE49-F238E27FC236}">
                <a16:creationId xmlns:a16="http://schemas.microsoft.com/office/drawing/2014/main" id="{71CBF036-063F-4D2E-9C2F-AAD482338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9D07E-E45F-4DED-888F-1A4393C8B92F}"/>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pic>
        <p:nvPicPr>
          <p:cNvPr id="7" name="Picture 6">
            <a:extLst>
              <a:ext uri="{FF2B5EF4-FFF2-40B4-BE49-F238E27FC236}">
                <a16:creationId xmlns:a16="http://schemas.microsoft.com/office/drawing/2014/main" id="{11D4E8D8-5829-495F-ABC5-1015A544EA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08" y="61142"/>
            <a:ext cx="2228193" cy="666750"/>
          </a:xfrm>
          <a:prstGeom prst="rect">
            <a:avLst/>
          </a:prstGeom>
        </p:spPr>
      </p:pic>
      <p:sp>
        <p:nvSpPr>
          <p:cNvPr id="8" name="Rectangle 7">
            <a:extLst>
              <a:ext uri="{FF2B5EF4-FFF2-40B4-BE49-F238E27FC236}">
                <a16:creationId xmlns:a16="http://schemas.microsoft.com/office/drawing/2014/main" id="{85FCF7F0-7E1C-48FD-A7A8-323C7E21DB0F}"/>
              </a:ext>
            </a:extLst>
          </p:cNvPr>
          <p:cNvSpPr/>
          <p:nvPr userDrawn="1"/>
        </p:nvSpPr>
        <p:spPr>
          <a:xfrm>
            <a:off x="8243485" y="23815"/>
            <a:ext cx="3948517" cy="584775"/>
          </a:xfrm>
          <a:prstGeom prst="rect">
            <a:avLst/>
          </a:prstGeom>
        </p:spPr>
        <p:txBody>
          <a:bodyPr wrap="none">
            <a:spAutoFit/>
          </a:bodyPr>
          <a:lstStyle/>
          <a:p>
            <a:r>
              <a:rPr lang="en-US" sz="3200" dirty="0">
                <a:ln>
                  <a:noFill/>
                </a:ln>
                <a:solidFill>
                  <a:srgbClr val="1F3864"/>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rPr>
              <a:t>CALDER</a:t>
            </a:r>
            <a:r>
              <a:rPr lang="en-US" sz="2400" dirty="0">
                <a:ln>
                  <a:noFill/>
                </a:ln>
                <a:solidFill>
                  <a:srgbClr val="1F3864"/>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rPr>
              <a:t> </a:t>
            </a:r>
            <a:r>
              <a:rPr lang="en-US" sz="1800" u="sng" dirty="0">
                <a:solidFill>
                  <a:srgbClr val="1F3864"/>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rPr>
              <a:t>Policymakers Council</a:t>
            </a:r>
            <a:endParaRPr lang="en-US" sz="1800" dirty="0"/>
          </a:p>
        </p:txBody>
      </p:sp>
      <p:sp>
        <p:nvSpPr>
          <p:cNvPr id="10" name="Rectangle 9">
            <a:extLst>
              <a:ext uri="{FF2B5EF4-FFF2-40B4-BE49-F238E27FC236}">
                <a16:creationId xmlns:a16="http://schemas.microsoft.com/office/drawing/2014/main" id="{9069F96C-4B0C-4272-9F0A-C8C98109A4E8}"/>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1697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1366-2987-4A20-868B-D3B86DFE3824}"/>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E7E543AF-DCED-48E6-B0F4-DDC5A3B984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E2CA6-8307-4C8F-BB78-F4B0FC594C67}"/>
              </a:ext>
            </a:extLst>
          </p:cNvPr>
          <p:cNvSpPr>
            <a:spLocks noGrp="1"/>
          </p:cNvSpPr>
          <p:nvPr>
            <p:ph type="dt" sz="half" idx="10"/>
          </p:nvPr>
        </p:nvSpPr>
        <p:spPr/>
        <p:txBody>
          <a:bodyPr/>
          <a:lstStyle/>
          <a:p>
            <a:fld id="{4C734598-A982-4FFD-BE2A-6F41224DAC71}" type="datetime1">
              <a:rPr lang="en-US" smtClean="0"/>
              <a:t>12/10/2019</a:t>
            </a:fld>
            <a:endParaRPr lang="en-US"/>
          </a:p>
        </p:txBody>
      </p:sp>
      <p:sp>
        <p:nvSpPr>
          <p:cNvPr id="5" name="Footer Placeholder 4">
            <a:extLst>
              <a:ext uri="{FF2B5EF4-FFF2-40B4-BE49-F238E27FC236}">
                <a16:creationId xmlns:a16="http://schemas.microsoft.com/office/drawing/2014/main" id="{2F4B417A-7F9D-4166-BA71-09EB14B12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96880-0992-400A-B19B-391739582D47}"/>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7" name="Rectangle 6">
            <a:extLst>
              <a:ext uri="{FF2B5EF4-FFF2-40B4-BE49-F238E27FC236}">
                <a16:creationId xmlns:a16="http://schemas.microsoft.com/office/drawing/2014/main" id="{0D80E8DB-43A4-4B14-88A3-769A1C05E538}"/>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8694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181CD3-77A1-4F4D-88BF-5FE0F474BBC5}"/>
              </a:ext>
            </a:extLst>
          </p:cNvPr>
          <p:cNvSpPr>
            <a:spLocks noGrp="1"/>
          </p:cNvSpPr>
          <p:nvPr>
            <p:ph type="title" orient="vert" hasCustomPrompt="1"/>
          </p:nvPr>
        </p:nvSpPr>
        <p:spPr>
          <a:xfrm>
            <a:off x="8724901"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118FC4-5AF7-4841-95AE-48BF4B0A4CB7}"/>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60B5E-6D57-4EB3-B0D6-AC15970D3994}"/>
              </a:ext>
            </a:extLst>
          </p:cNvPr>
          <p:cNvSpPr>
            <a:spLocks noGrp="1"/>
          </p:cNvSpPr>
          <p:nvPr>
            <p:ph type="dt" sz="half" idx="10"/>
          </p:nvPr>
        </p:nvSpPr>
        <p:spPr/>
        <p:txBody>
          <a:bodyPr/>
          <a:lstStyle/>
          <a:p>
            <a:fld id="{0E6C5861-1B8B-4751-AAE2-7A0CCEE54921}" type="datetime1">
              <a:rPr lang="en-US" smtClean="0"/>
              <a:t>12/10/2019</a:t>
            </a:fld>
            <a:endParaRPr lang="en-US"/>
          </a:p>
        </p:txBody>
      </p:sp>
      <p:sp>
        <p:nvSpPr>
          <p:cNvPr id="5" name="Footer Placeholder 4">
            <a:extLst>
              <a:ext uri="{FF2B5EF4-FFF2-40B4-BE49-F238E27FC236}">
                <a16:creationId xmlns:a16="http://schemas.microsoft.com/office/drawing/2014/main" id="{5C427672-2686-4A5B-8893-40F60711F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24DF3-8B1B-431D-9AB1-8D1851F8F676}"/>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8" name="Rectangle 7">
            <a:extLst>
              <a:ext uri="{FF2B5EF4-FFF2-40B4-BE49-F238E27FC236}">
                <a16:creationId xmlns:a16="http://schemas.microsoft.com/office/drawing/2014/main" id="{4F08E8FC-A8D1-491C-95D5-8FD6BA2A1DBA}"/>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210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82A6-67DB-4824-81AA-996964F6146C}"/>
              </a:ext>
            </a:extLst>
          </p:cNvPr>
          <p:cNvSpPr>
            <a:spLocks noGrp="1"/>
          </p:cNvSpPr>
          <p:nvPr>
            <p:ph type="title" hasCustomPrompt="1"/>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0287431B-C678-4737-BA71-8F40AB7375EF}"/>
              </a:ext>
            </a:extLst>
          </p:cNvPr>
          <p:cNvSpPr>
            <a:spLocks noGrp="1"/>
          </p:cNvSpPr>
          <p:nvPr>
            <p:ph type="dt" sz="half" idx="10"/>
          </p:nvPr>
        </p:nvSpPr>
        <p:spPr/>
        <p:txBody>
          <a:bodyPr/>
          <a:lstStyle/>
          <a:p>
            <a:fld id="{05267A7F-6B77-4F4E-8F74-BC9C764F0E36}" type="datetime1">
              <a:rPr lang="en-US" smtClean="0"/>
              <a:t>12/10/2019</a:t>
            </a:fld>
            <a:endParaRPr lang="en-US" dirty="0"/>
          </a:p>
        </p:txBody>
      </p:sp>
      <p:sp>
        <p:nvSpPr>
          <p:cNvPr id="4" name="Footer Placeholder 3">
            <a:extLst>
              <a:ext uri="{FF2B5EF4-FFF2-40B4-BE49-F238E27FC236}">
                <a16:creationId xmlns:a16="http://schemas.microsoft.com/office/drawing/2014/main" id="{6865A175-FB05-49DD-8B26-EE1CC8FBF3E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6CDDD1-3FD7-41FF-ACDB-3CDB71259BF9}"/>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7" name="Rectangle 6">
            <a:extLst>
              <a:ext uri="{FF2B5EF4-FFF2-40B4-BE49-F238E27FC236}">
                <a16:creationId xmlns:a16="http://schemas.microsoft.com/office/drawing/2014/main" id="{4276419B-936F-4BAE-B9FA-44F14DCF6813}"/>
              </a:ext>
            </a:extLst>
          </p:cNvPr>
          <p:cNvSpPr/>
          <p:nvPr userDrawn="1"/>
        </p:nvSpPr>
        <p:spPr>
          <a:xfrm rot="10800000">
            <a:off x="0" y="6687293"/>
            <a:ext cx="12192000" cy="17070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94209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27" y="1835099"/>
            <a:ext cx="11719035" cy="4376515"/>
          </a:xfrm>
        </p:spPr>
        <p:txBody>
          <a:bodyPr/>
          <a:lstStyle>
            <a:lvl1pPr marL="0" indent="0">
              <a:buNone/>
              <a:defRPr sz="2800">
                <a:solidFill>
                  <a:schemeClr val="tx2">
                    <a:lumMod val="75000"/>
                  </a:schemeClr>
                </a:solidFill>
                <a:latin typeface="+mn-lt"/>
                <a:cs typeface="Franklin Gothic Book" pitchFamily="34" charset="0"/>
              </a:defRPr>
            </a:lvl1pPr>
            <a:lvl2pPr marL="230182" indent="-230182">
              <a:buFont typeface="Arial" pitchFamily="34" charset="0"/>
              <a:buChar char="•"/>
              <a:defRPr sz="2800">
                <a:solidFill>
                  <a:schemeClr val="tx2">
                    <a:lumMod val="75000"/>
                  </a:schemeClr>
                </a:solidFill>
                <a:latin typeface="+mn-lt"/>
              </a:defRPr>
            </a:lvl2pPr>
            <a:lvl3pPr marL="465127" indent="-228594">
              <a:defRPr sz="2400">
                <a:solidFill>
                  <a:schemeClr val="tx2">
                    <a:lumMod val="75000"/>
                  </a:schemeClr>
                </a:solidFill>
                <a:latin typeface="+mn-lt"/>
              </a:defRPr>
            </a:lvl3pPr>
            <a:lvl4pPr marL="685783" indent="-228594">
              <a:defRPr sz="2000">
                <a:solidFill>
                  <a:schemeClr val="tx2">
                    <a:lumMod val="75000"/>
                  </a:schemeClr>
                </a:solidFill>
                <a:latin typeface="+mn-lt"/>
              </a:defRPr>
            </a:lvl4pPr>
            <a:lvl5pPr marL="912791" indent="-228594">
              <a:defRPr>
                <a:solidFill>
                  <a:schemeClr val="tx2">
                    <a:lumMod val="75000"/>
                  </a:schemeClr>
                </a:solidFill>
                <a:latin typeface="+mn-lt"/>
              </a:defRPr>
            </a:lvl5pPr>
            <a:lvl6pPr marL="1146146" indent="-228594">
              <a:buFont typeface="Calibri" panose="020F0502020204030204" pitchFamily="34" charset="0"/>
              <a:buChar char="-"/>
              <a:defRPr>
                <a:solidFill>
                  <a:schemeClr val="tx2">
                    <a:lumMod val="75000"/>
                  </a:schemeClr>
                </a:solidFill>
                <a:latin typeface="+mn-lt"/>
              </a:defRPr>
            </a:lvl6pPr>
            <a:lvl7pPr marL="1374740" indent="-228594">
              <a:buFont typeface="Calibri" panose="020F0502020204030204" pitchFamily="34" charset="0"/>
              <a:buChar char="-"/>
              <a:defRPr>
                <a:solidFill>
                  <a:schemeClr val="tx2">
                    <a:lumMod val="75000"/>
                  </a:schemeClr>
                </a:solidFill>
                <a:latin typeface="+mn-lt"/>
              </a:defRPr>
            </a:lvl7pPr>
            <a:lvl8pPr marL="1600160" indent="-228594">
              <a:buFont typeface="Calibri" panose="020F0502020204030204" pitchFamily="34" charset="0"/>
              <a:buChar char="-"/>
              <a:defRPr>
                <a:solidFill>
                  <a:schemeClr val="tx2">
                    <a:lumMod val="75000"/>
                  </a:schemeClr>
                </a:solidFill>
                <a:latin typeface="+mn-lt"/>
              </a:defRPr>
            </a:lvl8pPr>
            <a:lvl9pPr marL="1827168" indent="-228594">
              <a:buFont typeface="Calibri" panose="020F0502020204030204" pitchFamily="34" charset="0"/>
              <a:buChar char="-"/>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hasCustomPrompt="1"/>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755463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31227" y="1772034"/>
            <a:ext cx="11719035" cy="4439580"/>
          </a:xfrm>
        </p:spPr>
        <p:txBody>
          <a:bodyPr/>
          <a:lstStyle>
            <a:lvl1pPr>
              <a:defRPr>
                <a:solidFill>
                  <a:schemeClr val="tx2">
                    <a:lumMod val="75000"/>
                  </a:schemeClr>
                </a:solidFill>
                <a:latin typeface="+mn-lt"/>
                <a:cs typeface="Franklin Gothic Book" pitchFamily="34" charset="0"/>
              </a:defRPr>
            </a:lvl1pPr>
            <a:lvl2pPr>
              <a:defRPr sz="2400">
                <a:solidFill>
                  <a:schemeClr val="tx2">
                    <a:lumMod val="75000"/>
                  </a:schemeClr>
                </a:solidFill>
                <a:latin typeface="+mn-lt"/>
                <a:cs typeface="Franklin Gothic Book" pitchFamily="34" charset="0"/>
              </a:defRPr>
            </a:lvl2pPr>
            <a:lvl3pPr>
              <a:defRPr sz="2000" baseline="0">
                <a:solidFill>
                  <a:schemeClr val="tx2">
                    <a:lumMod val="75000"/>
                  </a:schemeClr>
                </a:solidFill>
                <a:latin typeface="+mn-lt"/>
                <a:cs typeface="Franklin Gothic Book" pitchFamily="34" charset="0"/>
              </a:defRPr>
            </a:lvl3pPr>
            <a:lvl4pPr marL="915965" indent="-228594">
              <a:defRPr sz="2400" baseline="0">
                <a:solidFill>
                  <a:schemeClr val="tx2">
                    <a:lumMod val="75000"/>
                  </a:schemeClr>
                </a:solidFill>
                <a:latin typeface="+mn-lt"/>
                <a:cs typeface="Arial" pitchFamily="34" charset="0"/>
              </a:defRPr>
            </a:lvl4pPr>
            <a:lvl5pPr marL="1142971" indent="-228594">
              <a:defRPr sz="1800" baseline="0">
                <a:solidFill>
                  <a:schemeClr val="tx2">
                    <a:lumMod val="75000"/>
                  </a:schemeClr>
                </a:solidFill>
                <a:latin typeface="+mn-lt"/>
                <a:cs typeface="Arial" pitchFamily="34" charset="0"/>
              </a:defRPr>
            </a:lvl5pPr>
            <a:lvl6pPr marL="1377916" indent="-228594">
              <a:buFont typeface="Calibri" panose="020F0502020204030204" pitchFamily="34" charset="0"/>
              <a:buChar char="-"/>
              <a:defRPr sz="1800" baseline="0">
                <a:solidFill>
                  <a:schemeClr val="tx2">
                    <a:lumMod val="75000"/>
                  </a:schemeClr>
                </a:solidFill>
                <a:latin typeface="+mn-lt"/>
              </a:defRPr>
            </a:lvl6pPr>
            <a:lvl7pPr marL="1596985" indent="-228594">
              <a:buFont typeface="Calibri" panose="020F0502020204030204" pitchFamily="34" charset="0"/>
              <a:buChar char="-"/>
              <a:defRPr sz="1800" baseline="0">
                <a:solidFill>
                  <a:schemeClr val="tx2">
                    <a:lumMod val="75000"/>
                  </a:schemeClr>
                </a:solidFill>
                <a:latin typeface="+mn-lt"/>
              </a:defRPr>
            </a:lvl7pPr>
            <a:lvl8pPr marL="1830342" indent="-228594">
              <a:buFont typeface="Calibri" panose="020F0502020204030204" pitchFamily="34" charset="0"/>
              <a:buChar char="-"/>
              <a:defRPr sz="1800" baseline="0">
                <a:solidFill>
                  <a:schemeClr val="tx2">
                    <a:lumMod val="75000"/>
                  </a:schemeClr>
                </a:solidFill>
                <a:latin typeface="+mn-lt"/>
              </a:defRPr>
            </a:lvl8pPr>
            <a:lvl9pPr marL="2057349" indent="-228594">
              <a:buFont typeface="Calibri" panose="020F0502020204030204" pitchFamily="34" charset="0"/>
              <a:buChar char="-"/>
              <a:defRPr sz="18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82464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p:nvSpPr>
        <p:spPr>
          <a:xfrm>
            <a:off x="1" y="0"/>
            <a:ext cx="12196233" cy="712788"/>
          </a:xfrm>
          <a:prstGeom prst="rect">
            <a:avLst/>
          </a:prstGeom>
          <a:solidFill>
            <a:schemeClr val="bg1">
              <a:lumMod val="2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srgbClr val="E7EDED"/>
              </a:solidFill>
              <a:ea typeface="ＭＳ Ｐゴシック" charset="-128"/>
              <a:cs typeface="ＭＳ Ｐゴシック" charset="-128"/>
            </a:endParaRPr>
          </a:p>
        </p:txBody>
      </p:sp>
      <p:sp>
        <p:nvSpPr>
          <p:cNvPr id="5" name="Rectangle 4"/>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srgbClr val="E7EDED"/>
              </a:solidFill>
              <a:ea typeface="ＭＳ Ｐゴシック" charset="-128"/>
              <a:cs typeface="ＭＳ Ｐゴシック" charset="-128"/>
            </a:endParaRPr>
          </a:p>
        </p:txBody>
      </p:sp>
      <p:sp>
        <p:nvSpPr>
          <p:cNvPr id="6" name="Rectangle 5"/>
          <p:cNvSpPr/>
          <p:nvPr userDrawn="1"/>
        </p:nvSpPr>
        <p:spPr>
          <a:xfrm>
            <a:off x="0" y="0"/>
            <a:ext cx="3471333" cy="2057400"/>
          </a:xfrm>
          <a:prstGeom prst="rect">
            <a:avLst/>
          </a:prstGeom>
          <a:solidFill>
            <a:schemeClr val="bg1">
              <a:lumMod val="2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srgbClr val="E7EDED"/>
              </a:solidFill>
              <a:ea typeface="ＭＳ Ｐゴシック" charset="-128"/>
              <a:cs typeface="ＭＳ Ｐゴシック" charset="-128"/>
            </a:endParaRPr>
          </a:p>
        </p:txBody>
      </p:sp>
      <p:sp>
        <p:nvSpPr>
          <p:cNvPr id="10" name="Rectangle 9"/>
          <p:cNvSpPr/>
          <p:nvPr userDrawn="1"/>
        </p:nvSpPr>
        <p:spPr>
          <a:xfrm>
            <a:off x="1" y="6069014"/>
            <a:ext cx="12196233" cy="712787"/>
          </a:xfrm>
          <a:prstGeom prst="rect">
            <a:avLst/>
          </a:prstGeom>
          <a:solidFill>
            <a:schemeClr val="bg1">
              <a:lumMod val="2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srgbClr val="E7EDED"/>
              </a:solidFill>
              <a:ea typeface="ＭＳ Ｐゴシック" charset="-128"/>
              <a:cs typeface="ＭＳ Ｐゴシック" charset="-128"/>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1"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FB51F1B2-25D7-47CB-A6CC-3646157855A9}" type="datetime1">
              <a:rPr lang="en-US" smtClean="0"/>
              <a:t>12/10/2019</a:t>
            </a:fld>
            <a:endParaRPr lang="en-US"/>
          </a:p>
        </p:txBody>
      </p:sp>
      <p:pic>
        <p:nvPicPr>
          <p:cNvPr id="3" name="Picture 2">
            <a:extLst>
              <a:ext uri="{FF2B5EF4-FFF2-40B4-BE49-F238E27FC236}">
                <a16:creationId xmlns:a16="http://schemas.microsoft.com/office/drawing/2014/main" id="{61DC6270-B178-4DE4-9D9D-26B9200163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58" y="355309"/>
            <a:ext cx="3293655" cy="1280987"/>
          </a:xfrm>
          <a:prstGeom prst="rect">
            <a:avLst/>
          </a:prstGeom>
        </p:spPr>
      </p:pic>
    </p:spTree>
    <p:extLst>
      <p:ext uri="{BB962C8B-B14F-4D97-AF65-F5344CB8AC3E}">
        <p14:creationId xmlns:p14="http://schemas.microsoft.com/office/powerpoint/2010/main" val="3108544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707E19-B67A-4FF2-8A84-9304C345B5BD}"/>
              </a:ext>
            </a:extLst>
          </p:cNvPr>
          <p:cNvSpPr/>
          <p:nvPr userDrawn="1"/>
        </p:nvSpPr>
        <p:spPr>
          <a:xfrm>
            <a:off x="0" y="1271588"/>
            <a:ext cx="711200" cy="244475"/>
          </a:xfrm>
          <a:prstGeom prst="rect">
            <a:avLst/>
          </a:prstGeom>
          <a:solidFill>
            <a:schemeClr val="bg1">
              <a:lumMod val="2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srgbClr val="E7EDED"/>
              </a:solidFill>
              <a:ea typeface="ＭＳ Ｐゴシック" charset="-128"/>
              <a:cs typeface="ＭＳ Ｐゴシック" charset="-128"/>
            </a:endParaRPr>
          </a:p>
        </p:txBody>
      </p:sp>
      <p:sp>
        <p:nvSpPr>
          <p:cNvPr id="2" name="Title 1"/>
          <p:cNvSpPr>
            <a:spLocks noGrp="1"/>
          </p:cNvSpPr>
          <p:nvPr>
            <p:ph type="title"/>
          </p:nvPr>
        </p:nvSpPr>
        <p:spPr>
          <a:xfrm>
            <a:off x="304800" y="0"/>
            <a:ext cx="11582400" cy="1219200"/>
          </a:xfrm>
        </p:spPr>
        <p:txBody>
          <a:bodyPr/>
          <a:lstStyle>
            <a:lvl1pPr>
              <a:defRPr sz="4000"/>
            </a:lvl1pPr>
          </a:lstStyle>
          <a:p>
            <a:r>
              <a:rPr lang="en-US" dirty="0"/>
              <a:t>Click to edit Master title style</a:t>
            </a:r>
          </a:p>
        </p:txBody>
      </p:sp>
      <p:sp>
        <p:nvSpPr>
          <p:cNvPr id="8" name="Content Placeholder 7"/>
          <p:cNvSpPr>
            <a:spLocks noGrp="1"/>
          </p:cNvSpPr>
          <p:nvPr>
            <p:ph sz="quarter" idx="1"/>
          </p:nvPr>
        </p:nvSpPr>
        <p:spPr>
          <a:xfrm>
            <a:off x="101600" y="1600200"/>
            <a:ext cx="11988800" cy="4495800"/>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2BCB6F41-82EE-46C4-B3B5-14CF7B5395E2}" type="datetime1">
              <a:rPr lang="en-US" smtClean="0"/>
              <a:t>12/10/2019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F6793A7-5CF3-46D4-98D5-4DDB9BA53228}"/>
              </a:ext>
            </a:extLst>
          </p:cNvPr>
          <p:cNvSpPr/>
          <p:nvPr userDrawn="1"/>
        </p:nvSpPr>
        <p:spPr>
          <a:xfrm>
            <a:off x="780715" y="1271590"/>
            <a:ext cx="11309685" cy="244473"/>
          </a:xfrm>
          <a:prstGeom prst="rect">
            <a:avLst/>
          </a:prstGeom>
          <a:solidFill>
            <a:schemeClr val="bg1">
              <a:lumMod val="2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srgbClr val="E7EDED"/>
              </a:solidFill>
              <a:ea typeface="ＭＳ Ｐゴシック" charset="-128"/>
              <a:cs typeface="ＭＳ Ｐゴシック" charset="-128"/>
            </a:endParaRPr>
          </a:p>
        </p:txBody>
      </p:sp>
      <p:sp>
        <p:nvSpPr>
          <p:cNvPr id="6" name="Slide Number Placeholder 22"/>
          <p:cNvSpPr>
            <a:spLocks noGrp="1"/>
          </p:cNvSpPr>
          <p:nvPr>
            <p:ph type="sldNum" sz="quarter" idx="12"/>
          </p:nvPr>
        </p:nvSpPr>
        <p:spPr/>
        <p:txBody>
          <a:bodyPr/>
          <a:lstStyle>
            <a:lvl1pPr>
              <a:defRPr/>
            </a:lvl1pPr>
          </a:lstStyle>
          <a:p>
            <a:pPr>
              <a:defRPr/>
            </a:pPr>
            <a:fld id="{CEF77AC8-1674-FE47-9B6B-E77E4884196C}" type="slidenum">
              <a:rPr lang="en-US"/>
              <a:pPr>
                <a:defRPr/>
              </a:pPr>
              <a:t>‹#›</a:t>
            </a:fld>
            <a:endParaRPr lang="en-US" dirty="0"/>
          </a:p>
        </p:txBody>
      </p:sp>
    </p:spTree>
    <p:extLst>
      <p:ext uri="{BB962C8B-B14F-4D97-AF65-F5344CB8AC3E}">
        <p14:creationId xmlns:p14="http://schemas.microsoft.com/office/powerpoint/2010/main" val="372373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DE-D541-4AC1-A375-8E205A18CCBC}"/>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C63FEC-BA0C-47A8-A6B3-18A6701D031B}"/>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8A5D28-C521-435B-8D26-949BB6209F3F}"/>
              </a:ext>
            </a:extLst>
          </p:cNvPr>
          <p:cNvSpPr>
            <a:spLocks noGrp="1"/>
          </p:cNvSpPr>
          <p:nvPr>
            <p:ph type="dt" sz="half" idx="10"/>
          </p:nvPr>
        </p:nvSpPr>
        <p:spPr/>
        <p:txBody>
          <a:bodyPr/>
          <a:lstStyle/>
          <a:p>
            <a:fld id="{948043A7-C513-4C6F-A651-FA74EFC995B4}" type="datetime1">
              <a:rPr lang="en-US" smtClean="0"/>
              <a:t>12/10/2019</a:t>
            </a:fld>
            <a:endParaRPr lang="en-US"/>
          </a:p>
        </p:txBody>
      </p:sp>
      <p:sp>
        <p:nvSpPr>
          <p:cNvPr id="5" name="Footer Placeholder 4">
            <a:extLst>
              <a:ext uri="{FF2B5EF4-FFF2-40B4-BE49-F238E27FC236}">
                <a16:creationId xmlns:a16="http://schemas.microsoft.com/office/drawing/2014/main" id="{D84D8B7A-ADD0-4906-AC48-F973986EA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E9A70-3E9D-4719-A1B2-AD5B4E7F0D87}"/>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7" name="Rectangle 6">
            <a:extLst>
              <a:ext uri="{FF2B5EF4-FFF2-40B4-BE49-F238E27FC236}">
                <a16:creationId xmlns:a16="http://schemas.microsoft.com/office/drawing/2014/main" id="{B1693710-AD38-460A-AD50-6324826A667F}"/>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4698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C197-EFDF-47D0-8919-30155C11A1E3}"/>
              </a:ext>
            </a:extLst>
          </p:cNvPr>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3B354A3-E2CD-4B8B-97C9-02CBE5AC924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EF3FC4-DD95-49ED-9344-EA41D046BF1D}"/>
              </a:ext>
            </a:extLst>
          </p:cNvPr>
          <p:cNvSpPr>
            <a:spLocks noGrp="1"/>
          </p:cNvSpPr>
          <p:nvPr>
            <p:ph type="dt" sz="half" idx="10"/>
          </p:nvPr>
        </p:nvSpPr>
        <p:spPr/>
        <p:txBody>
          <a:bodyPr/>
          <a:lstStyle/>
          <a:p>
            <a:fld id="{15AB93DB-AC6D-4412-B95E-D0DAB5ABDA4C}" type="datetime1">
              <a:rPr lang="en-US" smtClean="0"/>
              <a:t>12/10/2019</a:t>
            </a:fld>
            <a:endParaRPr lang="en-US"/>
          </a:p>
        </p:txBody>
      </p:sp>
      <p:sp>
        <p:nvSpPr>
          <p:cNvPr id="5" name="Footer Placeholder 4">
            <a:extLst>
              <a:ext uri="{FF2B5EF4-FFF2-40B4-BE49-F238E27FC236}">
                <a16:creationId xmlns:a16="http://schemas.microsoft.com/office/drawing/2014/main" id="{F7689098-255D-451A-A8CE-CD4A89931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3B6A9-7A63-4370-8484-44E5A5B72740}"/>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8" name="Rectangle 7">
            <a:extLst>
              <a:ext uri="{FF2B5EF4-FFF2-40B4-BE49-F238E27FC236}">
                <a16:creationId xmlns:a16="http://schemas.microsoft.com/office/drawing/2014/main" id="{910EE329-AB93-4AE1-A81E-6DE6A185D41A}"/>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923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E9DC3-1A6B-4227-8ABC-65F05EE7A978}"/>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0BE5D87-01F1-4F05-B9FD-0B2ACA4777D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8CA8336-BC44-4491-A5D1-CBBB35C168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77BEC-32CE-4993-951F-C86F031DC912}"/>
              </a:ext>
            </a:extLst>
          </p:cNvPr>
          <p:cNvSpPr>
            <a:spLocks noGrp="1"/>
          </p:cNvSpPr>
          <p:nvPr>
            <p:ph type="dt" sz="half" idx="10"/>
          </p:nvPr>
        </p:nvSpPr>
        <p:spPr/>
        <p:txBody>
          <a:bodyPr/>
          <a:lstStyle/>
          <a:p>
            <a:fld id="{DDCA9634-EF08-44EF-98D2-C18797767318}" type="datetime1">
              <a:rPr lang="en-US" smtClean="0"/>
              <a:t>12/10/2019</a:t>
            </a:fld>
            <a:endParaRPr lang="en-US"/>
          </a:p>
        </p:txBody>
      </p:sp>
      <p:sp>
        <p:nvSpPr>
          <p:cNvPr id="6" name="Footer Placeholder 5">
            <a:extLst>
              <a:ext uri="{FF2B5EF4-FFF2-40B4-BE49-F238E27FC236}">
                <a16:creationId xmlns:a16="http://schemas.microsoft.com/office/drawing/2014/main" id="{BF46DA38-D92A-4304-B67D-2A179A3F95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62F3F-AA49-48A7-B86D-F1B64516F535}"/>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8" name="Rectangle 7">
            <a:extLst>
              <a:ext uri="{FF2B5EF4-FFF2-40B4-BE49-F238E27FC236}">
                <a16:creationId xmlns:a16="http://schemas.microsoft.com/office/drawing/2014/main" id="{31570C27-B3F1-4C36-B1E2-B3757C504218}"/>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89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319-3738-41DD-9D5B-AF6A9A931828}"/>
              </a:ext>
            </a:extLst>
          </p:cNvPr>
          <p:cNvSpPr>
            <a:spLocks noGrp="1"/>
          </p:cNvSpPr>
          <p:nvPr>
            <p:ph type="title" hasCustomPrompt="1"/>
          </p:nvPr>
        </p:nvSpPr>
        <p:spPr>
          <a:xfrm>
            <a:off x="839788" y="36512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8F3B502-3112-4E1D-9845-043708C11AB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DBD319A-FD27-4F8A-B9E7-E8B50EB2E3A1}"/>
              </a:ext>
            </a:extLst>
          </p:cNvPr>
          <p:cNvSpPr>
            <a:spLocks noGrp="1"/>
          </p:cNvSpPr>
          <p:nvPr>
            <p:ph sz="half" idx="2"/>
          </p:nvPr>
        </p:nvSpPr>
        <p:spPr>
          <a:xfrm>
            <a:off x="839789"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72762AC-DD05-4394-BBB3-BAABB98E20C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FEDEDD13-D419-4E9F-AD04-6587AE5F6DB3}"/>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646895-AD70-45BD-A8B8-DBB05A43892C}"/>
              </a:ext>
            </a:extLst>
          </p:cNvPr>
          <p:cNvSpPr>
            <a:spLocks noGrp="1"/>
          </p:cNvSpPr>
          <p:nvPr>
            <p:ph type="dt" sz="half" idx="10"/>
          </p:nvPr>
        </p:nvSpPr>
        <p:spPr/>
        <p:txBody>
          <a:bodyPr/>
          <a:lstStyle/>
          <a:p>
            <a:fld id="{BEAA52F3-D611-4C6E-B868-8205EE2CEA32}" type="datetime1">
              <a:rPr lang="en-US" smtClean="0"/>
              <a:t>12/10/2019</a:t>
            </a:fld>
            <a:endParaRPr lang="en-US"/>
          </a:p>
        </p:txBody>
      </p:sp>
      <p:sp>
        <p:nvSpPr>
          <p:cNvPr id="8" name="Footer Placeholder 7">
            <a:extLst>
              <a:ext uri="{FF2B5EF4-FFF2-40B4-BE49-F238E27FC236}">
                <a16:creationId xmlns:a16="http://schemas.microsoft.com/office/drawing/2014/main" id="{07A86990-83E0-4308-95FA-F354D9B9D3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13F6EB-19FE-4D38-863F-FFCD906322A1}"/>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10" name="Rectangle 9">
            <a:extLst>
              <a:ext uri="{FF2B5EF4-FFF2-40B4-BE49-F238E27FC236}">
                <a16:creationId xmlns:a16="http://schemas.microsoft.com/office/drawing/2014/main" id="{8CC08294-DE9C-489B-AB7B-E93D4BEC236B}"/>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5727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2004-0779-46E9-8A82-A2EB3E391C06}"/>
              </a:ext>
            </a:extLst>
          </p:cNvPr>
          <p:cNvSpPr>
            <a:spLocks noGrp="1"/>
          </p:cNvSpPr>
          <p:nvPr>
            <p:ph type="title" hasCustomPrompt="1"/>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0E972958-AA0B-4B84-9A0A-9496D8479B9C}"/>
              </a:ext>
            </a:extLst>
          </p:cNvPr>
          <p:cNvSpPr>
            <a:spLocks noGrp="1"/>
          </p:cNvSpPr>
          <p:nvPr>
            <p:ph type="dt" sz="half" idx="10"/>
          </p:nvPr>
        </p:nvSpPr>
        <p:spPr/>
        <p:txBody>
          <a:bodyPr/>
          <a:lstStyle/>
          <a:p>
            <a:fld id="{FDB3F216-8399-44DB-9221-00D06A7FEBAE}" type="datetime1">
              <a:rPr lang="en-US" smtClean="0"/>
              <a:t>12/10/2019</a:t>
            </a:fld>
            <a:endParaRPr lang="en-US"/>
          </a:p>
        </p:txBody>
      </p:sp>
      <p:sp>
        <p:nvSpPr>
          <p:cNvPr id="4" name="Footer Placeholder 3">
            <a:extLst>
              <a:ext uri="{FF2B5EF4-FFF2-40B4-BE49-F238E27FC236}">
                <a16:creationId xmlns:a16="http://schemas.microsoft.com/office/drawing/2014/main" id="{9B0EE669-756A-4DF4-8293-BC06278DAA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4F4EB8-928D-4E64-87A6-FE6ED048233E}"/>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7" name="Rectangle 6">
            <a:extLst>
              <a:ext uri="{FF2B5EF4-FFF2-40B4-BE49-F238E27FC236}">
                <a16:creationId xmlns:a16="http://schemas.microsoft.com/office/drawing/2014/main" id="{8FC6C4C0-1F61-4929-91D6-64D71C2D1A38}"/>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6916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7FDD3-FF55-4CF9-A908-72A6CCA4A548}"/>
              </a:ext>
            </a:extLst>
          </p:cNvPr>
          <p:cNvSpPr>
            <a:spLocks noGrp="1"/>
          </p:cNvSpPr>
          <p:nvPr>
            <p:ph type="dt" sz="half" idx="10"/>
          </p:nvPr>
        </p:nvSpPr>
        <p:spPr/>
        <p:txBody>
          <a:bodyPr/>
          <a:lstStyle/>
          <a:p>
            <a:fld id="{DDAE481C-0DF9-4E7C-B249-D0097F4306F2}" type="datetime1">
              <a:rPr lang="en-US" smtClean="0"/>
              <a:t>12/10/2019</a:t>
            </a:fld>
            <a:endParaRPr lang="en-US"/>
          </a:p>
        </p:txBody>
      </p:sp>
      <p:sp>
        <p:nvSpPr>
          <p:cNvPr id="3" name="Footer Placeholder 2">
            <a:extLst>
              <a:ext uri="{FF2B5EF4-FFF2-40B4-BE49-F238E27FC236}">
                <a16:creationId xmlns:a16="http://schemas.microsoft.com/office/drawing/2014/main" id="{E1D57D26-3528-4BB9-B284-E600700170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8294D0-726F-474D-8D8B-15EC1351BD16}"/>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6" name="Rectangle 5">
            <a:extLst>
              <a:ext uri="{FF2B5EF4-FFF2-40B4-BE49-F238E27FC236}">
                <a16:creationId xmlns:a16="http://schemas.microsoft.com/office/drawing/2014/main" id="{1AA61225-7C0F-4918-B7B8-6819E47649E6}"/>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4912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AD07-7095-4244-90B6-E15B2F18B06A}"/>
              </a:ext>
            </a:extLst>
          </p:cNvPr>
          <p:cNvSpPr>
            <a:spLocks noGrp="1"/>
          </p:cNvSpPr>
          <p:nvPr>
            <p:ph type="title" hasCustomPrompt="1"/>
          </p:nvPr>
        </p:nvSpPr>
        <p:spPr>
          <a:xfrm>
            <a:off x="839788" y="457200"/>
            <a:ext cx="3932237" cy="1600200"/>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E80D0501-DBB9-4CDA-B5DA-6B0CE0796B4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323BD9-B1D3-4D1F-9529-61A74BF936A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CF4D1E-31F0-49DC-A07F-926CEA7FFCE6}"/>
              </a:ext>
            </a:extLst>
          </p:cNvPr>
          <p:cNvSpPr>
            <a:spLocks noGrp="1"/>
          </p:cNvSpPr>
          <p:nvPr>
            <p:ph type="dt" sz="half" idx="10"/>
          </p:nvPr>
        </p:nvSpPr>
        <p:spPr/>
        <p:txBody>
          <a:bodyPr/>
          <a:lstStyle/>
          <a:p>
            <a:fld id="{6AA1BB9F-4B91-449F-AEBF-3A80D512ADF0}" type="datetime1">
              <a:rPr lang="en-US" smtClean="0"/>
              <a:t>12/10/2019</a:t>
            </a:fld>
            <a:endParaRPr lang="en-US"/>
          </a:p>
        </p:txBody>
      </p:sp>
      <p:sp>
        <p:nvSpPr>
          <p:cNvPr id="6" name="Footer Placeholder 5">
            <a:extLst>
              <a:ext uri="{FF2B5EF4-FFF2-40B4-BE49-F238E27FC236}">
                <a16:creationId xmlns:a16="http://schemas.microsoft.com/office/drawing/2014/main" id="{2A363CD5-9224-42ED-BE45-CFDF3D4AB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FA50A-2363-497B-873F-01850AC21D28}"/>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8" name="Rectangle 7">
            <a:extLst>
              <a:ext uri="{FF2B5EF4-FFF2-40B4-BE49-F238E27FC236}">
                <a16:creationId xmlns:a16="http://schemas.microsoft.com/office/drawing/2014/main" id="{51797E82-DBCA-479D-A20D-B748EF9D94B0}"/>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4914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F994-8CD3-49A8-91E7-E9DCA67EC5FA}"/>
              </a:ext>
            </a:extLst>
          </p:cNvPr>
          <p:cNvSpPr>
            <a:spLocks noGrp="1"/>
          </p:cNvSpPr>
          <p:nvPr>
            <p:ph type="title" hasCustomPrompt="1"/>
          </p:nvPr>
        </p:nvSpPr>
        <p:spPr>
          <a:xfrm>
            <a:off x="839788" y="457200"/>
            <a:ext cx="3932237" cy="1600200"/>
          </a:xfrm>
        </p:spPr>
        <p:txBody>
          <a:bodyPr anchor="b">
            <a:norm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C908ECC8-B845-4407-B583-AD0080185A9D}"/>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64C694C2-5353-4234-BE30-AF3C6163EA9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583AAF-737F-4D2B-A064-EA56E99F0EDF}"/>
              </a:ext>
            </a:extLst>
          </p:cNvPr>
          <p:cNvSpPr>
            <a:spLocks noGrp="1"/>
          </p:cNvSpPr>
          <p:nvPr>
            <p:ph type="dt" sz="half" idx="10"/>
          </p:nvPr>
        </p:nvSpPr>
        <p:spPr/>
        <p:txBody>
          <a:bodyPr/>
          <a:lstStyle/>
          <a:p>
            <a:fld id="{4C1B8BDA-839F-4A0F-A58E-BA4937E1502E}" type="datetime1">
              <a:rPr lang="en-US" smtClean="0"/>
              <a:t>12/10/2019</a:t>
            </a:fld>
            <a:endParaRPr lang="en-US"/>
          </a:p>
        </p:txBody>
      </p:sp>
      <p:sp>
        <p:nvSpPr>
          <p:cNvPr id="6" name="Footer Placeholder 5">
            <a:extLst>
              <a:ext uri="{FF2B5EF4-FFF2-40B4-BE49-F238E27FC236}">
                <a16:creationId xmlns:a16="http://schemas.microsoft.com/office/drawing/2014/main" id="{1ED28086-3757-4F88-A00B-C6D422758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89B1C-8E93-4E07-B820-EABF0FAE6B19}"/>
              </a:ext>
            </a:extLst>
          </p:cNvPr>
          <p:cNvSpPr>
            <a:spLocks noGrp="1"/>
          </p:cNvSpPr>
          <p:nvPr>
            <p:ph type="sldNum" sz="quarter" idx="12"/>
          </p:nvPr>
        </p:nvSpPr>
        <p:spPr/>
        <p:txBody>
          <a:bodyPr/>
          <a:lstStyle>
            <a:lvl1pPr>
              <a:defRPr>
                <a:solidFill>
                  <a:schemeClr val="tx1"/>
                </a:solidFill>
              </a:defRPr>
            </a:lvl1pPr>
          </a:lstStyle>
          <a:p>
            <a:fld id="{0C650650-2215-4B5F-B403-8C299E4AF367}" type="slidenum">
              <a:rPr lang="en-US" smtClean="0"/>
              <a:pPr/>
              <a:t>‹#›</a:t>
            </a:fld>
            <a:endParaRPr lang="en-US" dirty="0"/>
          </a:p>
        </p:txBody>
      </p:sp>
      <p:sp>
        <p:nvSpPr>
          <p:cNvPr id="9" name="Rectangle 8">
            <a:extLst>
              <a:ext uri="{FF2B5EF4-FFF2-40B4-BE49-F238E27FC236}">
                <a16:creationId xmlns:a16="http://schemas.microsoft.com/office/drawing/2014/main" id="{556974D8-24EA-46FC-9C87-176E1F562373}"/>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4396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38E76-5FB6-42E4-AE6B-8C158F0AC545}"/>
              </a:ext>
            </a:extLst>
          </p:cNvPr>
          <p:cNvSpPr>
            <a:spLocks noGrp="1"/>
          </p:cNvSpPr>
          <p:nvPr>
            <p:ph type="title"/>
          </p:nvPr>
        </p:nvSpPr>
        <p:spPr>
          <a:xfrm>
            <a:off x="231227" y="365127"/>
            <a:ext cx="117190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2D043DA-8787-4540-A8CD-70918AA74110}"/>
              </a:ext>
            </a:extLst>
          </p:cNvPr>
          <p:cNvSpPr>
            <a:spLocks noGrp="1"/>
          </p:cNvSpPr>
          <p:nvPr>
            <p:ph type="body" idx="1"/>
          </p:nvPr>
        </p:nvSpPr>
        <p:spPr>
          <a:xfrm>
            <a:off x="231227" y="1825625"/>
            <a:ext cx="1171903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604C3A-C576-4B4B-9838-609EC3D5F21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0E765-388D-4C71-B9D9-FC2A6EC071C8}" type="datetime1">
              <a:rPr lang="en-US" smtClean="0"/>
              <a:t>12/10/2019</a:t>
            </a:fld>
            <a:endParaRPr lang="en-US"/>
          </a:p>
        </p:txBody>
      </p:sp>
      <p:sp>
        <p:nvSpPr>
          <p:cNvPr id="5" name="Footer Placeholder 4">
            <a:extLst>
              <a:ext uri="{FF2B5EF4-FFF2-40B4-BE49-F238E27FC236}">
                <a16:creationId xmlns:a16="http://schemas.microsoft.com/office/drawing/2014/main" id="{2F1E462A-B4E9-431F-8C06-A7BDC086AF1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F4F92-DDFA-4433-AC51-D5095A67FF6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solidFill>
              </a:defRPr>
            </a:lvl1pPr>
          </a:lstStyle>
          <a:p>
            <a:fld id="{0C650650-2215-4B5F-B403-8C299E4AF367}" type="slidenum">
              <a:rPr lang="en-US" smtClean="0"/>
              <a:pPr/>
              <a:t>‹#›</a:t>
            </a:fld>
            <a:endParaRPr lang="en-US" dirty="0"/>
          </a:p>
        </p:txBody>
      </p:sp>
      <p:sp>
        <p:nvSpPr>
          <p:cNvPr id="7" name="Rectangle 6">
            <a:extLst>
              <a:ext uri="{FF2B5EF4-FFF2-40B4-BE49-F238E27FC236}">
                <a16:creationId xmlns:a16="http://schemas.microsoft.com/office/drawing/2014/main" id="{5C339036-03AF-46B3-91D4-1D647E36C7E5}"/>
              </a:ext>
            </a:extLst>
          </p:cNvPr>
          <p:cNvSpPr/>
          <p:nvPr userDrawn="1"/>
        </p:nvSpPr>
        <p:spPr>
          <a:xfrm rot="10800000">
            <a:off x="0" y="6687296"/>
            <a:ext cx="12192000" cy="170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E54C3F1D-9FDE-4107-A61F-FC21453857F5}"/>
              </a:ext>
            </a:extLst>
          </p:cNvPr>
          <p:cNvSpPr/>
          <p:nvPr userDrawn="1"/>
        </p:nvSpPr>
        <p:spPr>
          <a:xfrm rot="10800000">
            <a:off x="0" y="6308009"/>
            <a:ext cx="12192000" cy="384048"/>
          </a:xfrm>
          <a:prstGeom prst="rect">
            <a:avLst/>
          </a:prstGeom>
          <a:solidFill>
            <a:srgbClr val="646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760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p:hf hdr="0" ftr="0" dt="0"/>
  <p:txStyles>
    <p:titleStyle>
      <a:lvl1pPr algn="ctr" defTabSz="914377"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304800" y="0"/>
            <a:ext cx="1158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101600" y="1600201"/>
            <a:ext cx="11988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pPr fontAlgn="base">
              <a:spcBef>
                <a:spcPct val="0"/>
              </a:spcBef>
              <a:spcAft>
                <a:spcPct val="0"/>
              </a:spcAft>
              <a:defRPr/>
            </a:pPr>
            <a:fld id="{E7ED936D-D095-47B5-A498-575ECF18F2D9}" type="datetime1">
              <a:rPr lang="en-US" smtClean="0">
                <a:solidFill>
                  <a:srgbClr val="38635D"/>
                </a:solidFill>
                <a:latin typeface="Arial" charset="0"/>
                <a:ea typeface="ＭＳ Ｐゴシック" charset="-128"/>
              </a:rPr>
              <a:pPr fontAlgn="base">
                <a:spcBef>
                  <a:spcPct val="0"/>
                </a:spcBef>
                <a:spcAft>
                  <a:spcPct val="0"/>
                </a:spcAft>
                <a:defRPr/>
              </a:pPr>
              <a:t>12/10/2019</a:t>
            </a:fld>
            <a:endParaRPr lang="en-US">
              <a:solidFill>
                <a:srgbClr val="38635D"/>
              </a:solidFill>
              <a:latin typeface="Arial" charset="0"/>
              <a:ea typeface="ＭＳ Ｐゴシック" charset="-128"/>
              <a:cs typeface="ＭＳ Ｐゴシック" charset="-128"/>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ea typeface="ＭＳ Ｐゴシック" charset="-128"/>
                <a:cs typeface="ＭＳ Ｐゴシック" charset="-128"/>
              </a:defRPr>
            </a:lvl1pPr>
          </a:lstStyle>
          <a:p>
            <a:pPr fontAlgn="base">
              <a:spcBef>
                <a:spcPct val="0"/>
              </a:spcBef>
              <a:spcAft>
                <a:spcPct val="0"/>
              </a:spcAft>
              <a:defRPr/>
            </a:pPr>
            <a:endParaRPr lang="en-US">
              <a:solidFill>
                <a:srgbClr val="38635D"/>
              </a:solidFill>
              <a:latin typeface="Arial" charset="0"/>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srgbClr val="E7EDED"/>
              </a:solidFill>
              <a:ea typeface="ＭＳ Ｐゴシック" charset="-128"/>
              <a:cs typeface="ＭＳ Ｐゴシック" charset="-128"/>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srgbClr val="E7EDED"/>
              </a:solidFill>
              <a:ea typeface="ＭＳ Ｐゴシック" charset="-128"/>
              <a:cs typeface="ＭＳ Ｐゴシック" charset="-128"/>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srgbClr val="E7EDED"/>
              </a:solidFill>
              <a:ea typeface="ＭＳ Ｐゴシック" charset="-128"/>
              <a:cs typeface="ＭＳ Ｐゴシック" charset="-128"/>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pPr fontAlgn="base">
              <a:spcBef>
                <a:spcPct val="0"/>
              </a:spcBef>
              <a:spcAft>
                <a:spcPct val="0"/>
              </a:spcAft>
              <a:defRPr/>
            </a:pPr>
            <a:fld id="{D0F836BB-6CD7-4B43-ADB3-5700EF7B54DE}" type="slidenum">
              <a:rPr lang="en-US" smtClean="0">
                <a:latin typeface="Arial" charset="0"/>
                <a:ea typeface="ＭＳ Ｐゴシック" charset="-128"/>
                <a:cs typeface="ＭＳ Ｐゴシック" charset="-128"/>
              </a:rPr>
              <a:pPr fontAlgn="base">
                <a:spcBef>
                  <a:spcPct val="0"/>
                </a:spcBef>
                <a:spcAft>
                  <a:spcPct val="0"/>
                </a:spcAft>
                <a:defRPr/>
              </a:pPr>
              <a:t>‹#›</a:t>
            </a:fld>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80600713"/>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l" rtl="0" eaLnBrk="0" fontAlgn="base" hangingPunct="0">
        <a:spcBef>
          <a:spcPct val="0"/>
        </a:spcBef>
        <a:spcAft>
          <a:spcPct val="0"/>
        </a:spcAft>
        <a:defRPr sz="44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Arial" charset="0"/>
        <a:buChar char="•"/>
        <a:defRPr sz="2800" kern="1200">
          <a:solidFill>
            <a:schemeClr val="tx1"/>
          </a:solidFill>
          <a:latin typeface="+mn-lt"/>
          <a:ea typeface="ＭＳ Ｐゴシック" charset="-128"/>
          <a:cs typeface="ＭＳ Ｐゴシック" charset="-128"/>
        </a:defRPr>
      </a:lvl1pPr>
      <a:lvl2pPr marL="709613" indent="-342900" algn="l" rtl="0" eaLnBrk="0" fontAlgn="base" hangingPunct="0">
        <a:spcBef>
          <a:spcPts val="550"/>
        </a:spcBef>
        <a:spcAft>
          <a:spcPct val="0"/>
        </a:spcAft>
        <a:buClr>
          <a:schemeClr val="accent1"/>
        </a:buClr>
        <a:buSzPct val="70000"/>
        <a:buFont typeface="Lucida Grande" charset="0"/>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Arial" charset="0"/>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8CDD7"/>
        </a:buClr>
        <a:buSzPct val="75000"/>
        <a:buFont typeface="Arial" charset="0"/>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C0BEAF"/>
        </a:buClr>
        <a:buSzPct val="65000"/>
        <a:buFont typeface="Arial" charset="0"/>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aldercenter.org/about-calder"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hyperlink" Target="https://slack-redir.net/link?url=https%3A%2F%2Fdoi.org%2F10.1177%2F002248711985898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B7A0-A2D5-2046-8968-D0F1FF02C828}"/>
              </a:ext>
            </a:extLst>
          </p:cNvPr>
          <p:cNvSpPr>
            <a:spLocks noGrp="1"/>
          </p:cNvSpPr>
          <p:nvPr>
            <p:ph type="ctrTitle"/>
          </p:nvPr>
        </p:nvSpPr>
        <p:spPr>
          <a:xfrm>
            <a:off x="1266684" y="4460488"/>
            <a:ext cx="10196769" cy="1828800"/>
          </a:xfrm>
        </p:spPr>
        <p:txBody>
          <a:bodyPr/>
          <a:lstStyle/>
          <a:p>
            <a:r>
              <a:rPr lang="en-US" dirty="0"/>
              <a:t>Making the Most of Student Teaching:</a:t>
            </a:r>
            <a:br>
              <a:rPr lang="en-US" dirty="0"/>
            </a:br>
            <a:r>
              <a:rPr lang="en-US" dirty="0"/>
              <a:t>The Importance of Mentors and Scope for Change </a:t>
            </a:r>
            <a:br>
              <a:rPr lang="en-US" dirty="0"/>
            </a:br>
            <a:br>
              <a:rPr lang="en-US" dirty="0"/>
            </a:br>
            <a:endParaRPr lang="en-US" dirty="0">
              <a:latin typeface="+mn-lt"/>
            </a:endParaRPr>
          </a:p>
        </p:txBody>
      </p:sp>
      <p:sp>
        <p:nvSpPr>
          <p:cNvPr id="3" name="Subtitle 2">
            <a:extLst>
              <a:ext uri="{FF2B5EF4-FFF2-40B4-BE49-F238E27FC236}">
                <a16:creationId xmlns:a16="http://schemas.microsoft.com/office/drawing/2014/main" id="{92E74AAE-4C0B-9545-95F5-13022167B103}"/>
              </a:ext>
            </a:extLst>
          </p:cNvPr>
          <p:cNvSpPr>
            <a:spLocks noGrp="1"/>
          </p:cNvSpPr>
          <p:nvPr>
            <p:ph type="subTitle" idx="1"/>
          </p:nvPr>
        </p:nvSpPr>
        <p:spPr/>
        <p:txBody>
          <a:bodyPr/>
          <a:lstStyle/>
          <a:p>
            <a:r>
              <a:rPr lang="en-US" sz="2400" dirty="0"/>
              <a:t>(FOR MORE INFORMATION, SEE: WWW.TELC.US)</a:t>
            </a:r>
            <a:endParaRPr lang="en-US" dirty="0"/>
          </a:p>
        </p:txBody>
      </p:sp>
      <p:sp>
        <p:nvSpPr>
          <p:cNvPr id="4" name="Rectangle 3">
            <a:extLst>
              <a:ext uri="{FF2B5EF4-FFF2-40B4-BE49-F238E27FC236}">
                <a16:creationId xmlns:a16="http://schemas.microsoft.com/office/drawing/2014/main" id="{D8D00C7A-7DB2-4DEF-B7AB-88F27E08F0A7}"/>
              </a:ext>
            </a:extLst>
          </p:cNvPr>
          <p:cNvSpPr/>
          <p:nvPr/>
        </p:nvSpPr>
        <p:spPr>
          <a:xfrm>
            <a:off x="190810" y="5252622"/>
            <a:ext cx="12001190" cy="701731"/>
          </a:xfrm>
          <a:prstGeom prst="rect">
            <a:avLst/>
          </a:prstGeom>
        </p:spPr>
        <p:txBody>
          <a:bodyPr wrap="square">
            <a:spAutoFit/>
          </a:bodyPr>
          <a:lstStyle/>
          <a:p>
            <a:pPr lvl="0" defTabSz="914377">
              <a:lnSpc>
                <a:spcPct val="90000"/>
              </a:lnSpc>
              <a:spcBef>
                <a:spcPts val="1000"/>
              </a:spcBef>
            </a:pPr>
            <a:r>
              <a:rPr lang="en-US" sz="1100" b="1"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Disclaimer: </a:t>
            </a:r>
            <a:r>
              <a:rPr lang="en-US" sz="1100"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The crafting and dissemination of this presentation was supported by the National Center for the Analysis of Longitudinal Data in Education Research (CALDER), which is funded by a consortium of foundations. For more information about CALDER funders, see </a:t>
            </a:r>
            <a:r>
              <a:rPr lang="en-US" sz="1100"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hlinkClick r:id="rId2">
                  <a:extLst>
                    <a:ext uri="{A12FA001-AC4F-418D-AE19-62706E023703}">
                      <ahyp:hlinkClr xmlns:ahyp="http://schemas.microsoft.com/office/drawing/2018/hyperlinkcolor" val="tx"/>
                    </a:ext>
                  </a:extLst>
                </a:hlinkClick>
              </a:rPr>
              <a:t>www.caldercenter.org/about-calder</a:t>
            </a:r>
            <a:r>
              <a:rPr lang="en-US" sz="1100"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sz="1100" b="1"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WARNING: this presentation contains the presenter’s unmoderated opinions about controversial issues, which may cause dizziness, nausea, and/or seizures.</a:t>
            </a:r>
            <a:r>
              <a:rPr lang="en-US" sz="1100"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 Note that the views expressed are those of the presenter(s) and do not necessarily reflect the views of our funders or the institutions to which the authors are affiliated.</a:t>
            </a:r>
            <a:endParaRPr lang="en-US" sz="2900" dirty="0">
              <a:solidFill>
                <a:prstClr val="black"/>
              </a:solidFill>
              <a:latin typeface="Arial Narrow"/>
              <a:ea typeface="ＭＳ Ｐゴシック" panose="020B0600070205080204" pitchFamily="34" charset="-128"/>
            </a:endParaRPr>
          </a:p>
        </p:txBody>
      </p:sp>
    </p:spTree>
    <p:extLst>
      <p:ext uri="{BB962C8B-B14F-4D97-AF65-F5344CB8AC3E}">
        <p14:creationId xmlns:p14="http://schemas.microsoft.com/office/powerpoint/2010/main" val="154076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F65C-1B33-4C08-99C8-584730934EE4}"/>
              </a:ext>
            </a:extLst>
          </p:cNvPr>
          <p:cNvSpPr>
            <a:spLocks noGrp="1"/>
          </p:cNvSpPr>
          <p:nvPr>
            <p:ph type="title"/>
          </p:nvPr>
        </p:nvSpPr>
        <p:spPr/>
        <p:txBody>
          <a:bodyPr>
            <a:normAutofit/>
          </a:bodyPr>
          <a:lstStyle/>
          <a:p>
            <a:r>
              <a:rPr lang="en-US" dirty="0"/>
              <a:t>How Important Is The Mentor Teacher?</a:t>
            </a:r>
          </a:p>
        </p:txBody>
      </p:sp>
      <p:sp>
        <p:nvSpPr>
          <p:cNvPr id="4" name="Slide Number Placeholder 3">
            <a:extLst>
              <a:ext uri="{FF2B5EF4-FFF2-40B4-BE49-F238E27FC236}">
                <a16:creationId xmlns:a16="http://schemas.microsoft.com/office/drawing/2014/main" id="{8F5114A1-5886-4D69-9AC5-46A258F9538C}"/>
              </a:ext>
            </a:extLst>
          </p:cNvPr>
          <p:cNvSpPr>
            <a:spLocks noGrp="1"/>
          </p:cNvSpPr>
          <p:nvPr>
            <p:ph type="sldNum" sz="quarter" idx="12"/>
          </p:nvPr>
        </p:nvSpPr>
        <p:spPr/>
        <p:txBody>
          <a:bodyPr>
            <a:normAutofit/>
          </a:bodyPr>
          <a:lstStyle/>
          <a:p>
            <a:fld id="{5197325F-E717-6242-B9BC-A3C0AE2718B4}" type="slidenum">
              <a:rPr lang="en-US" smtClean="0"/>
              <a:t>10</a:t>
            </a:fld>
            <a:endParaRPr lang="en-US"/>
          </a:p>
        </p:txBody>
      </p:sp>
      <p:cxnSp>
        <p:nvCxnSpPr>
          <p:cNvPr id="6" name="Straight Connector 5">
            <a:extLst>
              <a:ext uri="{FF2B5EF4-FFF2-40B4-BE49-F238E27FC236}">
                <a16:creationId xmlns:a16="http://schemas.microsoft.com/office/drawing/2014/main" id="{9BDCDD46-9E7B-41F4-9EC6-32573791AC07}"/>
              </a:ext>
            </a:extLst>
          </p:cNvPr>
          <p:cNvCxnSpPr>
            <a:cxnSpLocks/>
          </p:cNvCxnSpPr>
          <p:nvPr/>
        </p:nvCxnSpPr>
        <p:spPr>
          <a:xfrm flipV="1">
            <a:off x="4039331" y="1913479"/>
            <a:ext cx="13536" cy="3365835"/>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7520CF-0A8B-4B7C-92A9-BC1B6A3F5DF2}"/>
              </a:ext>
            </a:extLst>
          </p:cNvPr>
          <p:cNvSpPr txBox="1"/>
          <p:nvPr/>
        </p:nvSpPr>
        <p:spPr>
          <a:xfrm rot="16200000">
            <a:off x="3617819" y="3926720"/>
            <a:ext cx="516745" cy="300210"/>
          </a:xfrm>
          <a:prstGeom prst="rect">
            <a:avLst/>
          </a:prstGeom>
          <a:noFill/>
        </p:spPr>
        <p:txBody>
          <a:bodyPr wrap="square" rtlCol="0">
            <a:spAutoFit/>
          </a:bodyPr>
          <a:lstStyle/>
          <a:p>
            <a:r>
              <a:rPr lang="en-US" sz="1351" dirty="0"/>
              <a:t>-1</a:t>
            </a:r>
          </a:p>
        </p:txBody>
      </p:sp>
      <p:sp>
        <p:nvSpPr>
          <p:cNvPr id="8" name="TextBox 7">
            <a:extLst>
              <a:ext uri="{FF2B5EF4-FFF2-40B4-BE49-F238E27FC236}">
                <a16:creationId xmlns:a16="http://schemas.microsoft.com/office/drawing/2014/main" id="{F4C8320A-9411-42CB-90AD-429B80E444A1}"/>
              </a:ext>
            </a:extLst>
          </p:cNvPr>
          <p:cNvSpPr txBox="1"/>
          <p:nvPr/>
        </p:nvSpPr>
        <p:spPr>
          <a:xfrm rot="16200000">
            <a:off x="3638156" y="4640007"/>
            <a:ext cx="516745" cy="300210"/>
          </a:xfrm>
          <a:prstGeom prst="rect">
            <a:avLst/>
          </a:prstGeom>
          <a:noFill/>
        </p:spPr>
        <p:txBody>
          <a:bodyPr wrap="square" rtlCol="0">
            <a:spAutoFit/>
          </a:bodyPr>
          <a:lstStyle/>
          <a:p>
            <a:pPr algn="r"/>
            <a:r>
              <a:rPr lang="en-US" sz="1351" dirty="0"/>
              <a:t>-2</a:t>
            </a:r>
          </a:p>
        </p:txBody>
      </p:sp>
      <p:sp>
        <p:nvSpPr>
          <p:cNvPr id="9" name="TextBox 8">
            <a:extLst>
              <a:ext uri="{FF2B5EF4-FFF2-40B4-BE49-F238E27FC236}">
                <a16:creationId xmlns:a16="http://schemas.microsoft.com/office/drawing/2014/main" id="{A566904A-EB93-4035-AF17-A53832D1CDA8}"/>
              </a:ext>
            </a:extLst>
          </p:cNvPr>
          <p:cNvSpPr txBox="1"/>
          <p:nvPr/>
        </p:nvSpPr>
        <p:spPr>
          <a:xfrm rot="16200000">
            <a:off x="3628534" y="5181062"/>
            <a:ext cx="516745" cy="300210"/>
          </a:xfrm>
          <a:prstGeom prst="rect">
            <a:avLst/>
          </a:prstGeom>
          <a:noFill/>
        </p:spPr>
        <p:txBody>
          <a:bodyPr wrap="square" rtlCol="0">
            <a:spAutoFit/>
          </a:bodyPr>
          <a:lstStyle/>
          <a:p>
            <a:pPr algn="r"/>
            <a:r>
              <a:rPr lang="en-US" sz="1351" dirty="0"/>
              <a:t>-3</a:t>
            </a:r>
          </a:p>
        </p:txBody>
      </p:sp>
      <p:sp>
        <p:nvSpPr>
          <p:cNvPr id="10" name="TextBox 9">
            <a:extLst>
              <a:ext uri="{FF2B5EF4-FFF2-40B4-BE49-F238E27FC236}">
                <a16:creationId xmlns:a16="http://schemas.microsoft.com/office/drawing/2014/main" id="{748DC03A-4A81-44F0-B43C-6C29D969B408}"/>
              </a:ext>
            </a:extLst>
          </p:cNvPr>
          <p:cNvSpPr txBox="1"/>
          <p:nvPr/>
        </p:nvSpPr>
        <p:spPr>
          <a:xfrm rot="16200000">
            <a:off x="3619179" y="2494052"/>
            <a:ext cx="516745" cy="300210"/>
          </a:xfrm>
          <a:prstGeom prst="rect">
            <a:avLst/>
          </a:prstGeom>
          <a:noFill/>
        </p:spPr>
        <p:txBody>
          <a:bodyPr wrap="square" rtlCol="0">
            <a:spAutoFit/>
          </a:bodyPr>
          <a:lstStyle/>
          <a:p>
            <a:pPr algn="r"/>
            <a:r>
              <a:rPr lang="en-US" sz="1351" dirty="0"/>
              <a:t>2</a:t>
            </a:r>
          </a:p>
        </p:txBody>
      </p:sp>
      <p:sp>
        <p:nvSpPr>
          <p:cNvPr id="11" name="TextBox 10">
            <a:extLst>
              <a:ext uri="{FF2B5EF4-FFF2-40B4-BE49-F238E27FC236}">
                <a16:creationId xmlns:a16="http://schemas.microsoft.com/office/drawing/2014/main" id="{976DDD82-9BA1-4398-9ED6-D2EE92BFBE88}"/>
              </a:ext>
            </a:extLst>
          </p:cNvPr>
          <p:cNvSpPr txBox="1"/>
          <p:nvPr/>
        </p:nvSpPr>
        <p:spPr>
          <a:xfrm rot="16200000">
            <a:off x="3618883" y="3051990"/>
            <a:ext cx="516745" cy="300210"/>
          </a:xfrm>
          <a:prstGeom prst="rect">
            <a:avLst/>
          </a:prstGeom>
          <a:noFill/>
        </p:spPr>
        <p:txBody>
          <a:bodyPr wrap="square" rtlCol="0">
            <a:spAutoFit/>
          </a:bodyPr>
          <a:lstStyle/>
          <a:p>
            <a:pPr algn="r"/>
            <a:r>
              <a:rPr lang="en-US" sz="1351" dirty="0"/>
              <a:t>1  </a:t>
            </a:r>
          </a:p>
        </p:txBody>
      </p:sp>
      <p:sp>
        <p:nvSpPr>
          <p:cNvPr id="12" name="TextBox 11">
            <a:extLst>
              <a:ext uri="{FF2B5EF4-FFF2-40B4-BE49-F238E27FC236}">
                <a16:creationId xmlns:a16="http://schemas.microsoft.com/office/drawing/2014/main" id="{374E0B8B-33C0-460E-8B93-6F4081049696}"/>
              </a:ext>
            </a:extLst>
          </p:cNvPr>
          <p:cNvSpPr txBox="1"/>
          <p:nvPr/>
        </p:nvSpPr>
        <p:spPr>
          <a:xfrm>
            <a:off x="3264740" y="3329069"/>
            <a:ext cx="798210" cy="508088"/>
          </a:xfrm>
          <a:prstGeom prst="rect">
            <a:avLst/>
          </a:prstGeom>
          <a:noFill/>
        </p:spPr>
        <p:txBody>
          <a:bodyPr wrap="square" rtlCol="0">
            <a:spAutoFit/>
          </a:bodyPr>
          <a:lstStyle/>
          <a:p>
            <a:pPr algn="r"/>
            <a:r>
              <a:rPr lang="en-US" sz="1351" dirty="0"/>
              <a:t>Typical Growth</a:t>
            </a:r>
          </a:p>
        </p:txBody>
      </p:sp>
      <p:cxnSp>
        <p:nvCxnSpPr>
          <p:cNvPr id="24" name="Straight Connector 23">
            <a:extLst>
              <a:ext uri="{FF2B5EF4-FFF2-40B4-BE49-F238E27FC236}">
                <a16:creationId xmlns:a16="http://schemas.microsoft.com/office/drawing/2014/main" id="{A2F8F01C-5C67-4BFD-B423-1EFF82A1CEC5}"/>
              </a:ext>
            </a:extLst>
          </p:cNvPr>
          <p:cNvCxnSpPr>
            <a:cxnSpLocks/>
          </p:cNvCxnSpPr>
          <p:nvPr/>
        </p:nvCxnSpPr>
        <p:spPr>
          <a:xfrm flipH="1">
            <a:off x="3992558" y="2511864"/>
            <a:ext cx="53543"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A4E3D025-7260-4BF0-A2B1-2F80403FA319}"/>
              </a:ext>
            </a:extLst>
          </p:cNvPr>
          <p:cNvGrpSpPr/>
          <p:nvPr/>
        </p:nvGrpSpPr>
        <p:grpSpPr>
          <a:xfrm>
            <a:off x="4083747" y="2868392"/>
            <a:ext cx="4456008" cy="1441107"/>
            <a:chOff x="4070791" y="2755588"/>
            <a:chExt cx="4456008" cy="1441107"/>
          </a:xfrm>
        </p:grpSpPr>
        <p:cxnSp>
          <p:nvCxnSpPr>
            <p:cNvPr id="31" name="Straight Connector 30">
              <a:extLst>
                <a:ext uri="{FF2B5EF4-FFF2-40B4-BE49-F238E27FC236}">
                  <a16:creationId xmlns:a16="http://schemas.microsoft.com/office/drawing/2014/main" id="{72F79EE6-6347-4FB4-AB4A-FEDC752105D3}"/>
                </a:ext>
              </a:extLst>
            </p:cNvPr>
            <p:cNvCxnSpPr>
              <a:cxnSpLocks/>
              <a:stCxn id="25" idx="7"/>
              <a:endCxn id="26" idx="2"/>
            </p:cNvCxnSpPr>
            <p:nvPr/>
          </p:nvCxnSpPr>
          <p:spPr>
            <a:xfrm flipV="1">
              <a:off x="4187864" y="3671704"/>
              <a:ext cx="629263" cy="4079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E7AB36-DE4E-4887-AE53-ED688E31778D}"/>
                </a:ext>
              </a:extLst>
            </p:cNvPr>
            <p:cNvCxnSpPr>
              <a:cxnSpLocks/>
            </p:cNvCxnSpPr>
            <p:nvPr/>
          </p:nvCxnSpPr>
          <p:spPr>
            <a:xfrm flipV="1">
              <a:off x="4916522" y="3238935"/>
              <a:ext cx="698315" cy="3782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ACD7975-EDB6-48ED-B601-6A2A1EF0162B}"/>
                </a:ext>
              </a:extLst>
            </p:cNvPr>
            <p:cNvCxnSpPr>
              <a:cxnSpLocks/>
              <a:stCxn id="27" idx="7"/>
            </p:cNvCxnSpPr>
            <p:nvPr/>
          </p:nvCxnSpPr>
          <p:spPr>
            <a:xfrm flipV="1">
              <a:off x="5722768" y="3003417"/>
              <a:ext cx="754712" cy="1739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D392D0-452F-4019-B1B3-4FE68D7AAB7E}"/>
                </a:ext>
              </a:extLst>
            </p:cNvPr>
            <p:cNvCxnSpPr>
              <a:cxnSpLocks/>
              <a:endCxn id="29" idx="2"/>
            </p:cNvCxnSpPr>
            <p:nvPr/>
          </p:nvCxnSpPr>
          <p:spPr>
            <a:xfrm flipV="1">
              <a:off x="6620248" y="2889659"/>
              <a:ext cx="797635" cy="833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0FE310B-17B0-476E-A2E7-FE1B1D5BCD10}"/>
                </a:ext>
              </a:extLst>
            </p:cNvPr>
            <p:cNvCxnSpPr>
              <a:cxnSpLocks/>
              <a:stCxn id="29" idx="6"/>
              <a:endCxn id="30" idx="2"/>
            </p:cNvCxnSpPr>
            <p:nvPr/>
          </p:nvCxnSpPr>
          <p:spPr>
            <a:xfrm flipV="1">
              <a:off x="7555043" y="2824168"/>
              <a:ext cx="834596" cy="654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C6D8423-8E08-498A-B274-0D563B5539B3}"/>
                </a:ext>
              </a:extLst>
            </p:cNvPr>
            <p:cNvSpPr/>
            <p:nvPr/>
          </p:nvSpPr>
          <p:spPr>
            <a:xfrm>
              <a:off x="4070791" y="4059535"/>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6" name="Oval 25">
              <a:extLst>
                <a:ext uri="{FF2B5EF4-FFF2-40B4-BE49-F238E27FC236}">
                  <a16:creationId xmlns:a16="http://schemas.microsoft.com/office/drawing/2014/main" id="{519D1D0E-0AEA-497A-82A7-DF9632462D89}"/>
                </a:ext>
              </a:extLst>
            </p:cNvPr>
            <p:cNvSpPr/>
            <p:nvPr/>
          </p:nvSpPr>
          <p:spPr>
            <a:xfrm>
              <a:off x="4817127" y="3603124"/>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7" name="Oval 26">
              <a:extLst>
                <a:ext uri="{FF2B5EF4-FFF2-40B4-BE49-F238E27FC236}">
                  <a16:creationId xmlns:a16="http://schemas.microsoft.com/office/drawing/2014/main" id="{A3D663CB-07CD-412E-9A1D-EF65BF492C80}"/>
                </a:ext>
              </a:extLst>
            </p:cNvPr>
            <p:cNvSpPr/>
            <p:nvPr/>
          </p:nvSpPr>
          <p:spPr>
            <a:xfrm>
              <a:off x="5605695" y="3157296"/>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8" name="Oval 27">
              <a:extLst>
                <a:ext uri="{FF2B5EF4-FFF2-40B4-BE49-F238E27FC236}">
                  <a16:creationId xmlns:a16="http://schemas.microsoft.com/office/drawing/2014/main" id="{FF2A4D4C-6122-4F69-A3C0-C98C667534CA}"/>
                </a:ext>
              </a:extLst>
            </p:cNvPr>
            <p:cNvSpPr/>
            <p:nvPr/>
          </p:nvSpPr>
          <p:spPr>
            <a:xfrm>
              <a:off x="6472992" y="2934836"/>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9" name="Oval 28">
              <a:extLst>
                <a:ext uri="{FF2B5EF4-FFF2-40B4-BE49-F238E27FC236}">
                  <a16:creationId xmlns:a16="http://schemas.microsoft.com/office/drawing/2014/main" id="{386C4807-C73D-4601-AA34-2D46D099FF01}"/>
                </a:ext>
              </a:extLst>
            </p:cNvPr>
            <p:cNvSpPr/>
            <p:nvPr/>
          </p:nvSpPr>
          <p:spPr>
            <a:xfrm>
              <a:off x="7417883" y="2821079"/>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0" name="Oval 29">
              <a:extLst>
                <a:ext uri="{FF2B5EF4-FFF2-40B4-BE49-F238E27FC236}">
                  <a16:creationId xmlns:a16="http://schemas.microsoft.com/office/drawing/2014/main" id="{EDE88613-43D0-4A89-A248-430B111C0CD4}"/>
                </a:ext>
              </a:extLst>
            </p:cNvPr>
            <p:cNvSpPr/>
            <p:nvPr/>
          </p:nvSpPr>
          <p:spPr>
            <a:xfrm>
              <a:off x="8389639" y="2755588"/>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23" name="Group 22">
            <a:extLst>
              <a:ext uri="{FF2B5EF4-FFF2-40B4-BE49-F238E27FC236}">
                <a16:creationId xmlns:a16="http://schemas.microsoft.com/office/drawing/2014/main" id="{09D0B166-0301-4E71-9DCD-D30A2E17F8EB}"/>
              </a:ext>
            </a:extLst>
          </p:cNvPr>
          <p:cNvGrpSpPr/>
          <p:nvPr/>
        </p:nvGrpSpPr>
        <p:grpSpPr>
          <a:xfrm>
            <a:off x="4092874" y="2380048"/>
            <a:ext cx="4430102" cy="1051194"/>
            <a:chOff x="4073033" y="2459919"/>
            <a:chExt cx="4430102" cy="1051194"/>
          </a:xfrm>
        </p:grpSpPr>
        <p:cxnSp>
          <p:nvCxnSpPr>
            <p:cNvPr id="62" name="Straight Connector 61">
              <a:extLst>
                <a:ext uri="{FF2B5EF4-FFF2-40B4-BE49-F238E27FC236}">
                  <a16:creationId xmlns:a16="http://schemas.microsoft.com/office/drawing/2014/main" id="{945C3DE0-6893-486C-8E79-5FFBDBAAD5AC}"/>
                </a:ext>
              </a:extLst>
            </p:cNvPr>
            <p:cNvCxnSpPr>
              <a:cxnSpLocks/>
              <a:endCxn id="57" idx="3"/>
            </p:cNvCxnSpPr>
            <p:nvPr/>
          </p:nvCxnSpPr>
          <p:spPr>
            <a:xfrm flipV="1">
              <a:off x="4175888" y="3061387"/>
              <a:ext cx="586833" cy="35708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0449947-7074-4A48-A4C7-79C6BC58A4E1}"/>
                </a:ext>
              </a:extLst>
            </p:cNvPr>
            <p:cNvCxnSpPr>
              <a:cxnSpLocks/>
              <a:endCxn id="58" idx="2"/>
            </p:cNvCxnSpPr>
            <p:nvPr/>
          </p:nvCxnSpPr>
          <p:spPr>
            <a:xfrm flipV="1">
              <a:off x="4866591" y="2784488"/>
              <a:ext cx="685313" cy="20901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3CBA8B4-6D41-490C-ADC1-286CD9C60A2A}"/>
                </a:ext>
              </a:extLst>
            </p:cNvPr>
            <p:cNvCxnSpPr>
              <a:cxnSpLocks/>
            </p:cNvCxnSpPr>
            <p:nvPr/>
          </p:nvCxnSpPr>
          <p:spPr>
            <a:xfrm flipV="1">
              <a:off x="5681022" y="2640938"/>
              <a:ext cx="739619" cy="10770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FCCEE89-1227-46B0-A72E-7B4B8C3E11C0}"/>
                </a:ext>
              </a:extLst>
            </p:cNvPr>
            <p:cNvCxnSpPr>
              <a:cxnSpLocks/>
              <a:endCxn id="60" idx="2"/>
            </p:cNvCxnSpPr>
            <p:nvPr/>
          </p:nvCxnSpPr>
          <p:spPr>
            <a:xfrm flipV="1">
              <a:off x="6539092" y="2547381"/>
              <a:ext cx="844093" cy="7587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0D6938-F3A7-4DAA-9B54-50020FD96D57}"/>
                </a:ext>
              </a:extLst>
            </p:cNvPr>
            <p:cNvCxnSpPr>
              <a:cxnSpLocks/>
              <a:stCxn id="60" idx="2"/>
              <a:endCxn id="61" idx="2"/>
            </p:cNvCxnSpPr>
            <p:nvPr/>
          </p:nvCxnSpPr>
          <p:spPr>
            <a:xfrm flipV="1">
              <a:off x="7383185" y="2528499"/>
              <a:ext cx="982790" cy="1888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CA116E72-3591-458A-B79D-04246024679C}"/>
                </a:ext>
              </a:extLst>
            </p:cNvPr>
            <p:cNvSpPr/>
            <p:nvPr/>
          </p:nvSpPr>
          <p:spPr>
            <a:xfrm>
              <a:off x="4073033" y="3373953"/>
              <a:ext cx="137160" cy="1371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7" name="Oval 56">
              <a:extLst>
                <a:ext uri="{FF2B5EF4-FFF2-40B4-BE49-F238E27FC236}">
                  <a16:creationId xmlns:a16="http://schemas.microsoft.com/office/drawing/2014/main" id="{E11A4A97-EDB6-44DB-BD5B-6E0A875A67F8}"/>
                </a:ext>
              </a:extLst>
            </p:cNvPr>
            <p:cNvSpPr/>
            <p:nvPr/>
          </p:nvSpPr>
          <p:spPr>
            <a:xfrm>
              <a:off x="4742634" y="2944314"/>
              <a:ext cx="137160" cy="1371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8" name="Oval 57">
              <a:extLst>
                <a:ext uri="{FF2B5EF4-FFF2-40B4-BE49-F238E27FC236}">
                  <a16:creationId xmlns:a16="http://schemas.microsoft.com/office/drawing/2014/main" id="{3816BBA9-0B00-4F4C-B13A-AAD888C213E4}"/>
                </a:ext>
              </a:extLst>
            </p:cNvPr>
            <p:cNvSpPr/>
            <p:nvPr/>
          </p:nvSpPr>
          <p:spPr>
            <a:xfrm>
              <a:off x="5551904" y="2715908"/>
              <a:ext cx="137160" cy="1371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9" name="Oval 58">
              <a:extLst>
                <a:ext uri="{FF2B5EF4-FFF2-40B4-BE49-F238E27FC236}">
                  <a16:creationId xmlns:a16="http://schemas.microsoft.com/office/drawing/2014/main" id="{E61914EF-607F-4B60-B503-356021BB9EC7}"/>
                </a:ext>
              </a:extLst>
            </p:cNvPr>
            <p:cNvSpPr/>
            <p:nvPr/>
          </p:nvSpPr>
          <p:spPr>
            <a:xfrm>
              <a:off x="6422019" y="2581468"/>
              <a:ext cx="137160" cy="1371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0" name="Oval 59">
              <a:extLst>
                <a:ext uri="{FF2B5EF4-FFF2-40B4-BE49-F238E27FC236}">
                  <a16:creationId xmlns:a16="http://schemas.microsoft.com/office/drawing/2014/main" id="{3E0E7108-34C3-4057-8A53-4AE0F19E1684}"/>
                </a:ext>
              </a:extLst>
            </p:cNvPr>
            <p:cNvSpPr/>
            <p:nvPr/>
          </p:nvSpPr>
          <p:spPr>
            <a:xfrm>
              <a:off x="7383185" y="2478801"/>
              <a:ext cx="137160" cy="1371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1" name="Oval 60">
              <a:extLst>
                <a:ext uri="{FF2B5EF4-FFF2-40B4-BE49-F238E27FC236}">
                  <a16:creationId xmlns:a16="http://schemas.microsoft.com/office/drawing/2014/main" id="{E7506C7B-8160-45D8-8B48-BD6BFE836F0E}"/>
                </a:ext>
              </a:extLst>
            </p:cNvPr>
            <p:cNvSpPr/>
            <p:nvPr/>
          </p:nvSpPr>
          <p:spPr>
            <a:xfrm>
              <a:off x="8365975" y="2459919"/>
              <a:ext cx="137160" cy="1371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72" name="Straight Connector 71">
            <a:extLst>
              <a:ext uri="{FF2B5EF4-FFF2-40B4-BE49-F238E27FC236}">
                <a16:creationId xmlns:a16="http://schemas.microsoft.com/office/drawing/2014/main" id="{683B2013-806E-44C2-B16E-EB6716662909}"/>
              </a:ext>
            </a:extLst>
          </p:cNvPr>
          <p:cNvCxnSpPr>
            <a:cxnSpLocks/>
          </p:cNvCxnSpPr>
          <p:nvPr/>
        </p:nvCxnSpPr>
        <p:spPr>
          <a:xfrm flipV="1">
            <a:off x="6871111" y="4494668"/>
            <a:ext cx="5060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B1FB9A5F-DD96-4591-BE4A-3EE52D25AB0B}"/>
              </a:ext>
            </a:extLst>
          </p:cNvPr>
          <p:cNvSpPr/>
          <p:nvPr/>
        </p:nvSpPr>
        <p:spPr>
          <a:xfrm>
            <a:off x="7055564" y="4422277"/>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4" name="TextBox 73">
            <a:extLst>
              <a:ext uri="{FF2B5EF4-FFF2-40B4-BE49-F238E27FC236}">
                <a16:creationId xmlns:a16="http://schemas.microsoft.com/office/drawing/2014/main" id="{83FFC62B-D9BB-4004-AD04-62D44E05AEB9}"/>
              </a:ext>
            </a:extLst>
          </p:cNvPr>
          <p:cNvSpPr txBox="1"/>
          <p:nvPr/>
        </p:nvSpPr>
        <p:spPr>
          <a:xfrm>
            <a:off x="7377177" y="4359375"/>
            <a:ext cx="3290609" cy="300210"/>
          </a:xfrm>
          <a:prstGeom prst="rect">
            <a:avLst/>
          </a:prstGeom>
          <a:noFill/>
        </p:spPr>
        <p:txBody>
          <a:bodyPr wrap="square" rtlCol="0">
            <a:spAutoFit/>
          </a:bodyPr>
          <a:lstStyle/>
          <a:p>
            <a:r>
              <a:rPr lang="en-US" sz="1351" dirty="0">
                <a:solidFill>
                  <a:schemeClr val="accent1"/>
                </a:solidFill>
              </a:rPr>
              <a:t>Average Mentor </a:t>
            </a:r>
            <a:endParaRPr lang="en-US" sz="1351" dirty="0">
              <a:solidFill>
                <a:srgbClr val="0070C0"/>
              </a:solidFill>
            </a:endParaRPr>
          </a:p>
        </p:txBody>
      </p:sp>
      <p:cxnSp>
        <p:nvCxnSpPr>
          <p:cNvPr id="75" name="Straight Connector 74">
            <a:extLst>
              <a:ext uri="{FF2B5EF4-FFF2-40B4-BE49-F238E27FC236}">
                <a16:creationId xmlns:a16="http://schemas.microsoft.com/office/drawing/2014/main" id="{7E6369F7-EDE3-4625-8832-B7990A71D512}"/>
              </a:ext>
            </a:extLst>
          </p:cNvPr>
          <p:cNvCxnSpPr>
            <a:cxnSpLocks/>
          </p:cNvCxnSpPr>
          <p:nvPr/>
        </p:nvCxnSpPr>
        <p:spPr>
          <a:xfrm flipV="1">
            <a:off x="6834571" y="4217498"/>
            <a:ext cx="50606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AE15B3B7-D3CF-48DC-80A4-2815C2ADE2E5}"/>
              </a:ext>
            </a:extLst>
          </p:cNvPr>
          <p:cNvSpPr/>
          <p:nvPr/>
        </p:nvSpPr>
        <p:spPr>
          <a:xfrm>
            <a:off x="7046941" y="4147586"/>
            <a:ext cx="137160" cy="13716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7" name="TextBox 76">
            <a:extLst>
              <a:ext uri="{FF2B5EF4-FFF2-40B4-BE49-F238E27FC236}">
                <a16:creationId xmlns:a16="http://schemas.microsoft.com/office/drawing/2014/main" id="{49C0A261-27BF-4511-8EAB-E9F73791A01C}"/>
              </a:ext>
            </a:extLst>
          </p:cNvPr>
          <p:cNvSpPr txBox="1"/>
          <p:nvPr/>
        </p:nvSpPr>
        <p:spPr>
          <a:xfrm>
            <a:off x="7377178" y="4049751"/>
            <a:ext cx="4111100" cy="300210"/>
          </a:xfrm>
          <a:prstGeom prst="rect">
            <a:avLst/>
          </a:prstGeom>
          <a:noFill/>
        </p:spPr>
        <p:txBody>
          <a:bodyPr wrap="square" rtlCol="0">
            <a:spAutoFit/>
          </a:bodyPr>
          <a:lstStyle/>
          <a:p>
            <a:r>
              <a:rPr lang="en-US" sz="1351" dirty="0">
                <a:solidFill>
                  <a:srgbClr val="00B050"/>
                </a:solidFill>
              </a:rPr>
              <a:t>Highly Effective Mentor Teacher (2 SDs </a:t>
            </a:r>
            <a:r>
              <a:rPr lang="en-US" sz="1351" i="1" dirty="0">
                <a:solidFill>
                  <a:srgbClr val="00B050"/>
                </a:solidFill>
              </a:rPr>
              <a:t>above</a:t>
            </a:r>
            <a:r>
              <a:rPr lang="en-US" sz="1351" dirty="0">
                <a:solidFill>
                  <a:srgbClr val="00B050"/>
                </a:solidFill>
              </a:rPr>
              <a:t> mean)</a:t>
            </a:r>
          </a:p>
        </p:txBody>
      </p:sp>
      <p:cxnSp>
        <p:nvCxnSpPr>
          <p:cNvPr id="78" name="Straight Connector 77">
            <a:extLst>
              <a:ext uri="{FF2B5EF4-FFF2-40B4-BE49-F238E27FC236}">
                <a16:creationId xmlns:a16="http://schemas.microsoft.com/office/drawing/2014/main" id="{F0E61FEE-1302-41F9-8925-A7C487C75F92}"/>
              </a:ext>
            </a:extLst>
          </p:cNvPr>
          <p:cNvCxnSpPr>
            <a:cxnSpLocks/>
          </p:cNvCxnSpPr>
          <p:nvPr/>
        </p:nvCxnSpPr>
        <p:spPr>
          <a:xfrm flipH="1">
            <a:off x="4039334" y="5279312"/>
            <a:ext cx="4449877"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0F0BD53-0F3C-47B0-8C21-AD429184C495}"/>
              </a:ext>
            </a:extLst>
          </p:cNvPr>
          <p:cNvSpPr txBox="1"/>
          <p:nvPr/>
        </p:nvSpPr>
        <p:spPr>
          <a:xfrm>
            <a:off x="4017445" y="5285591"/>
            <a:ext cx="725638" cy="508088"/>
          </a:xfrm>
          <a:prstGeom prst="rect">
            <a:avLst/>
          </a:prstGeom>
          <a:noFill/>
        </p:spPr>
        <p:txBody>
          <a:bodyPr wrap="square" rtlCol="0">
            <a:spAutoFit/>
          </a:bodyPr>
          <a:lstStyle/>
          <a:p>
            <a:r>
              <a:rPr lang="en-US" sz="1351" dirty="0"/>
              <a:t>0 </a:t>
            </a:r>
          </a:p>
          <a:p>
            <a:r>
              <a:rPr lang="en-US" sz="1351" dirty="0"/>
              <a:t>Years </a:t>
            </a:r>
          </a:p>
        </p:txBody>
      </p:sp>
      <p:sp>
        <p:nvSpPr>
          <p:cNvPr id="81" name="TextBox 80">
            <a:extLst>
              <a:ext uri="{FF2B5EF4-FFF2-40B4-BE49-F238E27FC236}">
                <a16:creationId xmlns:a16="http://schemas.microsoft.com/office/drawing/2014/main" id="{5E597A3E-D66B-4FFF-BEB1-8BB379856333}"/>
              </a:ext>
            </a:extLst>
          </p:cNvPr>
          <p:cNvSpPr txBox="1"/>
          <p:nvPr/>
        </p:nvSpPr>
        <p:spPr>
          <a:xfrm>
            <a:off x="5739931" y="5292372"/>
            <a:ext cx="199040" cy="300210"/>
          </a:xfrm>
          <a:prstGeom prst="rect">
            <a:avLst/>
          </a:prstGeom>
          <a:noFill/>
        </p:spPr>
        <p:txBody>
          <a:bodyPr wrap="square" rtlCol="0">
            <a:spAutoFit/>
          </a:bodyPr>
          <a:lstStyle/>
          <a:p>
            <a:r>
              <a:rPr lang="en-US" sz="1351" dirty="0"/>
              <a:t>2</a:t>
            </a:r>
          </a:p>
        </p:txBody>
      </p:sp>
      <p:sp>
        <p:nvSpPr>
          <p:cNvPr id="82" name="TextBox 81">
            <a:extLst>
              <a:ext uri="{FF2B5EF4-FFF2-40B4-BE49-F238E27FC236}">
                <a16:creationId xmlns:a16="http://schemas.microsoft.com/office/drawing/2014/main" id="{604DD2A0-3222-4849-8CBA-8B02B54639D4}"/>
              </a:ext>
            </a:extLst>
          </p:cNvPr>
          <p:cNvSpPr txBox="1"/>
          <p:nvPr/>
        </p:nvSpPr>
        <p:spPr>
          <a:xfrm>
            <a:off x="4869140" y="5292372"/>
            <a:ext cx="244837" cy="300210"/>
          </a:xfrm>
          <a:prstGeom prst="rect">
            <a:avLst/>
          </a:prstGeom>
          <a:noFill/>
        </p:spPr>
        <p:txBody>
          <a:bodyPr wrap="square" rtlCol="0">
            <a:spAutoFit/>
          </a:bodyPr>
          <a:lstStyle/>
          <a:p>
            <a:r>
              <a:rPr lang="en-US" sz="1351" dirty="0"/>
              <a:t>1</a:t>
            </a:r>
          </a:p>
        </p:txBody>
      </p:sp>
      <p:sp>
        <p:nvSpPr>
          <p:cNvPr id="83" name="TextBox 82">
            <a:extLst>
              <a:ext uri="{FF2B5EF4-FFF2-40B4-BE49-F238E27FC236}">
                <a16:creationId xmlns:a16="http://schemas.microsoft.com/office/drawing/2014/main" id="{2A86864F-8817-4FCC-BDFD-16C0881CCB43}"/>
              </a:ext>
            </a:extLst>
          </p:cNvPr>
          <p:cNvSpPr txBox="1"/>
          <p:nvPr/>
        </p:nvSpPr>
        <p:spPr>
          <a:xfrm>
            <a:off x="6589734" y="5286457"/>
            <a:ext cx="244837" cy="300210"/>
          </a:xfrm>
          <a:prstGeom prst="rect">
            <a:avLst/>
          </a:prstGeom>
          <a:noFill/>
        </p:spPr>
        <p:txBody>
          <a:bodyPr wrap="square" rtlCol="0">
            <a:spAutoFit/>
          </a:bodyPr>
          <a:lstStyle/>
          <a:p>
            <a:r>
              <a:rPr lang="en-US" sz="1351" dirty="0"/>
              <a:t>3</a:t>
            </a:r>
          </a:p>
        </p:txBody>
      </p:sp>
      <p:sp>
        <p:nvSpPr>
          <p:cNvPr id="84" name="TextBox 83">
            <a:extLst>
              <a:ext uri="{FF2B5EF4-FFF2-40B4-BE49-F238E27FC236}">
                <a16:creationId xmlns:a16="http://schemas.microsoft.com/office/drawing/2014/main" id="{DF15F307-9767-4FD1-9526-CD4E8F82C4E0}"/>
              </a:ext>
            </a:extLst>
          </p:cNvPr>
          <p:cNvSpPr txBox="1"/>
          <p:nvPr/>
        </p:nvSpPr>
        <p:spPr>
          <a:xfrm>
            <a:off x="7448918" y="5285591"/>
            <a:ext cx="244837" cy="300210"/>
          </a:xfrm>
          <a:prstGeom prst="rect">
            <a:avLst/>
          </a:prstGeom>
          <a:noFill/>
        </p:spPr>
        <p:txBody>
          <a:bodyPr wrap="square" rtlCol="0">
            <a:spAutoFit/>
          </a:bodyPr>
          <a:lstStyle/>
          <a:p>
            <a:r>
              <a:rPr lang="en-US" sz="1351" dirty="0"/>
              <a:t>4</a:t>
            </a:r>
          </a:p>
        </p:txBody>
      </p:sp>
      <p:sp>
        <p:nvSpPr>
          <p:cNvPr id="85" name="TextBox 84">
            <a:extLst>
              <a:ext uri="{FF2B5EF4-FFF2-40B4-BE49-F238E27FC236}">
                <a16:creationId xmlns:a16="http://schemas.microsoft.com/office/drawing/2014/main" id="{C1F39670-F2DE-45E0-AAAF-FB96CA03F909}"/>
              </a:ext>
            </a:extLst>
          </p:cNvPr>
          <p:cNvSpPr txBox="1"/>
          <p:nvPr/>
        </p:nvSpPr>
        <p:spPr>
          <a:xfrm>
            <a:off x="8303927" y="5292372"/>
            <a:ext cx="244837" cy="300210"/>
          </a:xfrm>
          <a:prstGeom prst="rect">
            <a:avLst/>
          </a:prstGeom>
          <a:noFill/>
        </p:spPr>
        <p:txBody>
          <a:bodyPr wrap="square" rtlCol="0">
            <a:spAutoFit/>
          </a:bodyPr>
          <a:lstStyle/>
          <a:p>
            <a:r>
              <a:rPr lang="en-US" sz="1351" dirty="0"/>
              <a:t>5</a:t>
            </a:r>
          </a:p>
        </p:txBody>
      </p:sp>
      <p:sp>
        <p:nvSpPr>
          <p:cNvPr id="89" name="TextBox 88">
            <a:extLst>
              <a:ext uri="{FF2B5EF4-FFF2-40B4-BE49-F238E27FC236}">
                <a16:creationId xmlns:a16="http://schemas.microsoft.com/office/drawing/2014/main" id="{3BF37F2A-7C31-49B2-A3A4-8AC50C025E20}"/>
              </a:ext>
            </a:extLst>
          </p:cNvPr>
          <p:cNvSpPr txBox="1"/>
          <p:nvPr/>
        </p:nvSpPr>
        <p:spPr>
          <a:xfrm rot="16200000">
            <a:off x="1888708" y="3509933"/>
            <a:ext cx="2553705" cy="300210"/>
          </a:xfrm>
          <a:prstGeom prst="rect">
            <a:avLst/>
          </a:prstGeom>
          <a:noFill/>
        </p:spPr>
        <p:txBody>
          <a:bodyPr wrap="square" rtlCol="0">
            <a:spAutoFit/>
          </a:bodyPr>
          <a:lstStyle/>
          <a:p>
            <a:r>
              <a:rPr lang="en-US" sz="1351" dirty="0"/>
              <a:t>Months of Student Learning</a:t>
            </a:r>
          </a:p>
        </p:txBody>
      </p:sp>
      <p:cxnSp>
        <p:nvCxnSpPr>
          <p:cNvPr id="63" name="Straight Connector 62">
            <a:extLst>
              <a:ext uri="{FF2B5EF4-FFF2-40B4-BE49-F238E27FC236}">
                <a16:creationId xmlns:a16="http://schemas.microsoft.com/office/drawing/2014/main" id="{F128A98F-14D2-42C0-BB4A-3BC874AB9722}"/>
              </a:ext>
            </a:extLst>
          </p:cNvPr>
          <p:cNvCxnSpPr>
            <a:cxnSpLocks/>
          </p:cNvCxnSpPr>
          <p:nvPr/>
        </p:nvCxnSpPr>
        <p:spPr>
          <a:xfrm flipH="1">
            <a:off x="3992558" y="3067316"/>
            <a:ext cx="53543"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74A8FE2-9D7C-48EA-BF96-7EDA1375EC87}"/>
              </a:ext>
            </a:extLst>
          </p:cNvPr>
          <p:cNvCxnSpPr>
            <a:cxnSpLocks/>
          </p:cNvCxnSpPr>
          <p:nvPr/>
        </p:nvCxnSpPr>
        <p:spPr>
          <a:xfrm flipH="1">
            <a:off x="3992558" y="3594703"/>
            <a:ext cx="53543"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AF5263-E18B-47FA-A2F3-4A6D48BE70DB}"/>
              </a:ext>
            </a:extLst>
          </p:cNvPr>
          <p:cNvCxnSpPr>
            <a:cxnSpLocks/>
          </p:cNvCxnSpPr>
          <p:nvPr/>
        </p:nvCxnSpPr>
        <p:spPr>
          <a:xfrm flipH="1">
            <a:off x="3994187" y="4141884"/>
            <a:ext cx="53543"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D4DB42A-33EB-4C3F-84D4-A65BC91383C2}"/>
              </a:ext>
            </a:extLst>
          </p:cNvPr>
          <p:cNvCxnSpPr>
            <a:cxnSpLocks/>
          </p:cNvCxnSpPr>
          <p:nvPr/>
        </p:nvCxnSpPr>
        <p:spPr>
          <a:xfrm flipH="1">
            <a:off x="3992558" y="4680539"/>
            <a:ext cx="53543"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1F095F8-2DB7-48FC-950E-9F482AB752A2}"/>
              </a:ext>
            </a:extLst>
          </p:cNvPr>
          <p:cNvCxnSpPr>
            <a:cxnSpLocks/>
          </p:cNvCxnSpPr>
          <p:nvPr/>
        </p:nvCxnSpPr>
        <p:spPr>
          <a:xfrm flipH="1">
            <a:off x="3985791" y="5207924"/>
            <a:ext cx="53543"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9F18AC8-3B1E-4CC9-B8F1-EAF7A8982C70}"/>
              </a:ext>
            </a:extLst>
          </p:cNvPr>
          <p:cNvSpPr txBox="1"/>
          <p:nvPr/>
        </p:nvSpPr>
        <p:spPr>
          <a:xfrm>
            <a:off x="5235568" y="5601088"/>
            <a:ext cx="2516953" cy="300210"/>
          </a:xfrm>
          <a:prstGeom prst="rect">
            <a:avLst/>
          </a:prstGeom>
          <a:noFill/>
        </p:spPr>
        <p:txBody>
          <a:bodyPr wrap="square" rtlCol="0">
            <a:spAutoFit/>
          </a:bodyPr>
          <a:lstStyle/>
          <a:p>
            <a:pPr algn="ctr"/>
            <a:r>
              <a:rPr lang="en-US" sz="1351" dirty="0">
                <a:cs typeface="Arial" panose="020B0604020202020204" pitchFamily="34" charset="0"/>
              </a:rPr>
              <a:t>Years of Teaching Experience</a:t>
            </a:r>
          </a:p>
        </p:txBody>
      </p:sp>
      <p:sp>
        <p:nvSpPr>
          <p:cNvPr id="21" name="TextBox 20">
            <a:extLst>
              <a:ext uri="{FF2B5EF4-FFF2-40B4-BE49-F238E27FC236}">
                <a16:creationId xmlns:a16="http://schemas.microsoft.com/office/drawing/2014/main" id="{07B6C321-080A-4B82-AF50-3C54815B5FA1}"/>
              </a:ext>
            </a:extLst>
          </p:cNvPr>
          <p:cNvSpPr txBox="1"/>
          <p:nvPr/>
        </p:nvSpPr>
        <p:spPr>
          <a:xfrm>
            <a:off x="8184790" y="5430872"/>
            <a:ext cx="632111" cy="300210"/>
          </a:xfrm>
          <a:prstGeom prst="rect">
            <a:avLst/>
          </a:prstGeom>
          <a:noFill/>
        </p:spPr>
        <p:txBody>
          <a:bodyPr wrap="square" rtlCol="0">
            <a:spAutoFit/>
          </a:bodyPr>
          <a:lstStyle/>
          <a:p>
            <a:r>
              <a:rPr lang="en-US" sz="1351" dirty="0"/>
              <a:t>Years</a:t>
            </a:r>
          </a:p>
        </p:txBody>
      </p:sp>
      <p:grpSp>
        <p:nvGrpSpPr>
          <p:cNvPr id="86" name="Group 85">
            <a:extLst>
              <a:ext uri="{FF2B5EF4-FFF2-40B4-BE49-F238E27FC236}">
                <a16:creationId xmlns:a16="http://schemas.microsoft.com/office/drawing/2014/main" id="{0C0B176E-872C-40FB-8C17-93B94ADB22F5}"/>
              </a:ext>
            </a:extLst>
          </p:cNvPr>
          <p:cNvGrpSpPr/>
          <p:nvPr/>
        </p:nvGrpSpPr>
        <p:grpSpPr>
          <a:xfrm>
            <a:off x="4125115" y="3302117"/>
            <a:ext cx="4414640" cy="1907432"/>
            <a:chOff x="4070791" y="2226867"/>
            <a:chExt cx="4414640" cy="1969828"/>
          </a:xfrm>
        </p:grpSpPr>
        <p:cxnSp>
          <p:nvCxnSpPr>
            <p:cNvPr id="87" name="Straight Connector 86">
              <a:extLst>
                <a:ext uri="{FF2B5EF4-FFF2-40B4-BE49-F238E27FC236}">
                  <a16:creationId xmlns:a16="http://schemas.microsoft.com/office/drawing/2014/main" id="{0816D97E-A6AB-4A1D-A0C0-21DD666F32FA}"/>
                </a:ext>
              </a:extLst>
            </p:cNvPr>
            <p:cNvCxnSpPr>
              <a:cxnSpLocks/>
              <a:endCxn id="94" idx="3"/>
            </p:cNvCxnSpPr>
            <p:nvPr/>
          </p:nvCxnSpPr>
          <p:spPr>
            <a:xfrm flipV="1">
              <a:off x="4192850" y="3520708"/>
              <a:ext cx="687483" cy="5608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AC5B07B-F93F-47D7-BD63-E8E7ADA06D2B}"/>
                </a:ext>
              </a:extLst>
            </p:cNvPr>
            <p:cNvCxnSpPr>
              <a:cxnSpLocks/>
            </p:cNvCxnSpPr>
            <p:nvPr/>
          </p:nvCxnSpPr>
          <p:spPr>
            <a:xfrm flipV="1">
              <a:off x="4995724" y="2955330"/>
              <a:ext cx="669078" cy="4866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97F8C3-A2F0-4425-8DB4-95A9F7F58C78}"/>
                </a:ext>
              </a:extLst>
            </p:cNvPr>
            <p:cNvCxnSpPr>
              <a:cxnSpLocks/>
              <a:stCxn id="95" idx="7"/>
            </p:cNvCxnSpPr>
            <p:nvPr/>
          </p:nvCxnSpPr>
          <p:spPr>
            <a:xfrm flipV="1">
              <a:off x="5775479" y="2616920"/>
              <a:ext cx="680637" cy="2517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C03E3EC-8CBB-4931-B669-F3F346B2C72D}"/>
                </a:ext>
              </a:extLst>
            </p:cNvPr>
            <p:cNvCxnSpPr>
              <a:cxnSpLocks/>
              <a:stCxn id="96" idx="7"/>
            </p:cNvCxnSpPr>
            <p:nvPr/>
          </p:nvCxnSpPr>
          <p:spPr>
            <a:xfrm flipV="1">
              <a:off x="6583903" y="2398300"/>
              <a:ext cx="954589" cy="1553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67322E9-F952-4909-856C-E342091F8AB9}"/>
                </a:ext>
              </a:extLst>
            </p:cNvPr>
            <p:cNvCxnSpPr>
              <a:cxnSpLocks/>
              <a:stCxn id="97" idx="6"/>
              <a:endCxn id="98" idx="2"/>
            </p:cNvCxnSpPr>
            <p:nvPr/>
          </p:nvCxnSpPr>
          <p:spPr>
            <a:xfrm flipV="1">
              <a:off x="7534407" y="2295447"/>
              <a:ext cx="813864" cy="1180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7BE76B15-0B99-4798-90A9-EC6153AF9861}"/>
                </a:ext>
              </a:extLst>
            </p:cNvPr>
            <p:cNvSpPr/>
            <p:nvPr/>
          </p:nvSpPr>
          <p:spPr>
            <a:xfrm>
              <a:off x="4070791" y="4059535"/>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4" name="Oval 93">
              <a:extLst>
                <a:ext uri="{FF2B5EF4-FFF2-40B4-BE49-F238E27FC236}">
                  <a16:creationId xmlns:a16="http://schemas.microsoft.com/office/drawing/2014/main" id="{DC3F57AD-A76B-4A71-9EBF-897507558D57}"/>
                </a:ext>
              </a:extLst>
            </p:cNvPr>
            <p:cNvSpPr/>
            <p:nvPr/>
          </p:nvSpPr>
          <p:spPr>
            <a:xfrm>
              <a:off x="4860246" y="3403635"/>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95" name="Oval 94">
              <a:extLst>
                <a:ext uri="{FF2B5EF4-FFF2-40B4-BE49-F238E27FC236}">
                  <a16:creationId xmlns:a16="http://schemas.microsoft.com/office/drawing/2014/main" id="{6809A705-6BAF-42A8-B348-D8BF29BA2156}"/>
                </a:ext>
              </a:extLst>
            </p:cNvPr>
            <p:cNvSpPr/>
            <p:nvPr/>
          </p:nvSpPr>
          <p:spPr>
            <a:xfrm>
              <a:off x="5658406" y="2848607"/>
              <a:ext cx="137160" cy="1371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6" name="Oval 95">
              <a:extLst>
                <a:ext uri="{FF2B5EF4-FFF2-40B4-BE49-F238E27FC236}">
                  <a16:creationId xmlns:a16="http://schemas.microsoft.com/office/drawing/2014/main" id="{45F903D0-470C-4DFB-B1DA-8B23F94C38BE}"/>
                </a:ext>
              </a:extLst>
            </p:cNvPr>
            <p:cNvSpPr/>
            <p:nvPr/>
          </p:nvSpPr>
          <p:spPr>
            <a:xfrm>
              <a:off x="6466830" y="2533538"/>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97" name="Oval 96">
              <a:extLst>
                <a:ext uri="{FF2B5EF4-FFF2-40B4-BE49-F238E27FC236}">
                  <a16:creationId xmlns:a16="http://schemas.microsoft.com/office/drawing/2014/main" id="{036A2940-78D0-4C45-8329-84C0511144E6}"/>
                </a:ext>
              </a:extLst>
            </p:cNvPr>
            <p:cNvSpPr/>
            <p:nvPr/>
          </p:nvSpPr>
          <p:spPr>
            <a:xfrm>
              <a:off x="7397247" y="2342704"/>
              <a:ext cx="137160" cy="1416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8" name="Oval 97">
              <a:extLst>
                <a:ext uri="{FF2B5EF4-FFF2-40B4-BE49-F238E27FC236}">
                  <a16:creationId xmlns:a16="http://schemas.microsoft.com/office/drawing/2014/main" id="{4954BE01-A773-47AD-91B3-B8680CA5BAC5}"/>
                </a:ext>
              </a:extLst>
            </p:cNvPr>
            <p:cNvSpPr/>
            <p:nvPr/>
          </p:nvSpPr>
          <p:spPr>
            <a:xfrm>
              <a:off x="8348271" y="2226867"/>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99" name="Straight Connector 98">
            <a:extLst>
              <a:ext uri="{FF2B5EF4-FFF2-40B4-BE49-F238E27FC236}">
                <a16:creationId xmlns:a16="http://schemas.microsoft.com/office/drawing/2014/main" id="{9AF2BB29-DAF7-4952-BA23-A255D66EB5F6}"/>
              </a:ext>
            </a:extLst>
          </p:cNvPr>
          <p:cNvCxnSpPr>
            <a:cxnSpLocks/>
          </p:cNvCxnSpPr>
          <p:nvPr/>
        </p:nvCxnSpPr>
        <p:spPr>
          <a:xfrm flipH="1">
            <a:off x="3985791" y="1973962"/>
            <a:ext cx="53543"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E4D2E08D-915B-4064-9033-88876798AF2B}"/>
              </a:ext>
            </a:extLst>
          </p:cNvPr>
          <p:cNvSpPr txBox="1"/>
          <p:nvPr/>
        </p:nvSpPr>
        <p:spPr>
          <a:xfrm rot="16200000">
            <a:off x="3628534" y="1938473"/>
            <a:ext cx="516745" cy="300210"/>
          </a:xfrm>
          <a:prstGeom prst="rect">
            <a:avLst/>
          </a:prstGeom>
          <a:noFill/>
        </p:spPr>
        <p:txBody>
          <a:bodyPr wrap="square" rtlCol="0">
            <a:spAutoFit/>
          </a:bodyPr>
          <a:lstStyle/>
          <a:p>
            <a:pPr algn="r"/>
            <a:r>
              <a:rPr lang="en-US" sz="1351" dirty="0"/>
              <a:t>3</a:t>
            </a:r>
          </a:p>
        </p:txBody>
      </p:sp>
      <p:sp>
        <p:nvSpPr>
          <p:cNvPr id="154" name="Oval 153">
            <a:extLst>
              <a:ext uri="{FF2B5EF4-FFF2-40B4-BE49-F238E27FC236}">
                <a16:creationId xmlns:a16="http://schemas.microsoft.com/office/drawing/2014/main" id="{F1C1E1A9-A3C6-49D0-B8FD-6F5B63F7A945}"/>
              </a:ext>
            </a:extLst>
          </p:cNvPr>
          <p:cNvSpPr/>
          <p:nvPr/>
        </p:nvSpPr>
        <p:spPr>
          <a:xfrm>
            <a:off x="7068571" y="4723697"/>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F0000"/>
              </a:solidFill>
            </a:endParaRPr>
          </a:p>
        </p:txBody>
      </p:sp>
      <p:cxnSp>
        <p:nvCxnSpPr>
          <p:cNvPr id="155" name="Straight Connector 154">
            <a:extLst>
              <a:ext uri="{FF2B5EF4-FFF2-40B4-BE49-F238E27FC236}">
                <a16:creationId xmlns:a16="http://schemas.microsoft.com/office/drawing/2014/main" id="{1D56DC03-5BD7-4495-8F74-C2D8DA9BBAE1}"/>
              </a:ext>
            </a:extLst>
          </p:cNvPr>
          <p:cNvCxnSpPr>
            <a:cxnSpLocks/>
          </p:cNvCxnSpPr>
          <p:nvPr/>
        </p:nvCxnSpPr>
        <p:spPr>
          <a:xfrm flipV="1">
            <a:off x="6872209" y="4801490"/>
            <a:ext cx="5060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C7C7A8C3-BE12-4AD4-970A-290E914DF7CA}"/>
              </a:ext>
            </a:extLst>
          </p:cNvPr>
          <p:cNvSpPr txBox="1"/>
          <p:nvPr/>
        </p:nvSpPr>
        <p:spPr>
          <a:xfrm>
            <a:off x="7377177" y="4653012"/>
            <a:ext cx="3629077" cy="300210"/>
          </a:xfrm>
          <a:prstGeom prst="rect">
            <a:avLst/>
          </a:prstGeom>
          <a:noFill/>
        </p:spPr>
        <p:txBody>
          <a:bodyPr wrap="square" rtlCol="0">
            <a:spAutoFit/>
          </a:bodyPr>
          <a:lstStyle/>
          <a:p>
            <a:r>
              <a:rPr lang="en-US" sz="1351" dirty="0">
                <a:solidFill>
                  <a:srgbClr val="FF0000"/>
                </a:solidFill>
              </a:rPr>
              <a:t>Very Ineffective Mentor (2 SDs </a:t>
            </a:r>
            <a:r>
              <a:rPr lang="en-US" sz="1351" i="1" dirty="0">
                <a:solidFill>
                  <a:srgbClr val="FF0000"/>
                </a:solidFill>
              </a:rPr>
              <a:t>below</a:t>
            </a:r>
            <a:r>
              <a:rPr lang="en-US" sz="1351" dirty="0">
                <a:solidFill>
                  <a:srgbClr val="FF0000"/>
                </a:solidFill>
              </a:rPr>
              <a:t> mean) </a:t>
            </a:r>
          </a:p>
        </p:txBody>
      </p:sp>
      <p:sp>
        <p:nvSpPr>
          <p:cNvPr id="157" name="TextBox 156">
            <a:extLst>
              <a:ext uri="{FF2B5EF4-FFF2-40B4-BE49-F238E27FC236}">
                <a16:creationId xmlns:a16="http://schemas.microsoft.com/office/drawing/2014/main" id="{FF9F8291-38B5-4532-8F0E-1F073B90E508}"/>
              </a:ext>
            </a:extLst>
          </p:cNvPr>
          <p:cNvSpPr txBox="1"/>
          <p:nvPr/>
        </p:nvSpPr>
        <p:spPr>
          <a:xfrm>
            <a:off x="2370004" y="5865226"/>
            <a:ext cx="9655419" cy="400110"/>
          </a:xfrm>
          <a:prstGeom prst="rect">
            <a:avLst/>
          </a:prstGeom>
          <a:noFill/>
        </p:spPr>
        <p:txBody>
          <a:bodyPr wrap="square" rtlCol="0">
            <a:spAutoFit/>
          </a:bodyPr>
          <a:lstStyle/>
          <a:p>
            <a:r>
              <a:rPr lang="en-US" sz="1000" dirty="0"/>
              <a:t>Source: Goldhaber, D., Krieg, J., &amp; Theobald, R. (2018b). Effective Like Me? Does Having a More Productive Mentor Improve the Productivity of Mentees?. CALDER Working Paper No. 208-1118-1</a:t>
            </a:r>
          </a:p>
        </p:txBody>
      </p:sp>
    </p:spTree>
    <p:extLst>
      <p:ext uri="{BB962C8B-B14F-4D97-AF65-F5344CB8AC3E}">
        <p14:creationId xmlns:p14="http://schemas.microsoft.com/office/powerpoint/2010/main" val="379817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52 0.00023 L 0.12513 -0.00347 " pathEditMode="relative" rAng="0" ptsTypes="AA">
                                      <p:cBhvr>
                                        <p:cTn id="36" dur="2000" fill="hold"/>
                                        <p:tgtEl>
                                          <p:spTgt spid="23"/>
                                        </p:tgtEl>
                                        <p:attrNameLst>
                                          <p:attrName>ppt_x</p:attrName>
                                          <p:attrName>ppt_y</p:attrName>
                                        </p:attrNameLst>
                                      </p:cBhvr>
                                      <p:rCtr x="6224"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6" grpId="0" animBg="1"/>
      <p:bldP spid="77" grpId="0"/>
      <p:bldP spid="154" grpId="0" animBg="1"/>
      <p:bldP spid="1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5E15-FFE2-1A4E-8121-D42AFB5CEE0A}"/>
              </a:ext>
            </a:extLst>
          </p:cNvPr>
          <p:cNvSpPr>
            <a:spLocks noGrp="1"/>
          </p:cNvSpPr>
          <p:nvPr>
            <p:ph type="title"/>
          </p:nvPr>
        </p:nvSpPr>
        <p:spPr/>
        <p:txBody>
          <a:bodyPr/>
          <a:lstStyle/>
          <a:p>
            <a:r>
              <a:rPr lang="en-US" dirty="0"/>
              <a:t>So, It Looks Like Student Teaching Matters</a:t>
            </a:r>
          </a:p>
        </p:txBody>
      </p:sp>
      <p:sp>
        <p:nvSpPr>
          <p:cNvPr id="3" name="Content Placeholder 2">
            <a:extLst>
              <a:ext uri="{FF2B5EF4-FFF2-40B4-BE49-F238E27FC236}">
                <a16:creationId xmlns:a16="http://schemas.microsoft.com/office/drawing/2014/main" id="{1E6E4526-9DB1-7849-A24B-C7D968547D8C}"/>
              </a:ext>
            </a:extLst>
          </p:cNvPr>
          <p:cNvSpPr>
            <a:spLocks noGrp="1"/>
          </p:cNvSpPr>
          <p:nvPr>
            <p:ph idx="1"/>
          </p:nvPr>
        </p:nvSpPr>
        <p:spPr>
          <a:xfrm>
            <a:off x="231227" y="5698435"/>
            <a:ext cx="11719035" cy="478528"/>
          </a:xfrm>
        </p:spPr>
        <p:txBody>
          <a:bodyPr/>
          <a:lstStyle/>
          <a:p>
            <a:r>
              <a:rPr lang="en-US" dirty="0"/>
              <a:t>…but maybe none of this is causal</a:t>
            </a:r>
          </a:p>
        </p:txBody>
      </p:sp>
      <p:sp>
        <p:nvSpPr>
          <p:cNvPr id="4" name="Slide Number Placeholder 3">
            <a:extLst>
              <a:ext uri="{FF2B5EF4-FFF2-40B4-BE49-F238E27FC236}">
                <a16:creationId xmlns:a16="http://schemas.microsoft.com/office/drawing/2014/main" id="{E8FD74DB-9508-0E4A-B6D6-E33CEC002D7E}"/>
              </a:ext>
            </a:extLst>
          </p:cNvPr>
          <p:cNvSpPr>
            <a:spLocks noGrp="1"/>
          </p:cNvSpPr>
          <p:nvPr>
            <p:ph type="sldNum" sz="quarter" idx="12"/>
          </p:nvPr>
        </p:nvSpPr>
        <p:spPr/>
        <p:txBody>
          <a:bodyPr/>
          <a:lstStyle/>
          <a:p>
            <a:fld id="{0C650650-2215-4B5F-B403-8C299E4AF367}" type="slidenum">
              <a:rPr lang="en-US" smtClean="0"/>
              <a:pPr/>
              <a:t>11</a:t>
            </a:fld>
            <a:endParaRPr lang="en-US" dirty="0"/>
          </a:p>
        </p:txBody>
      </p:sp>
      <p:sp>
        <p:nvSpPr>
          <p:cNvPr id="6" name="TextBox 5">
            <a:extLst>
              <a:ext uri="{FF2B5EF4-FFF2-40B4-BE49-F238E27FC236}">
                <a16:creationId xmlns:a16="http://schemas.microsoft.com/office/drawing/2014/main" id="{9F63E279-CCD6-4424-A1F8-1BA988157410}"/>
              </a:ext>
            </a:extLst>
          </p:cNvPr>
          <p:cNvSpPr txBox="1"/>
          <p:nvPr/>
        </p:nvSpPr>
        <p:spPr>
          <a:xfrm>
            <a:off x="10909979" y="3070382"/>
            <a:ext cx="1222375" cy="1477328"/>
          </a:xfrm>
          <a:prstGeom prst="rect">
            <a:avLst/>
          </a:prstGeom>
          <a:noFill/>
        </p:spPr>
        <p:txBody>
          <a:bodyPr wrap="square" rtlCol="0">
            <a:spAutoFit/>
          </a:bodyPr>
          <a:lstStyle/>
          <a:p>
            <a:pPr lvl="0">
              <a:defRPr/>
            </a:pPr>
            <a:r>
              <a:rPr lang="en-US" sz="900" i="1" dirty="0"/>
              <a:t>Source</a:t>
            </a:r>
            <a:r>
              <a:rPr lang="en-US" sz="900" dirty="0"/>
              <a:t>: </a:t>
            </a:r>
            <a:r>
              <a:rPr lang="en-US" sz="900" dirty="0" err="1"/>
              <a:t>Goldhaber</a:t>
            </a:r>
            <a:r>
              <a:rPr lang="en-US" sz="900" dirty="0"/>
              <a:t>, D., Krieg, J., Naito, N., &amp; Theobald, R. (2019a). Making the most of student teaching: The importance of mentors and scope of change. CALDER Research Brief 15-0519.</a:t>
            </a:r>
          </a:p>
        </p:txBody>
      </p:sp>
      <p:graphicFrame>
        <p:nvGraphicFramePr>
          <p:cNvPr id="7" name="Chart 6">
            <a:extLst>
              <a:ext uri="{FF2B5EF4-FFF2-40B4-BE49-F238E27FC236}">
                <a16:creationId xmlns:a16="http://schemas.microsoft.com/office/drawing/2014/main" id="{8C2182E5-31E3-4604-8CB1-A2DA003C4836}"/>
              </a:ext>
            </a:extLst>
          </p:cNvPr>
          <p:cNvGraphicFramePr/>
          <p:nvPr>
            <p:extLst>
              <p:ext uri="{D42A27DB-BD31-4B8C-83A1-F6EECF244321}">
                <p14:modId xmlns:p14="http://schemas.microsoft.com/office/powerpoint/2010/main" val="1261454830"/>
              </p:ext>
            </p:extLst>
          </p:nvPr>
        </p:nvGraphicFramePr>
        <p:xfrm>
          <a:off x="241738" y="1503855"/>
          <a:ext cx="10552642" cy="4194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830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algn="ctr"/>
            <a:r>
              <a:rPr lang="en-US" sz="4000" dirty="0"/>
              <a:t>Maybe Hosting A Student Teacher Harms Student Achievement?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sp>
        <p:nvSpPr>
          <p:cNvPr id="9" name="Rectangle 8">
            <a:extLst>
              <a:ext uri="{FF2B5EF4-FFF2-40B4-BE49-F238E27FC236}">
                <a16:creationId xmlns:a16="http://schemas.microsoft.com/office/drawing/2014/main" id="{4256D0CF-7B0A-479B-8274-3ACA9CFD8579}"/>
              </a:ext>
            </a:extLst>
          </p:cNvPr>
          <p:cNvSpPr/>
          <p:nvPr/>
        </p:nvSpPr>
        <p:spPr>
          <a:xfrm>
            <a:off x="9428624" y="5053055"/>
            <a:ext cx="1929507" cy="1169551"/>
          </a:xfrm>
          <a:prstGeom prst="rect">
            <a:avLst/>
          </a:prstGeom>
        </p:spPr>
        <p:txBody>
          <a:bodyPr wrap="square">
            <a:spAutoFit/>
          </a:bodyPr>
          <a:lstStyle/>
          <a:p>
            <a:r>
              <a:rPr lang="en-US" sz="1000" dirty="0"/>
              <a:t>Source: Goldhaber, D., Krieg, J., &amp; Theobald, R. (2018a). Exploring the impact of student teaching apprenticeships on student achievement and mentor teachers. CALDER Working Paper 207-1118-1.</a:t>
            </a:r>
          </a:p>
        </p:txBody>
      </p:sp>
      <p:pic>
        <p:nvPicPr>
          <p:cNvPr id="6" name="Picture 5">
            <a:extLst>
              <a:ext uri="{FF2B5EF4-FFF2-40B4-BE49-F238E27FC236}">
                <a16:creationId xmlns:a16="http://schemas.microsoft.com/office/drawing/2014/main" id="{8EB37F7A-8F63-4E5C-9D47-2A18EF39F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626" y="1489623"/>
            <a:ext cx="6980998" cy="5067796"/>
          </a:xfrm>
          <a:prstGeom prst="rect">
            <a:avLst/>
          </a:prstGeom>
        </p:spPr>
      </p:pic>
      <p:cxnSp>
        <p:nvCxnSpPr>
          <p:cNvPr id="7" name="Straight Arrow Connector 6">
            <a:extLst>
              <a:ext uri="{FF2B5EF4-FFF2-40B4-BE49-F238E27FC236}">
                <a16:creationId xmlns:a16="http://schemas.microsoft.com/office/drawing/2014/main" id="{566EC6AD-FEFA-419B-9871-88F019A40F19}"/>
              </a:ext>
            </a:extLst>
          </p:cNvPr>
          <p:cNvCxnSpPr>
            <a:cxnSpLocks/>
          </p:cNvCxnSpPr>
          <p:nvPr/>
        </p:nvCxnSpPr>
        <p:spPr>
          <a:xfrm>
            <a:off x="5659829" y="2353435"/>
            <a:ext cx="450574" cy="167008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F5AB9AC-9940-451D-9765-4A5DFADBDB81}"/>
              </a:ext>
            </a:extLst>
          </p:cNvPr>
          <p:cNvSpPr txBox="1"/>
          <p:nvPr/>
        </p:nvSpPr>
        <p:spPr>
          <a:xfrm>
            <a:off x="4407499" y="1891770"/>
            <a:ext cx="3061252" cy="461665"/>
          </a:xfrm>
          <a:prstGeom prst="rect">
            <a:avLst/>
          </a:prstGeom>
          <a:noFill/>
        </p:spPr>
        <p:txBody>
          <a:bodyPr wrap="square" rtlCol="0">
            <a:spAutoFit/>
          </a:bodyPr>
          <a:lstStyle/>
          <a:p>
            <a:r>
              <a:rPr lang="en-US" sz="2400" dirty="0">
                <a:solidFill>
                  <a:srgbClr val="FF0000"/>
                </a:solidFill>
              </a:rPr>
              <a:t>Student teaching year</a:t>
            </a:r>
          </a:p>
        </p:txBody>
      </p:sp>
    </p:spTree>
    <p:extLst>
      <p:ext uri="{BB962C8B-B14F-4D97-AF65-F5344CB8AC3E}">
        <p14:creationId xmlns:p14="http://schemas.microsoft.com/office/powerpoint/2010/main" val="300650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9D96-A574-47F5-8678-15506A966C1B}"/>
              </a:ext>
            </a:extLst>
          </p:cNvPr>
          <p:cNvSpPr>
            <a:spLocks noGrp="1"/>
          </p:cNvSpPr>
          <p:nvPr>
            <p:ph type="title"/>
          </p:nvPr>
        </p:nvSpPr>
        <p:spPr/>
        <p:txBody>
          <a:bodyPr/>
          <a:lstStyle/>
          <a:p>
            <a:r>
              <a:rPr lang="en-US" dirty="0"/>
              <a:t>Scope of Change for Placements</a:t>
            </a:r>
          </a:p>
        </p:txBody>
      </p:sp>
      <p:sp>
        <p:nvSpPr>
          <p:cNvPr id="4" name="Slide Number Placeholder 3">
            <a:extLst>
              <a:ext uri="{FF2B5EF4-FFF2-40B4-BE49-F238E27FC236}">
                <a16:creationId xmlns:a16="http://schemas.microsoft.com/office/drawing/2014/main" id="{A8585169-1FE8-4475-BFCF-409716F0B837}"/>
              </a:ext>
            </a:extLst>
          </p:cNvPr>
          <p:cNvSpPr>
            <a:spLocks noGrp="1"/>
          </p:cNvSpPr>
          <p:nvPr>
            <p:ph type="sldNum" sz="quarter" idx="12"/>
          </p:nvPr>
        </p:nvSpPr>
        <p:spPr/>
        <p:txBody>
          <a:bodyPr>
            <a:normAutofit/>
          </a:bodyPr>
          <a:lstStyle/>
          <a:p>
            <a:pPr>
              <a:defRPr/>
            </a:pPr>
            <a:fld id="{CEF77AC8-1674-FE47-9B6B-E77E4884196C}" type="slidenum">
              <a:rPr lang="en-US" smtClean="0"/>
              <a:pPr>
                <a:defRPr/>
              </a:pPr>
              <a:t>13</a:t>
            </a:fld>
            <a:endParaRPr lang="en-US" dirty="0"/>
          </a:p>
        </p:txBody>
      </p:sp>
      <p:pic>
        <p:nvPicPr>
          <p:cNvPr id="20" name="Picture 19">
            <a:extLst>
              <a:ext uri="{FF2B5EF4-FFF2-40B4-BE49-F238E27FC236}">
                <a16:creationId xmlns:a16="http://schemas.microsoft.com/office/drawing/2014/main" id="{135F8C0C-E6EC-48BF-8797-35C146DFB6F1}"/>
              </a:ext>
            </a:extLst>
          </p:cNvPr>
          <p:cNvPicPr>
            <a:picLocks noChangeAspect="1"/>
          </p:cNvPicPr>
          <p:nvPr/>
        </p:nvPicPr>
        <p:blipFill rotWithShape="1">
          <a:blip r:embed="rId3">
            <a:extLst>
              <a:ext uri="{28A0092B-C50C-407E-A947-70E740481C1C}">
                <a14:useLocalDpi xmlns:a14="http://schemas.microsoft.com/office/drawing/2010/main" val="0"/>
              </a:ext>
            </a:extLst>
          </a:blip>
          <a:srcRect l="6078" t="20391" r="47301" b="13127"/>
          <a:stretch/>
        </p:blipFill>
        <p:spPr>
          <a:xfrm>
            <a:off x="2434433" y="1516064"/>
            <a:ext cx="6976151" cy="5341937"/>
          </a:xfrm>
          <a:prstGeom prst="rect">
            <a:avLst/>
          </a:prstGeom>
        </p:spPr>
      </p:pic>
      <p:pic>
        <p:nvPicPr>
          <p:cNvPr id="23" name="Picture 22">
            <a:extLst>
              <a:ext uri="{FF2B5EF4-FFF2-40B4-BE49-F238E27FC236}">
                <a16:creationId xmlns:a16="http://schemas.microsoft.com/office/drawing/2014/main" id="{BAFE1B30-7064-4784-BF41-108527DC526A}"/>
              </a:ext>
            </a:extLst>
          </p:cNvPr>
          <p:cNvPicPr>
            <a:picLocks noChangeAspect="1"/>
          </p:cNvPicPr>
          <p:nvPr/>
        </p:nvPicPr>
        <p:blipFill rotWithShape="1">
          <a:blip r:embed="rId4">
            <a:extLst>
              <a:ext uri="{28A0092B-C50C-407E-A947-70E740481C1C}">
                <a14:useLocalDpi xmlns:a14="http://schemas.microsoft.com/office/drawing/2010/main" val="0"/>
              </a:ext>
            </a:extLst>
          </a:blip>
          <a:srcRect l="6013" t="20185" r="47129" b="12995"/>
          <a:stretch/>
        </p:blipFill>
        <p:spPr>
          <a:xfrm>
            <a:off x="2447133" y="1508127"/>
            <a:ext cx="6976151" cy="5341937"/>
          </a:xfrm>
          <a:prstGeom prst="rect">
            <a:avLst/>
          </a:prstGeom>
        </p:spPr>
      </p:pic>
      <p:sp>
        <p:nvSpPr>
          <p:cNvPr id="25" name="Octagon 24">
            <a:extLst>
              <a:ext uri="{FF2B5EF4-FFF2-40B4-BE49-F238E27FC236}">
                <a16:creationId xmlns:a16="http://schemas.microsoft.com/office/drawing/2014/main" id="{841DE239-B1A8-43F1-9F55-5F289D6DE65D}"/>
              </a:ext>
            </a:extLst>
          </p:cNvPr>
          <p:cNvSpPr/>
          <p:nvPr/>
        </p:nvSpPr>
        <p:spPr>
          <a:xfrm>
            <a:off x="4644023" y="1760484"/>
            <a:ext cx="1316124" cy="316568"/>
          </a:xfrm>
          <a:custGeom>
            <a:avLst/>
            <a:gdLst>
              <a:gd name="connsiteX0" fmla="*/ 0 w 1687033"/>
              <a:gd name="connsiteY0" fmla="*/ 226296 h 772633"/>
              <a:gd name="connsiteX1" fmla="*/ 226296 w 1687033"/>
              <a:gd name="connsiteY1" fmla="*/ 0 h 772633"/>
              <a:gd name="connsiteX2" fmla="*/ 1460737 w 1687033"/>
              <a:gd name="connsiteY2" fmla="*/ 0 h 772633"/>
              <a:gd name="connsiteX3" fmla="*/ 1687033 w 1687033"/>
              <a:gd name="connsiteY3" fmla="*/ 226296 h 772633"/>
              <a:gd name="connsiteX4" fmla="*/ 1687033 w 1687033"/>
              <a:gd name="connsiteY4" fmla="*/ 546337 h 772633"/>
              <a:gd name="connsiteX5" fmla="*/ 1460737 w 1687033"/>
              <a:gd name="connsiteY5" fmla="*/ 772633 h 772633"/>
              <a:gd name="connsiteX6" fmla="*/ 226296 w 1687033"/>
              <a:gd name="connsiteY6" fmla="*/ 772633 h 772633"/>
              <a:gd name="connsiteX7" fmla="*/ 0 w 1687033"/>
              <a:gd name="connsiteY7" fmla="*/ 546337 h 772633"/>
              <a:gd name="connsiteX8" fmla="*/ 0 w 1687033"/>
              <a:gd name="connsiteY8" fmla="*/ 226296 h 772633"/>
              <a:gd name="connsiteX0" fmla="*/ 0 w 1687033"/>
              <a:gd name="connsiteY0" fmla="*/ 226296 h 772633"/>
              <a:gd name="connsiteX1" fmla="*/ 516919 w 1687033"/>
              <a:gd name="connsiteY1" fmla="*/ 49618 h 772633"/>
              <a:gd name="connsiteX2" fmla="*/ 1460737 w 1687033"/>
              <a:gd name="connsiteY2" fmla="*/ 0 h 772633"/>
              <a:gd name="connsiteX3" fmla="*/ 1687033 w 1687033"/>
              <a:gd name="connsiteY3" fmla="*/ 226296 h 772633"/>
              <a:gd name="connsiteX4" fmla="*/ 1687033 w 1687033"/>
              <a:gd name="connsiteY4" fmla="*/ 546337 h 772633"/>
              <a:gd name="connsiteX5" fmla="*/ 1460737 w 1687033"/>
              <a:gd name="connsiteY5" fmla="*/ 772633 h 772633"/>
              <a:gd name="connsiteX6" fmla="*/ 226296 w 1687033"/>
              <a:gd name="connsiteY6" fmla="*/ 772633 h 772633"/>
              <a:gd name="connsiteX7" fmla="*/ 0 w 1687033"/>
              <a:gd name="connsiteY7" fmla="*/ 546337 h 772633"/>
              <a:gd name="connsiteX8" fmla="*/ 0 w 1687033"/>
              <a:gd name="connsiteY8" fmla="*/ 226296 h 772633"/>
              <a:gd name="connsiteX0" fmla="*/ 0 w 1687033"/>
              <a:gd name="connsiteY0" fmla="*/ 176678 h 723015"/>
              <a:gd name="connsiteX1" fmla="*/ 516919 w 1687033"/>
              <a:gd name="connsiteY1" fmla="*/ 0 h 723015"/>
              <a:gd name="connsiteX2" fmla="*/ 1444854 w 1687033"/>
              <a:gd name="connsiteY2" fmla="*/ 2568 h 723015"/>
              <a:gd name="connsiteX3" fmla="*/ 1687033 w 1687033"/>
              <a:gd name="connsiteY3" fmla="*/ 176678 h 723015"/>
              <a:gd name="connsiteX4" fmla="*/ 1687033 w 1687033"/>
              <a:gd name="connsiteY4" fmla="*/ 496719 h 723015"/>
              <a:gd name="connsiteX5" fmla="*/ 1460737 w 1687033"/>
              <a:gd name="connsiteY5" fmla="*/ 723015 h 723015"/>
              <a:gd name="connsiteX6" fmla="*/ 226296 w 1687033"/>
              <a:gd name="connsiteY6" fmla="*/ 723015 h 723015"/>
              <a:gd name="connsiteX7" fmla="*/ 0 w 1687033"/>
              <a:gd name="connsiteY7" fmla="*/ 496719 h 723015"/>
              <a:gd name="connsiteX8" fmla="*/ 0 w 1687033"/>
              <a:gd name="connsiteY8" fmla="*/ 176678 h 723015"/>
              <a:gd name="connsiteX0" fmla="*/ 0 w 1687033"/>
              <a:gd name="connsiteY0" fmla="*/ 174110 h 720447"/>
              <a:gd name="connsiteX1" fmla="*/ 507843 w 1687033"/>
              <a:gd name="connsiteY1" fmla="*/ 8776 h 720447"/>
              <a:gd name="connsiteX2" fmla="*/ 1444854 w 1687033"/>
              <a:gd name="connsiteY2" fmla="*/ 0 h 720447"/>
              <a:gd name="connsiteX3" fmla="*/ 1687033 w 1687033"/>
              <a:gd name="connsiteY3" fmla="*/ 174110 h 720447"/>
              <a:gd name="connsiteX4" fmla="*/ 1687033 w 1687033"/>
              <a:gd name="connsiteY4" fmla="*/ 494151 h 720447"/>
              <a:gd name="connsiteX5" fmla="*/ 1460737 w 1687033"/>
              <a:gd name="connsiteY5" fmla="*/ 720447 h 720447"/>
              <a:gd name="connsiteX6" fmla="*/ 226296 w 1687033"/>
              <a:gd name="connsiteY6" fmla="*/ 720447 h 720447"/>
              <a:gd name="connsiteX7" fmla="*/ 0 w 1687033"/>
              <a:gd name="connsiteY7" fmla="*/ 494151 h 720447"/>
              <a:gd name="connsiteX8" fmla="*/ 0 w 1687033"/>
              <a:gd name="connsiteY8" fmla="*/ 174110 h 720447"/>
              <a:gd name="connsiteX0" fmla="*/ 0 w 1687033"/>
              <a:gd name="connsiteY0" fmla="*/ 178947 h 725284"/>
              <a:gd name="connsiteX1" fmla="*/ 507843 w 1687033"/>
              <a:gd name="connsiteY1" fmla="*/ 0 h 725284"/>
              <a:gd name="connsiteX2" fmla="*/ 1444854 w 1687033"/>
              <a:gd name="connsiteY2" fmla="*/ 4837 h 725284"/>
              <a:gd name="connsiteX3" fmla="*/ 1687033 w 1687033"/>
              <a:gd name="connsiteY3" fmla="*/ 178947 h 725284"/>
              <a:gd name="connsiteX4" fmla="*/ 1687033 w 1687033"/>
              <a:gd name="connsiteY4" fmla="*/ 498988 h 725284"/>
              <a:gd name="connsiteX5" fmla="*/ 1460737 w 1687033"/>
              <a:gd name="connsiteY5" fmla="*/ 725284 h 725284"/>
              <a:gd name="connsiteX6" fmla="*/ 226296 w 1687033"/>
              <a:gd name="connsiteY6" fmla="*/ 725284 h 725284"/>
              <a:gd name="connsiteX7" fmla="*/ 0 w 1687033"/>
              <a:gd name="connsiteY7" fmla="*/ 498988 h 725284"/>
              <a:gd name="connsiteX8" fmla="*/ 0 w 1687033"/>
              <a:gd name="connsiteY8" fmla="*/ 178947 h 725284"/>
              <a:gd name="connsiteX0" fmla="*/ 0 w 1687033"/>
              <a:gd name="connsiteY0" fmla="*/ 174110 h 720447"/>
              <a:gd name="connsiteX1" fmla="*/ 507843 w 1687033"/>
              <a:gd name="connsiteY1" fmla="*/ 1969 h 720447"/>
              <a:gd name="connsiteX2" fmla="*/ 1444854 w 1687033"/>
              <a:gd name="connsiteY2" fmla="*/ 0 h 720447"/>
              <a:gd name="connsiteX3" fmla="*/ 1687033 w 1687033"/>
              <a:gd name="connsiteY3" fmla="*/ 174110 h 720447"/>
              <a:gd name="connsiteX4" fmla="*/ 1687033 w 1687033"/>
              <a:gd name="connsiteY4" fmla="*/ 494151 h 720447"/>
              <a:gd name="connsiteX5" fmla="*/ 1460737 w 1687033"/>
              <a:gd name="connsiteY5" fmla="*/ 720447 h 720447"/>
              <a:gd name="connsiteX6" fmla="*/ 226296 w 1687033"/>
              <a:gd name="connsiteY6" fmla="*/ 720447 h 720447"/>
              <a:gd name="connsiteX7" fmla="*/ 0 w 1687033"/>
              <a:gd name="connsiteY7" fmla="*/ 494151 h 720447"/>
              <a:gd name="connsiteX8" fmla="*/ 0 w 1687033"/>
              <a:gd name="connsiteY8" fmla="*/ 174110 h 720447"/>
              <a:gd name="connsiteX0" fmla="*/ 0 w 1687033"/>
              <a:gd name="connsiteY0" fmla="*/ 174110 h 720447"/>
              <a:gd name="connsiteX1" fmla="*/ 507843 w 1687033"/>
              <a:gd name="connsiteY1" fmla="*/ 1969 h 720447"/>
              <a:gd name="connsiteX2" fmla="*/ 1444854 w 1687033"/>
              <a:gd name="connsiteY2" fmla="*/ 0 h 720447"/>
              <a:gd name="connsiteX3" fmla="*/ 1439714 w 1687033"/>
              <a:gd name="connsiteY3" fmla="*/ 160496 h 720447"/>
              <a:gd name="connsiteX4" fmla="*/ 1687033 w 1687033"/>
              <a:gd name="connsiteY4" fmla="*/ 494151 h 720447"/>
              <a:gd name="connsiteX5" fmla="*/ 1460737 w 1687033"/>
              <a:gd name="connsiteY5" fmla="*/ 720447 h 720447"/>
              <a:gd name="connsiteX6" fmla="*/ 226296 w 1687033"/>
              <a:gd name="connsiteY6" fmla="*/ 720447 h 720447"/>
              <a:gd name="connsiteX7" fmla="*/ 0 w 1687033"/>
              <a:gd name="connsiteY7" fmla="*/ 494151 h 720447"/>
              <a:gd name="connsiteX8" fmla="*/ 0 w 1687033"/>
              <a:gd name="connsiteY8" fmla="*/ 174110 h 720447"/>
              <a:gd name="connsiteX0" fmla="*/ 0 w 1687033"/>
              <a:gd name="connsiteY0" fmla="*/ 174110 h 720447"/>
              <a:gd name="connsiteX1" fmla="*/ 507843 w 1687033"/>
              <a:gd name="connsiteY1" fmla="*/ 1969 h 720447"/>
              <a:gd name="connsiteX2" fmla="*/ 1444854 w 1687033"/>
              <a:gd name="connsiteY2" fmla="*/ 0 h 720447"/>
              <a:gd name="connsiteX3" fmla="*/ 1453328 w 1687033"/>
              <a:gd name="connsiteY3" fmla="*/ 180917 h 720447"/>
              <a:gd name="connsiteX4" fmla="*/ 1687033 w 1687033"/>
              <a:gd name="connsiteY4" fmla="*/ 494151 h 720447"/>
              <a:gd name="connsiteX5" fmla="*/ 1460737 w 1687033"/>
              <a:gd name="connsiteY5" fmla="*/ 720447 h 720447"/>
              <a:gd name="connsiteX6" fmla="*/ 226296 w 1687033"/>
              <a:gd name="connsiteY6" fmla="*/ 720447 h 720447"/>
              <a:gd name="connsiteX7" fmla="*/ 0 w 1687033"/>
              <a:gd name="connsiteY7" fmla="*/ 494151 h 720447"/>
              <a:gd name="connsiteX8" fmla="*/ 0 w 1687033"/>
              <a:gd name="connsiteY8" fmla="*/ 174110 h 720447"/>
              <a:gd name="connsiteX0" fmla="*/ 0 w 1687033"/>
              <a:gd name="connsiteY0" fmla="*/ 174110 h 720447"/>
              <a:gd name="connsiteX1" fmla="*/ 507843 w 1687033"/>
              <a:gd name="connsiteY1" fmla="*/ 1969 h 720447"/>
              <a:gd name="connsiteX2" fmla="*/ 1444854 w 1687033"/>
              <a:gd name="connsiteY2" fmla="*/ 0 h 720447"/>
              <a:gd name="connsiteX3" fmla="*/ 1439714 w 1687033"/>
              <a:gd name="connsiteY3" fmla="*/ 185455 h 720447"/>
              <a:gd name="connsiteX4" fmla="*/ 1687033 w 1687033"/>
              <a:gd name="connsiteY4" fmla="*/ 494151 h 720447"/>
              <a:gd name="connsiteX5" fmla="*/ 1460737 w 1687033"/>
              <a:gd name="connsiteY5" fmla="*/ 720447 h 720447"/>
              <a:gd name="connsiteX6" fmla="*/ 226296 w 1687033"/>
              <a:gd name="connsiteY6" fmla="*/ 720447 h 720447"/>
              <a:gd name="connsiteX7" fmla="*/ 0 w 1687033"/>
              <a:gd name="connsiteY7" fmla="*/ 494151 h 720447"/>
              <a:gd name="connsiteX8" fmla="*/ 0 w 1687033"/>
              <a:gd name="connsiteY8" fmla="*/ 174110 h 720447"/>
              <a:gd name="connsiteX0" fmla="*/ 0 w 1687033"/>
              <a:gd name="connsiteY0" fmla="*/ 174110 h 720447"/>
              <a:gd name="connsiteX1" fmla="*/ 507843 w 1687033"/>
              <a:gd name="connsiteY1" fmla="*/ 1969 h 720447"/>
              <a:gd name="connsiteX2" fmla="*/ 1444854 w 1687033"/>
              <a:gd name="connsiteY2" fmla="*/ 0 h 720447"/>
              <a:gd name="connsiteX3" fmla="*/ 1451059 w 1687033"/>
              <a:gd name="connsiteY3" fmla="*/ 185455 h 720447"/>
              <a:gd name="connsiteX4" fmla="*/ 1687033 w 1687033"/>
              <a:gd name="connsiteY4" fmla="*/ 494151 h 720447"/>
              <a:gd name="connsiteX5" fmla="*/ 1460737 w 1687033"/>
              <a:gd name="connsiteY5" fmla="*/ 720447 h 720447"/>
              <a:gd name="connsiteX6" fmla="*/ 226296 w 1687033"/>
              <a:gd name="connsiteY6" fmla="*/ 720447 h 720447"/>
              <a:gd name="connsiteX7" fmla="*/ 0 w 1687033"/>
              <a:gd name="connsiteY7" fmla="*/ 494151 h 720447"/>
              <a:gd name="connsiteX8" fmla="*/ 0 w 1687033"/>
              <a:gd name="connsiteY8" fmla="*/ 174110 h 720447"/>
              <a:gd name="connsiteX0" fmla="*/ 0 w 1460737"/>
              <a:gd name="connsiteY0" fmla="*/ 174110 h 720447"/>
              <a:gd name="connsiteX1" fmla="*/ 507843 w 1460737"/>
              <a:gd name="connsiteY1" fmla="*/ 1969 h 720447"/>
              <a:gd name="connsiteX2" fmla="*/ 1444854 w 1460737"/>
              <a:gd name="connsiteY2" fmla="*/ 0 h 720447"/>
              <a:gd name="connsiteX3" fmla="*/ 1451059 w 1460737"/>
              <a:gd name="connsiteY3" fmla="*/ 185455 h 720447"/>
              <a:gd name="connsiteX4" fmla="*/ 523045 w 1460737"/>
              <a:gd name="connsiteY4" fmla="*/ 187838 h 720447"/>
              <a:gd name="connsiteX5" fmla="*/ 1460737 w 1460737"/>
              <a:gd name="connsiteY5" fmla="*/ 720447 h 720447"/>
              <a:gd name="connsiteX6" fmla="*/ 226296 w 1460737"/>
              <a:gd name="connsiteY6" fmla="*/ 720447 h 720447"/>
              <a:gd name="connsiteX7" fmla="*/ 0 w 1460737"/>
              <a:gd name="connsiteY7" fmla="*/ 494151 h 720447"/>
              <a:gd name="connsiteX8" fmla="*/ 0 w 1460737"/>
              <a:gd name="connsiteY8" fmla="*/ 174110 h 720447"/>
              <a:gd name="connsiteX0" fmla="*/ 0 w 1451059"/>
              <a:gd name="connsiteY0" fmla="*/ 174110 h 720447"/>
              <a:gd name="connsiteX1" fmla="*/ 507843 w 1451059"/>
              <a:gd name="connsiteY1" fmla="*/ 1969 h 720447"/>
              <a:gd name="connsiteX2" fmla="*/ 1444854 w 1451059"/>
              <a:gd name="connsiteY2" fmla="*/ 0 h 720447"/>
              <a:gd name="connsiteX3" fmla="*/ 1451059 w 1451059"/>
              <a:gd name="connsiteY3" fmla="*/ 185455 h 720447"/>
              <a:gd name="connsiteX4" fmla="*/ 523045 w 1451059"/>
              <a:gd name="connsiteY4" fmla="*/ 187838 h 720447"/>
              <a:gd name="connsiteX5" fmla="*/ 523647 w 1451059"/>
              <a:gd name="connsiteY5" fmla="*/ 314299 h 720447"/>
              <a:gd name="connsiteX6" fmla="*/ 226296 w 1451059"/>
              <a:gd name="connsiteY6" fmla="*/ 720447 h 720447"/>
              <a:gd name="connsiteX7" fmla="*/ 0 w 1451059"/>
              <a:gd name="connsiteY7" fmla="*/ 494151 h 720447"/>
              <a:gd name="connsiteX8" fmla="*/ 0 w 1451059"/>
              <a:gd name="connsiteY8" fmla="*/ 174110 h 720447"/>
              <a:gd name="connsiteX0" fmla="*/ 0 w 1451059"/>
              <a:gd name="connsiteY0" fmla="*/ 174110 h 494151"/>
              <a:gd name="connsiteX1" fmla="*/ 507843 w 1451059"/>
              <a:gd name="connsiteY1" fmla="*/ 1969 h 494151"/>
              <a:gd name="connsiteX2" fmla="*/ 1444854 w 1451059"/>
              <a:gd name="connsiteY2" fmla="*/ 0 h 494151"/>
              <a:gd name="connsiteX3" fmla="*/ 1451059 w 1451059"/>
              <a:gd name="connsiteY3" fmla="*/ 185455 h 494151"/>
              <a:gd name="connsiteX4" fmla="*/ 523045 w 1451059"/>
              <a:gd name="connsiteY4" fmla="*/ 187838 h 494151"/>
              <a:gd name="connsiteX5" fmla="*/ 523647 w 1451059"/>
              <a:gd name="connsiteY5" fmla="*/ 314299 h 494151"/>
              <a:gd name="connsiteX6" fmla="*/ 133268 w 1451059"/>
              <a:gd name="connsiteY6" fmla="*/ 316568 h 494151"/>
              <a:gd name="connsiteX7" fmla="*/ 0 w 1451059"/>
              <a:gd name="connsiteY7" fmla="*/ 494151 h 494151"/>
              <a:gd name="connsiteX8" fmla="*/ 0 w 1451059"/>
              <a:gd name="connsiteY8" fmla="*/ 174110 h 494151"/>
              <a:gd name="connsiteX0" fmla="*/ 0 w 1451059"/>
              <a:gd name="connsiteY0" fmla="*/ 174110 h 316568"/>
              <a:gd name="connsiteX1" fmla="*/ 507843 w 1451059"/>
              <a:gd name="connsiteY1" fmla="*/ 1969 h 316568"/>
              <a:gd name="connsiteX2" fmla="*/ 1444854 w 1451059"/>
              <a:gd name="connsiteY2" fmla="*/ 0 h 316568"/>
              <a:gd name="connsiteX3" fmla="*/ 1451059 w 1451059"/>
              <a:gd name="connsiteY3" fmla="*/ 185455 h 316568"/>
              <a:gd name="connsiteX4" fmla="*/ 523045 w 1451059"/>
              <a:gd name="connsiteY4" fmla="*/ 187838 h 316568"/>
              <a:gd name="connsiteX5" fmla="*/ 523647 w 1451059"/>
              <a:gd name="connsiteY5" fmla="*/ 314299 h 316568"/>
              <a:gd name="connsiteX6" fmla="*/ 133268 w 1451059"/>
              <a:gd name="connsiteY6" fmla="*/ 316568 h 316568"/>
              <a:gd name="connsiteX7" fmla="*/ 133870 w 1451059"/>
              <a:gd name="connsiteY7" fmla="*/ 160610 h 316568"/>
              <a:gd name="connsiteX8" fmla="*/ 0 w 1451059"/>
              <a:gd name="connsiteY8" fmla="*/ 174110 h 316568"/>
              <a:gd name="connsiteX0" fmla="*/ 374984 w 1317791"/>
              <a:gd name="connsiteY0" fmla="*/ 153689 h 316568"/>
              <a:gd name="connsiteX1" fmla="*/ 374575 w 1317791"/>
              <a:gd name="connsiteY1" fmla="*/ 1969 h 316568"/>
              <a:gd name="connsiteX2" fmla="*/ 1311586 w 1317791"/>
              <a:gd name="connsiteY2" fmla="*/ 0 h 316568"/>
              <a:gd name="connsiteX3" fmla="*/ 1317791 w 1317791"/>
              <a:gd name="connsiteY3" fmla="*/ 185455 h 316568"/>
              <a:gd name="connsiteX4" fmla="*/ 389777 w 1317791"/>
              <a:gd name="connsiteY4" fmla="*/ 187838 h 316568"/>
              <a:gd name="connsiteX5" fmla="*/ 390379 w 1317791"/>
              <a:gd name="connsiteY5" fmla="*/ 314299 h 316568"/>
              <a:gd name="connsiteX6" fmla="*/ 0 w 1317791"/>
              <a:gd name="connsiteY6" fmla="*/ 316568 h 316568"/>
              <a:gd name="connsiteX7" fmla="*/ 602 w 1317791"/>
              <a:gd name="connsiteY7" fmla="*/ 160610 h 316568"/>
              <a:gd name="connsiteX8" fmla="*/ 374984 w 1317791"/>
              <a:gd name="connsiteY8" fmla="*/ 153689 h 316568"/>
              <a:gd name="connsiteX0" fmla="*/ 376664 w 1319471"/>
              <a:gd name="connsiteY0" fmla="*/ 153689 h 316568"/>
              <a:gd name="connsiteX1" fmla="*/ 376255 w 1319471"/>
              <a:gd name="connsiteY1" fmla="*/ 1969 h 316568"/>
              <a:gd name="connsiteX2" fmla="*/ 1313266 w 1319471"/>
              <a:gd name="connsiteY2" fmla="*/ 0 h 316568"/>
              <a:gd name="connsiteX3" fmla="*/ 1319471 w 1319471"/>
              <a:gd name="connsiteY3" fmla="*/ 185455 h 316568"/>
              <a:gd name="connsiteX4" fmla="*/ 391457 w 1319471"/>
              <a:gd name="connsiteY4" fmla="*/ 187838 h 316568"/>
              <a:gd name="connsiteX5" fmla="*/ 392059 w 1319471"/>
              <a:gd name="connsiteY5" fmla="*/ 314299 h 316568"/>
              <a:gd name="connsiteX6" fmla="*/ 1680 w 1319471"/>
              <a:gd name="connsiteY6" fmla="*/ 316568 h 316568"/>
              <a:gd name="connsiteX7" fmla="*/ 13 w 1319471"/>
              <a:gd name="connsiteY7" fmla="*/ 153803 h 316568"/>
              <a:gd name="connsiteX8" fmla="*/ 376664 w 1319471"/>
              <a:gd name="connsiteY8" fmla="*/ 153689 h 316568"/>
              <a:gd name="connsiteX0" fmla="*/ 378933 w 1319471"/>
              <a:gd name="connsiteY0" fmla="*/ 151420 h 316568"/>
              <a:gd name="connsiteX1" fmla="*/ 376255 w 1319471"/>
              <a:gd name="connsiteY1" fmla="*/ 1969 h 316568"/>
              <a:gd name="connsiteX2" fmla="*/ 1313266 w 1319471"/>
              <a:gd name="connsiteY2" fmla="*/ 0 h 316568"/>
              <a:gd name="connsiteX3" fmla="*/ 1319471 w 1319471"/>
              <a:gd name="connsiteY3" fmla="*/ 185455 h 316568"/>
              <a:gd name="connsiteX4" fmla="*/ 391457 w 1319471"/>
              <a:gd name="connsiteY4" fmla="*/ 187838 h 316568"/>
              <a:gd name="connsiteX5" fmla="*/ 392059 w 1319471"/>
              <a:gd name="connsiteY5" fmla="*/ 314299 h 316568"/>
              <a:gd name="connsiteX6" fmla="*/ 1680 w 1319471"/>
              <a:gd name="connsiteY6" fmla="*/ 316568 h 316568"/>
              <a:gd name="connsiteX7" fmla="*/ 13 w 1319471"/>
              <a:gd name="connsiteY7" fmla="*/ 153803 h 316568"/>
              <a:gd name="connsiteX8" fmla="*/ 378933 w 1319471"/>
              <a:gd name="connsiteY8" fmla="*/ 151420 h 316568"/>
              <a:gd name="connsiteX0" fmla="*/ 381791 w 1322329"/>
              <a:gd name="connsiteY0" fmla="*/ 151420 h 316568"/>
              <a:gd name="connsiteX1" fmla="*/ 379113 w 1322329"/>
              <a:gd name="connsiteY1" fmla="*/ 1969 h 316568"/>
              <a:gd name="connsiteX2" fmla="*/ 1316124 w 1322329"/>
              <a:gd name="connsiteY2" fmla="*/ 0 h 316568"/>
              <a:gd name="connsiteX3" fmla="*/ 1322329 w 1322329"/>
              <a:gd name="connsiteY3" fmla="*/ 185455 h 316568"/>
              <a:gd name="connsiteX4" fmla="*/ 394315 w 1322329"/>
              <a:gd name="connsiteY4" fmla="*/ 187838 h 316568"/>
              <a:gd name="connsiteX5" fmla="*/ 394917 w 1322329"/>
              <a:gd name="connsiteY5" fmla="*/ 314299 h 316568"/>
              <a:gd name="connsiteX6" fmla="*/ 0 w 1322329"/>
              <a:gd name="connsiteY6" fmla="*/ 316568 h 316568"/>
              <a:gd name="connsiteX7" fmla="*/ 2871 w 1322329"/>
              <a:gd name="connsiteY7" fmla="*/ 153803 h 316568"/>
              <a:gd name="connsiteX8" fmla="*/ 381791 w 1322329"/>
              <a:gd name="connsiteY8" fmla="*/ 151420 h 316568"/>
              <a:gd name="connsiteX0" fmla="*/ 381791 w 1322329"/>
              <a:gd name="connsiteY0" fmla="*/ 151420 h 316568"/>
              <a:gd name="connsiteX1" fmla="*/ 383651 w 1322329"/>
              <a:gd name="connsiteY1" fmla="*/ 1969 h 316568"/>
              <a:gd name="connsiteX2" fmla="*/ 1316124 w 1322329"/>
              <a:gd name="connsiteY2" fmla="*/ 0 h 316568"/>
              <a:gd name="connsiteX3" fmla="*/ 1322329 w 1322329"/>
              <a:gd name="connsiteY3" fmla="*/ 185455 h 316568"/>
              <a:gd name="connsiteX4" fmla="*/ 394315 w 1322329"/>
              <a:gd name="connsiteY4" fmla="*/ 187838 h 316568"/>
              <a:gd name="connsiteX5" fmla="*/ 394917 w 1322329"/>
              <a:gd name="connsiteY5" fmla="*/ 314299 h 316568"/>
              <a:gd name="connsiteX6" fmla="*/ 0 w 1322329"/>
              <a:gd name="connsiteY6" fmla="*/ 316568 h 316568"/>
              <a:gd name="connsiteX7" fmla="*/ 2871 w 1322329"/>
              <a:gd name="connsiteY7" fmla="*/ 153803 h 316568"/>
              <a:gd name="connsiteX8" fmla="*/ 381791 w 1322329"/>
              <a:gd name="connsiteY8" fmla="*/ 151420 h 316568"/>
              <a:gd name="connsiteX0" fmla="*/ 381791 w 1316124"/>
              <a:gd name="connsiteY0" fmla="*/ 151420 h 316568"/>
              <a:gd name="connsiteX1" fmla="*/ 383651 w 1316124"/>
              <a:gd name="connsiteY1" fmla="*/ 1969 h 316568"/>
              <a:gd name="connsiteX2" fmla="*/ 1316124 w 1316124"/>
              <a:gd name="connsiteY2" fmla="*/ 0 h 316568"/>
              <a:gd name="connsiteX3" fmla="*/ 1315522 w 1316124"/>
              <a:gd name="connsiteY3" fmla="*/ 185455 h 316568"/>
              <a:gd name="connsiteX4" fmla="*/ 394315 w 1316124"/>
              <a:gd name="connsiteY4" fmla="*/ 187838 h 316568"/>
              <a:gd name="connsiteX5" fmla="*/ 394917 w 1316124"/>
              <a:gd name="connsiteY5" fmla="*/ 314299 h 316568"/>
              <a:gd name="connsiteX6" fmla="*/ 0 w 1316124"/>
              <a:gd name="connsiteY6" fmla="*/ 316568 h 316568"/>
              <a:gd name="connsiteX7" fmla="*/ 2871 w 1316124"/>
              <a:gd name="connsiteY7" fmla="*/ 153803 h 316568"/>
              <a:gd name="connsiteX8" fmla="*/ 381791 w 1316124"/>
              <a:gd name="connsiteY8" fmla="*/ 151420 h 316568"/>
              <a:gd name="connsiteX0" fmla="*/ 381791 w 1320066"/>
              <a:gd name="connsiteY0" fmla="*/ 151420 h 316568"/>
              <a:gd name="connsiteX1" fmla="*/ 383651 w 1320066"/>
              <a:gd name="connsiteY1" fmla="*/ 1969 h 316568"/>
              <a:gd name="connsiteX2" fmla="*/ 1316124 w 1320066"/>
              <a:gd name="connsiteY2" fmla="*/ 0 h 316568"/>
              <a:gd name="connsiteX3" fmla="*/ 1320060 w 1320066"/>
              <a:gd name="connsiteY3" fmla="*/ 185455 h 316568"/>
              <a:gd name="connsiteX4" fmla="*/ 394315 w 1320066"/>
              <a:gd name="connsiteY4" fmla="*/ 187838 h 316568"/>
              <a:gd name="connsiteX5" fmla="*/ 394917 w 1320066"/>
              <a:gd name="connsiteY5" fmla="*/ 314299 h 316568"/>
              <a:gd name="connsiteX6" fmla="*/ 0 w 1320066"/>
              <a:gd name="connsiteY6" fmla="*/ 316568 h 316568"/>
              <a:gd name="connsiteX7" fmla="*/ 2871 w 1320066"/>
              <a:gd name="connsiteY7" fmla="*/ 153803 h 316568"/>
              <a:gd name="connsiteX8" fmla="*/ 381791 w 1320066"/>
              <a:gd name="connsiteY8" fmla="*/ 151420 h 316568"/>
              <a:gd name="connsiteX0" fmla="*/ 381791 w 1316124"/>
              <a:gd name="connsiteY0" fmla="*/ 151420 h 316568"/>
              <a:gd name="connsiteX1" fmla="*/ 383651 w 1316124"/>
              <a:gd name="connsiteY1" fmla="*/ 1969 h 316568"/>
              <a:gd name="connsiteX2" fmla="*/ 1316124 w 1316124"/>
              <a:gd name="connsiteY2" fmla="*/ 0 h 316568"/>
              <a:gd name="connsiteX3" fmla="*/ 1313253 w 1316124"/>
              <a:gd name="connsiteY3" fmla="*/ 185455 h 316568"/>
              <a:gd name="connsiteX4" fmla="*/ 394315 w 1316124"/>
              <a:gd name="connsiteY4" fmla="*/ 187838 h 316568"/>
              <a:gd name="connsiteX5" fmla="*/ 394917 w 1316124"/>
              <a:gd name="connsiteY5" fmla="*/ 314299 h 316568"/>
              <a:gd name="connsiteX6" fmla="*/ 0 w 1316124"/>
              <a:gd name="connsiteY6" fmla="*/ 316568 h 316568"/>
              <a:gd name="connsiteX7" fmla="*/ 2871 w 1316124"/>
              <a:gd name="connsiteY7" fmla="*/ 153803 h 316568"/>
              <a:gd name="connsiteX8" fmla="*/ 381791 w 1316124"/>
              <a:gd name="connsiteY8" fmla="*/ 151420 h 316568"/>
              <a:gd name="connsiteX0" fmla="*/ 381791 w 1316124"/>
              <a:gd name="connsiteY0" fmla="*/ 151420 h 316568"/>
              <a:gd name="connsiteX1" fmla="*/ 383651 w 1316124"/>
              <a:gd name="connsiteY1" fmla="*/ 1969 h 316568"/>
              <a:gd name="connsiteX2" fmla="*/ 1316124 w 1316124"/>
              <a:gd name="connsiteY2" fmla="*/ 0 h 316568"/>
              <a:gd name="connsiteX3" fmla="*/ 1315522 w 1316124"/>
              <a:gd name="connsiteY3" fmla="*/ 185455 h 316568"/>
              <a:gd name="connsiteX4" fmla="*/ 394315 w 1316124"/>
              <a:gd name="connsiteY4" fmla="*/ 187838 h 316568"/>
              <a:gd name="connsiteX5" fmla="*/ 394917 w 1316124"/>
              <a:gd name="connsiteY5" fmla="*/ 314299 h 316568"/>
              <a:gd name="connsiteX6" fmla="*/ 0 w 1316124"/>
              <a:gd name="connsiteY6" fmla="*/ 316568 h 316568"/>
              <a:gd name="connsiteX7" fmla="*/ 2871 w 1316124"/>
              <a:gd name="connsiteY7" fmla="*/ 153803 h 316568"/>
              <a:gd name="connsiteX8" fmla="*/ 381791 w 1316124"/>
              <a:gd name="connsiteY8" fmla="*/ 151420 h 31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124" h="316568">
                <a:moveTo>
                  <a:pt x="381791" y="151420"/>
                </a:moveTo>
                <a:cubicBezTo>
                  <a:pt x="381655" y="100847"/>
                  <a:pt x="383787" y="52542"/>
                  <a:pt x="383651" y="1969"/>
                </a:cubicBezTo>
                <a:lnTo>
                  <a:pt x="1316124" y="0"/>
                </a:lnTo>
                <a:cubicBezTo>
                  <a:pt x="1315923" y="61818"/>
                  <a:pt x="1315723" y="123637"/>
                  <a:pt x="1315522" y="185455"/>
                </a:cubicBezTo>
                <a:lnTo>
                  <a:pt x="394315" y="187838"/>
                </a:lnTo>
                <a:cubicBezTo>
                  <a:pt x="394516" y="229992"/>
                  <a:pt x="394716" y="272145"/>
                  <a:pt x="394917" y="314299"/>
                </a:cubicBezTo>
                <a:lnTo>
                  <a:pt x="0" y="316568"/>
                </a:lnTo>
                <a:cubicBezTo>
                  <a:pt x="201" y="264582"/>
                  <a:pt x="2670" y="205789"/>
                  <a:pt x="2871" y="153803"/>
                </a:cubicBezTo>
                <a:lnTo>
                  <a:pt x="381791" y="151420"/>
                </a:lnTo>
                <a:close/>
              </a:path>
            </a:pathLst>
          </a:cu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A5A82D-1A28-4D35-AFA7-04DFEDA5EFE1}"/>
              </a:ext>
            </a:extLst>
          </p:cNvPr>
          <p:cNvSpPr/>
          <p:nvPr/>
        </p:nvSpPr>
        <p:spPr>
          <a:xfrm>
            <a:off x="3969963" y="2042085"/>
            <a:ext cx="428838" cy="163367"/>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Graphic 29" descr="Line arrow: Counter-clockwise curve">
            <a:extLst>
              <a:ext uri="{FF2B5EF4-FFF2-40B4-BE49-F238E27FC236}">
                <a16:creationId xmlns:a16="http://schemas.microsoft.com/office/drawing/2014/main" id="{B8AD994C-6F9E-4346-BB4F-A4792A08A7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548298">
            <a:off x="4547041" y="2104721"/>
            <a:ext cx="2750930" cy="3907275"/>
          </a:xfrm>
          <a:prstGeom prst="rect">
            <a:avLst/>
          </a:prstGeom>
          <a:effectLst>
            <a:outerShdw blurRad="50800" dist="38100" dir="8100000" algn="tr" rotWithShape="0">
              <a:prstClr val="black">
                <a:alpha val="40000"/>
              </a:prstClr>
            </a:outerShdw>
          </a:effectLst>
        </p:spPr>
      </p:pic>
      <p:sp>
        <p:nvSpPr>
          <p:cNvPr id="31" name="Octagon 30">
            <a:extLst>
              <a:ext uri="{FF2B5EF4-FFF2-40B4-BE49-F238E27FC236}">
                <a16:creationId xmlns:a16="http://schemas.microsoft.com/office/drawing/2014/main" id="{2FB26421-15B4-43D6-AA06-6A30DA3CD3B8}"/>
              </a:ext>
            </a:extLst>
          </p:cNvPr>
          <p:cNvSpPr/>
          <p:nvPr/>
        </p:nvSpPr>
        <p:spPr>
          <a:xfrm>
            <a:off x="8599946" y="5203344"/>
            <a:ext cx="528475" cy="572665"/>
          </a:xfrm>
          <a:custGeom>
            <a:avLst/>
            <a:gdLst>
              <a:gd name="connsiteX0" fmla="*/ 0 w 841906"/>
              <a:gd name="connsiteY0" fmla="*/ 246586 h 886880"/>
              <a:gd name="connsiteX1" fmla="*/ 246586 w 841906"/>
              <a:gd name="connsiteY1" fmla="*/ 0 h 886880"/>
              <a:gd name="connsiteX2" fmla="*/ 595320 w 841906"/>
              <a:gd name="connsiteY2" fmla="*/ 0 h 886880"/>
              <a:gd name="connsiteX3" fmla="*/ 841906 w 841906"/>
              <a:gd name="connsiteY3" fmla="*/ 246586 h 886880"/>
              <a:gd name="connsiteX4" fmla="*/ 841906 w 841906"/>
              <a:gd name="connsiteY4" fmla="*/ 640294 h 886880"/>
              <a:gd name="connsiteX5" fmla="*/ 595320 w 841906"/>
              <a:gd name="connsiteY5" fmla="*/ 886880 h 886880"/>
              <a:gd name="connsiteX6" fmla="*/ 246586 w 841906"/>
              <a:gd name="connsiteY6" fmla="*/ 886880 h 886880"/>
              <a:gd name="connsiteX7" fmla="*/ 0 w 841906"/>
              <a:gd name="connsiteY7" fmla="*/ 640294 h 886880"/>
              <a:gd name="connsiteX8" fmla="*/ 0 w 841906"/>
              <a:gd name="connsiteY8" fmla="*/ 246586 h 886880"/>
              <a:gd name="connsiteX0" fmla="*/ 0 w 841906"/>
              <a:gd name="connsiteY0" fmla="*/ 246586 h 886880"/>
              <a:gd name="connsiteX1" fmla="*/ 246586 w 841906"/>
              <a:gd name="connsiteY1" fmla="*/ 0 h 886880"/>
              <a:gd name="connsiteX2" fmla="*/ 531771 w 841906"/>
              <a:gd name="connsiteY2" fmla="*/ 130629 h 886880"/>
              <a:gd name="connsiteX3" fmla="*/ 841906 w 841906"/>
              <a:gd name="connsiteY3" fmla="*/ 246586 h 886880"/>
              <a:gd name="connsiteX4" fmla="*/ 841906 w 841906"/>
              <a:gd name="connsiteY4" fmla="*/ 640294 h 886880"/>
              <a:gd name="connsiteX5" fmla="*/ 595320 w 841906"/>
              <a:gd name="connsiteY5" fmla="*/ 886880 h 886880"/>
              <a:gd name="connsiteX6" fmla="*/ 246586 w 841906"/>
              <a:gd name="connsiteY6" fmla="*/ 886880 h 886880"/>
              <a:gd name="connsiteX7" fmla="*/ 0 w 841906"/>
              <a:gd name="connsiteY7" fmla="*/ 640294 h 886880"/>
              <a:gd name="connsiteX8" fmla="*/ 0 w 841906"/>
              <a:gd name="connsiteY8" fmla="*/ 246586 h 886880"/>
              <a:gd name="connsiteX0" fmla="*/ 0 w 841906"/>
              <a:gd name="connsiteY0" fmla="*/ 246586 h 886880"/>
              <a:gd name="connsiteX1" fmla="*/ 246586 w 841906"/>
              <a:gd name="connsiteY1" fmla="*/ 0 h 886880"/>
              <a:gd name="connsiteX2" fmla="*/ 531771 w 841906"/>
              <a:gd name="connsiteY2" fmla="*/ 130629 h 886880"/>
              <a:gd name="connsiteX3" fmla="*/ 548874 w 841906"/>
              <a:gd name="connsiteY3" fmla="*/ 313665 h 886880"/>
              <a:gd name="connsiteX4" fmla="*/ 841906 w 841906"/>
              <a:gd name="connsiteY4" fmla="*/ 640294 h 886880"/>
              <a:gd name="connsiteX5" fmla="*/ 595320 w 841906"/>
              <a:gd name="connsiteY5" fmla="*/ 886880 h 886880"/>
              <a:gd name="connsiteX6" fmla="*/ 246586 w 841906"/>
              <a:gd name="connsiteY6" fmla="*/ 886880 h 886880"/>
              <a:gd name="connsiteX7" fmla="*/ 0 w 841906"/>
              <a:gd name="connsiteY7" fmla="*/ 640294 h 886880"/>
              <a:gd name="connsiteX8" fmla="*/ 0 w 841906"/>
              <a:gd name="connsiteY8" fmla="*/ 246586 h 886880"/>
              <a:gd name="connsiteX0" fmla="*/ 0 w 841906"/>
              <a:gd name="connsiteY0" fmla="*/ 246586 h 886880"/>
              <a:gd name="connsiteX1" fmla="*/ 246586 w 841906"/>
              <a:gd name="connsiteY1" fmla="*/ 0 h 886880"/>
              <a:gd name="connsiteX2" fmla="*/ 531771 w 841906"/>
              <a:gd name="connsiteY2" fmla="*/ 130629 h 886880"/>
              <a:gd name="connsiteX3" fmla="*/ 552405 w 841906"/>
              <a:gd name="connsiteY3" fmla="*/ 288951 h 886880"/>
              <a:gd name="connsiteX4" fmla="*/ 841906 w 841906"/>
              <a:gd name="connsiteY4" fmla="*/ 640294 h 886880"/>
              <a:gd name="connsiteX5" fmla="*/ 595320 w 841906"/>
              <a:gd name="connsiteY5" fmla="*/ 886880 h 886880"/>
              <a:gd name="connsiteX6" fmla="*/ 246586 w 841906"/>
              <a:gd name="connsiteY6" fmla="*/ 886880 h 886880"/>
              <a:gd name="connsiteX7" fmla="*/ 0 w 841906"/>
              <a:gd name="connsiteY7" fmla="*/ 640294 h 886880"/>
              <a:gd name="connsiteX8" fmla="*/ 0 w 841906"/>
              <a:gd name="connsiteY8" fmla="*/ 246586 h 886880"/>
              <a:gd name="connsiteX0" fmla="*/ 0 w 841906"/>
              <a:gd name="connsiteY0" fmla="*/ 246586 h 886880"/>
              <a:gd name="connsiteX1" fmla="*/ 246586 w 841906"/>
              <a:gd name="connsiteY1" fmla="*/ 0 h 886880"/>
              <a:gd name="connsiteX2" fmla="*/ 560015 w 841906"/>
              <a:gd name="connsiteY2" fmla="*/ 155343 h 886880"/>
              <a:gd name="connsiteX3" fmla="*/ 552405 w 841906"/>
              <a:gd name="connsiteY3" fmla="*/ 288951 h 886880"/>
              <a:gd name="connsiteX4" fmla="*/ 841906 w 841906"/>
              <a:gd name="connsiteY4" fmla="*/ 640294 h 886880"/>
              <a:gd name="connsiteX5" fmla="*/ 595320 w 841906"/>
              <a:gd name="connsiteY5" fmla="*/ 886880 h 886880"/>
              <a:gd name="connsiteX6" fmla="*/ 246586 w 841906"/>
              <a:gd name="connsiteY6" fmla="*/ 886880 h 886880"/>
              <a:gd name="connsiteX7" fmla="*/ 0 w 841906"/>
              <a:gd name="connsiteY7" fmla="*/ 640294 h 886880"/>
              <a:gd name="connsiteX8" fmla="*/ 0 w 841906"/>
              <a:gd name="connsiteY8" fmla="*/ 246586 h 886880"/>
              <a:gd name="connsiteX0" fmla="*/ 0 w 841906"/>
              <a:gd name="connsiteY0" fmla="*/ 94774 h 735068"/>
              <a:gd name="connsiteX1" fmla="*/ 179507 w 841906"/>
              <a:gd name="connsiteY1" fmla="*/ 0 h 735068"/>
              <a:gd name="connsiteX2" fmla="*/ 560015 w 841906"/>
              <a:gd name="connsiteY2" fmla="*/ 3531 h 735068"/>
              <a:gd name="connsiteX3" fmla="*/ 552405 w 841906"/>
              <a:gd name="connsiteY3" fmla="*/ 137139 h 735068"/>
              <a:gd name="connsiteX4" fmla="*/ 841906 w 841906"/>
              <a:gd name="connsiteY4" fmla="*/ 488482 h 735068"/>
              <a:gd name="connsiteX5" fmla="*/ 595320 w 841906"/>
              <a:gd name="connsiteY5" fmla="*/ 735068 h 735068"/>
              <a:gd name="connsiteX6" fmla="*/ 246586 w 841906"/>
              <a:gd name="connsiteY6" fmla="*/ 735068 h 735068"/>
              <a:gd name="connsiteX7" fmla="*/ 0 w 841906"/>
              <a:gd name="connsiteY7" fmla="*/ 488482 h 735068"/>
              <a:gd name="connsiteX8" fmla="*/ 0 w 841906"/>
              <a:gd name="connsiteY8" fmla="*/ 94774 h 735068"/>
              <a:gd name="connsiteX0" fmla="*/ 172995 w 841906"/>
              <a:gd name="connsiteY0" fmla="*/ 440764 h 735068"/>
              <a:gd name="connsiteX1" fmla="*/ 179507 w 841906"/>
              <a:gd name="connsiteY1" fmla="*/ 0 h 735068"/>
              <a:gd name="connsiteX2" fmla="*/ 560015 w 841906"/>
              <a:gd name="connsiteY2" fmla="*/ 3531 h 735068"/>
              <a:gd name="connsiteX3" fmla="*/ 552405 w 841906"/>
              <a:gd name="connsiteY3" fmla="*/ 137139 h 735068"/>
              <a:gd name="connsiteX4" fmla="*/ 841906 w 841906"/>
              <a:gd name="connsiteY4" fmla="*/ 488482 h 735068"/>
              <a:gd name="connsiteX5" fmla="*/ 595320 w 841906"/>
              <a:gd name="connsiteY5" fmla="*/ 735068 h 735068"/>
              <a:gd name="connsiteX6" fmla="*/ 246586 w 841906"/>
              <a:gd name="connsiteY6" fmla="*/ 735068 h 735068"/>
              <a:gd name="connsiteX7" fmla="*/ 0 w 841906"/>
              <a:gd name="connsiteY7" fmla="*/ 488482 h 735068"/>
              <a:gd name="connsiteX8" fmla="*/ 172995 w 841906"/>
              <a:gd name="connsiteY8" fmla="*/ 440764 h 735068"/>
              <a:gd name="connsiteX0" fmla="*/ 172995 w 841906"/>
              <a:gd name="connsiteY0" fmla="*/ 440764 h 735068"/>
              <a:gd name="connsiteX1" fmla="*/ 144202 w 841906"/>
              <a:gd name="connsiteY1" fmla="*/ 0 h 735068"/>
              <a:gd name="connsiteX2" fmla="*/ 560015 w 841906"/>
              <a:gd name="connsiteY2" fmla="*/ 3531 h 735068"/>
              <a:gd name="connsiteX3" fmla="*/ 552405 w 841906"/>
              <a:gd name="connsiteY3" fmla="*/ 137139 h 735068"/>
              <a:gd name="connsiteX4" fmla="*/ 841906 w 841906"/>
              <a:gd name="connsiteY4" fmla="*/ 488482 h 735068"/>
              <a:gd name="connsiteX5" fmla="*/ 595320 w 841906"/>
              <a:gd name="connsiteY5" fmla="*/ 735068 h 735068"/>
              <a:gd name="connsiteX6" fmla="*/ 246586 w 841906"/>
              <a:gd name="connsiteY6" fmla="*/ 735068 h 735068"/>
              <a:gd name="connsiteX7" fmla="*/ 0 w 841906"/>
              <a:gd name="connsiteY7" fmla="*/ 488482 h 735068"/>
              <a:gd name="connsiteX8" fmla="*/ 172995 w 841906"/>
              <a:gd name="connsiteY8" fmla="*/ 440764 h 735068"/>
              <a:gd name="connsiteX0" fmla="*/ 148282 w 841906"/>
              <a:gd name="connsiteY0" fmla="*/ 444295 h 735068"/>
              <a:gd name="connsiteX1" fmla="*/ 144202 w 841906"/>
              <a:gd name="connsiteY1" fmla="*/ 0 h 735068"/>
              <a:gd name="connsiteX2" fmla="*/ 560015 w 841906"/>
              <a:gd name="connsiteY2" fmla="*/ 3531 h 735068"/>
              <a:gd name="connsiteX3" fmla="*/ 552405 w 841906"/>
              <a:gd name="connsiteY3" fmla="*/ 137139 h 735068"/>
              <a:gd name="connsiteX4" fmla="*/ 841906 w 841906"/>
              <a:gd name="connsiteY4" fmla="*/ 488482 h 735068"/>
              <a:gd name="connsiteX5" fmla="*/ 595320 w 841906"/>
              <a:gd name="connsiteY5" fmla="*/ 735068 h 735068"/>
              <a:gd name="connsiteX6" fmla="*/ 246586 w 841906"/>
              <a:gd name="connsiteY6" fmla="*/ 735068 h 735068"/>
              <a:gd name="connsiteX7" fmla="*/ 0 w 841906"/>
              <a:gd name="connsiteY7" fmla="*/ 488482 h 735068"/>
              <a:gd name="connsiteX8" fmla="*/ 148282 w 841906"/>
              <a:gd name="connsiteY8" fmla="*/ 444295 h 735068"/>
              <a:gd name="connsiteX0" fmla="*/ 151812 w 841906"/>
              <a:gd name="connsiteY0" fmla="*/ 437234 h 735068"/>
              <a:gd name="connsiteX1" fmla="*/ 144202 w 841906"/>
              <a:gd name="connsiteY1" fmla="*/ 0 h 735068"/>
              <a:gd name="connsiteX2" fmla="*/ 560015 w 841906"/>
              <a:gd name="connsiteY2" fmla="*/ 3531 h 735068"/>
              <a:gd name="connsiteX3" fmla="*/ 552405 w 841906"/>
              <a:gd name="connsiteY3" fmla="*/ 137139 h 735068"/>
              <a:gd name="connsiteX4" fmla="*/ 841906 w 841906"/>
              <a:gd name="connsiteY4" fmla="*/ 488482 h 735068"/>
              <a:gd name="connsiteX5" fmla="*/ 595320 w 841906"/>
              <a:gd name="connsiteY5" fmla="*/ 735068 h 735068"/>
              <a:gd name="connsiteX6" fmla="*/ 246586 w 841906"/>
              <a:gd name="connsiteY6" fmla="*/ 735068 h 735068"/>
              <a:gd name="connsiteX7" fmla="*/ 0 w 841906"/>
              <a:gd name="connsiteY7" fmla="*/ 488482 h 735068"/>
              <a:gd name="connsiteX8" fmla="*/ 151812 w 841906"/>
              <a:gd name="connsiteY8" fmla="*/ 437234 h 735068"/>
              <a:gd name="connsiteX0" fmla="*/ 7875 w 697969"/>
              <a:gd name="connsiteY0" fmla="*/ 437234 h 735068"/>
              <a:gd name="connsiteX1" fmla="*/ 265 w 697969"/>
              <a:gd name="connsiteY1" fmla="*/ 0 h 735068"/>
              <a:gd name="connsiteX2" fmla="*/ 416078 w 697969"/>
              <a:gd name="connsiteY2" fmla="*/ 3531 h 735068"/>
              <a:gd name="connsiteX3" fmla="*/ 408468 w 697969"/>
              <a:gd name="connsiteY3" fmla="*/ 137139 h 735068"/>
              <a:gd name="connsiteX4" fmla="*/ 697969 w 697969"/>
              <a:gd name="connsiteY4" fmla="*/ 488482 h 735068"/>
              <a:gd name="connsiteX5" fmla="*/ 451383 w 697969"/>
              <a:gd name="connsiteY5" fmla="*/ 735068 h 735068"/>
              <a:gd name="connsiteX6" fmla="*/ 102649 w 697969"/>
              <a:gd name="connsiteY6" fmla="*/ 735068 h 735068"/>
              <a:gd name="connsiteX7" fmla="*/ 255010 w 697969"/>
              <a:gd name="connsiteY7" fmla="*/ 431994 h 735068"/>
              <a:gd name="connsiteX8" fmla="*/ 7875 w 697969"/>
              <a:gd name="connsiteY8" fmla="*/ 437234 h 735068"/>
              <a:gd name="connsiteX0" fmla="*/ 7875 w 697969"/>
              <a:gd name="connsiteY0" fmla="*/ 437234 h 735068"/>
              <a:gd name="connsiteX1" fmla="*/ 265 w 697969"/>
              <a:gd name="connsiteY1" fmla="*/ 0 h 735068"/>
              <a:gd name="connsiteX2" fmla="*/ 416078 w 697969"/>
              <a:gd name="connsiteY2" fmla="*/ 3531 h 735068"/>
              <a:gd name="connsiteX3" fmla="*/ 408468 w 697969"/>
              <a:gd name="connsiteY3" fmla="*/ 137139 h 735068"/>
              <a:gd name="connsiteX4" fmla="*/ 697969 w 697969"/>
              <a:gd name="connsiteY4" fmla="*/ 488482 h 735068"/>
              <a:gd name="connsiteX5" fmla="*/ 451383 w 697969"/>
              <a:gd name="connsiteY5" fmla="*/ 735068 h 735068"/>
              <a:gd name="connsiteX6" fmla="*/ 229747 w 697969"/>
              <a:gd name="connsiteY6" fmla="*/ 586787 h 735068"/>
              <a:gd name="connsiteX7" fmla="*/ 255010 w 697969"/>
              <a:gd name="connsiteY7" fmla="*/ 431994 h 735068"/>
              <a:gd name="connsiteX8" fmla="*/ 7875 w 697969"/>
              <a:gd name="connsiteY8" fmla="*/ 437234 h 735068"/>
              <a:gd name="connsiteX0" fmla="*/ 7875 w 697969"/>
              <a:gd name="connsiteY0" fmla="*/ 437234 h 586787"/>
              <a:gd name="connsiteX1" fmla="*/ 265 w 697969"/>
              <a:gd name="connsiteY1" fmla="*/ 0 h 586787"/>
              <a:gd name="connsiteX2" fmla="*/ 416078 w 697969"/>
              <a:gd name="connsiteY2" fmla="*/ 3531 h 586787"/>
              <a:gd name="connsiteX3" fmla="*/ 408468 w 697969"/>
              <a:gd name="connsiteY3" fmla="*/ 137139 h 586787"/>
              <a:gd name="connsiteX4" fmla="*/ 697969 w 697969"/>
              <a:gd name="connsiteY4" fmla="*/ 488482 h 586787"/>
              <a:gd name="connsiteX5" fmla="*/ 500810 w 697969"/>
              <a:gd name="connsiteY5" fmla="*/ 586787 h 586787"/>
              <a:gd name="connsiteX6" fmla="*/ 229747 w 697969"/>
              <a:gd name="connsiteY6" fmla="*/ 586787 h 586787"/>
              <a:gd name="connsiteX7" fmla="*/ 255010 w 697969"/>
              <a:gd name="connsiteY7" fmla="*/ 431994 h 586787"/>
              <a:gd name="connsiteX8" fmla="*/ 7875 w 697969"/>
              <a:gd name="connsiteY8" fmla="*/ 437234 h 586787"/>
              <a:gd name="connsiteX0" fmla="*/ 7875 w 524974"/>
              <a:gd name="connsiteY0" fmla="*/ 437234 h 586787"/>
              <a:gd name="connsiteX1" fmla="*/ 265 w 524974"/>
              <a:gd name="connsiteY1" fmla="*/ 0 h 586787"/>
              <a:gd name="connsiteX2" fmla="*/ 416078 w 524974"/>
              <a:gd name="connsiteY2" fmla="*/ 3531 h 586787"/>
              <a:gd name="connsiteX3" fmla="*/ 408468 w 524974"/>
              <a:gd name="connsiteY3" fmla="*/ 137139 h 586787"/>
              <a:gd name="connsiteX4" fmla="*/ 524974 w 524974"/>
              <a:gd name="connsiteY4" fmla="*/ 138962 h 586787"/>
              <a:gd name="connsiteX5" fmla="*/ 500810 w 524974"/>
              <a:gd name="connsiteY5" fmla="*/ 586787 h 586787"/>
              <a:gd name="connsiteX6" fmla="*/ 229747 w 524974"/>
              <a:gd name="connsiteY6" fmla="*/ 586787 h 586787"/>
              <a:gd name="connsiteX7" fmla="*/ 255010 w 524974"/>
              <a:gd name="connsiteY7" fmla="*/ 431994 h 586787"/>
              <a:gd name="connsiteX8" fmla="*/ 7875 w 524974"/>
              <a:gd name="connsiteY8" fmla="*/ 437234 h 586787"/>
              <a:gd name="connsiteX0" fmla="*/ 7875 w 524974"/>
              <a:gd name="connsiteY0" fmla="*/ 437234 h 586787"/>
              <a:gd name="connsiteX1" fmla="*/ 265 w 524974"/>
              <a:gd name="connsiteY1" fmla="*/ 0 h 586787"/>
              <a:gd name="connsiteX2" fmla="*/ 416078 w 524974"/>
              <a:gd name="connsiteY2" fmla="*/ 3531 h 586787"/>
              <a:gd name="connsiteX3" fmla="*/ 348450 w 524974"/>
              <a:gd name="connsiteY3" fmla="*/ 168913 h 586787"/>
              <a:gd name="connsiteX4" fmla="*/ 524974 w 524974"/>
              <a:gd name="connsiteY4" fmla="*/ 138962 h 586787"/>
              <a:gd name="connsiteX5" fmla="*/ 500810 w 524974"/>
              <a:gd name="connsiteY5" fmla="*/ 586787 h 586787"/>
              <a:gd name="connsiteX6" fmla="*/ 229747 w 524974"/>
              <a:gd name="connsiteY6" fmla="*/ 586787 h 586787"/>
              <a:gd name="connsiteX7" fmla="*/ 255010 w 524974"/>
              <a:gd name="connsiteY7" fmla="*/ 431994 h 586787"/>
              <a:gd name="connsiteX8" fmla="*/ 7875 w 524974"/>
              <a:gd name="connsiteY8" fmla="*/ 437234 h 586787"/>
              <a:gd name="connsiteX0" fmla="*/ 7875 w 524974"/>
              <a:gd name="connsiteY0" fmla="*/ 440764 h 590317"/>
              <a:gd name="connsiteX1" fmla="*/ 265 w 524974"/>
              <a:gd name="connsiteY1" fmla="*/ 3530 h 590317"/>
              <a:gd name="connsiteX2" fmla="*/ 363121 w 524974"/>
              <a:gd name="connsiteY2" fmla="*/ 0 h 590317"/>
              <a:gd name="connsiteX3" fmla="*/ 348450 w 524974"/>
              <a:gd name="connsiteY3" fmla="*/ 172443 h 590317"/>
              <a:gd name="connsiteX4" fmla="*/ 524974 w 524974"/>
              <a:gd name="connsiteY4" fmla="*/ 142492 h 590317"/>
              <a:gd name="connsiteX5" fmla="*/ 500810 w 524974"/>
              <a:gd name="connsiteY5" fmla="*/ 590317 h 590317"/>
              <a:gd name="connsiteX6" fmla="*/ 229747 w 524974"/>
              <a:gd name="connsiteY6" fmla="*/ 590317 h 590317"/>
              <a:gd name="connsiteX7" fmla="*/ 255010 w 524974"/>
              <a:gd name="connsiteY7" fmla="*/ 435524 h 590317"/>
              <a:gd name="connsiteX8" fmla="*/ 7875 w 524974"/>
              <a:gd name="connsiteY8" fmla="*/ 440764 h 590317"/>
              <a:gd name="connsiteX0" fmla="*/ 7875 w 524974"/>
              <a:gd name="connsiteY0" fmla="*/ 440764 h 590317"/>
              <a:gd name="connsiteX1" fmla="*/ 265 w 524974"/>
              <a:gd name="connsiteY1" fmla="*/ 3530 h 590317"/>
              <a:gd name="connsiteX2" fmla="*/ 363121 w 524974"/>
              <a:gd name="connsiteY2" fmla="*/ 0 h 590317"/>
              <a:gd name="connsiteX3" fmla="*/ 376694 w 524974"/>
              <a:gd name="connsiteY3" fmla="*/ 175974 h 590317"/>
              <a:gd name="connsiteX4" fmla="*/ 524974 w 524974"/>
              <a:gd name="connsiteY4" fmla="*/ 142492 h 590317"/>
              <a:gd name="connsiteX5" fmla="*/ 500810 w 524974"/>
              <a:gd name="connsiteY5" fmla="*/ 590317 h 590317"/>
              <a:gd name="connsiteX6" fmla="*/ 229747 w 524974"/>
              <a:gd name="connsiteY6" fmla="*/ 590317 h 590317"/>
              <a:gd name="connsiteX7" fmla="*/ 255010 w 524974"/>
              <a:gd name="connsiteY7" fmla="*/ 435524 h 590317"/>
              <a:gd name="connsiteX8" fmla="*/ 7875 w 524974"/>
              <a:gd name="connsiteY8" fmla="*/ 440764 h 590317"/>
              <a:gd name="connsiteX0" fmla="*/ 7875 w 524974"/>
              <a:gd name="connsiteY0" fmla="*/ 440764 h 590317"/>
              <a:gd name="connsiteX1" fmla="*/ 265 w 524974"/>
              <a:gd name="connsiteY1" fmla="*/ 3530 h 590317"/>
              <a:gd name="connsiteX2" fmla="*/ 363121 w 524974"/>
              <a:gd name="connsiteY2" fmla="*/ 0 h 590317"/>
              <a:gd name="connsiteX3" fmla="*/ 359041 w 524974"/>
              <a:gd name="connsiteY3" fmla="*/ 183035 h 590317"/>
              <a:gd name="connsiteX4" fmla="*/ 524974 w 524974"/>
              <a:gd name="connsiteY4" fmla="*/ 142492 h 590317"/>
              <a:gd name="connsiteX5" fmla="*/ 500810 w 524974"/>
              <a:gd name="connsiteY5" fmla="*/ 590317 h 590317"/>
              <a:gd name="connsiteX6" fmla="*/ 229747 w 524974"/>
              <a:gd name="connsiteY6" fmla="*/ 590317 h 590317"/>
              <a:gd name="connsiteX7" fmla="*/ 255010 w 524974"/>
              <a:gd name="connsiteY7" fmla="*/ 435524 h 590317"/>
              <a:gd name="connsiteX8" fmla="*/ 7875 w 524974"/>
              <a:gd name="connsiteY8" fmla="*/ 440764 h 590317"/>
              <a:gd name="connsiteX0" fmla="*/ 7875 w 524974"/>
              <a:gd name="connsiteY0" fmla="*/ 440764 h 590317"/>
              <a:gd name="connsiteX1" fmla="*/ 265 w 524974"/>
              <a:gd name="connsiteY1" fmla="*/ 3530 h 590317"/>
              <a:gd name="connsiteX2" fmla="*/ 377243 w 524974"/>
              <a:gd name="connsiteY2" fmla="*/ 0 h 590317"/>
              <a:gd name="connsiteX3" fmla="*/ 359041 w 524974"/>
              <a:gd name="connsiteY3" fmla="*/ 183035 h 590317"/>
              <a:gd name="connsiteX4" fmla="*/ 524974 w 524974"/>
              <a:gd name="connsiteY4" fmla="*/ 142492 h 590317"/>
              <a:gd name="connsiteX5" fmla="*/ 500810 w 524974"/>
              <a:gd name="connsiteY5" fmla="*/ 590317 h 590317"/>
              <a:gd name="connsiteX6" fmla="*/ 229747 w 524974"/>
              <a:gd name="connsiteY6" fmla="*/ 590317 h 590317"/>
              <a:gd name="connsiteX7" fmla="*/ 255010 w 524974"/>
              <a:gd name="connsiteY7" fmla="*/ 435524 h 590317"/>
              <a:gd name="connsiteX8" fmla="*/ 7875 w 524974"/>
              <a:gd name="connsiteY8" fmla="*/ 440764 h 590317"/>
              <a:gd name="connsiteX0" fmla="*/ 7875 w 524974"/>
              <a:gd name="connsiteY0" fmla="*/ 440764 h 590317"/>
              <a:gd name="connsiteX1" fmla="*/ 265 w 524974"/>
              <a:gd name="connsiteY1" fmla="*/ 3530 h 590317"/>
              <a:gd name="connsiteX2" fmla="*/ 377243 w 524974"/>
              <a:gd name="connsiteY2" fmla="*/ 0 h 590317"/>
              <a:gd name="connsiteX3" fmla="*/ 366102 w 524974"/>
              <a:gd name="connsiteY3" fmla="*/ 172444 h 590317"/>
              <a:gd name="connsiteX4" fmla="*/ 524974 w 524974"/>
              <a:gd name="connsiteY4" fmla="*/ 142492 h 590317"/>
              <a:gd name="connsiteX5" fmla="*/ 500810 w 524974"/>
              <a:gd name="connsiteY5" fmla="*/ 590317 h 590317"/>
              <a:gd name="connsiteX6" fmla="*/ 229747 w 524974"/>
              <a:gd name="connsiteY6" fmla="*/ 590317 h 590317"/>
              <a:gd name="connsiteX7" fmla="*/ 255010 w 524974"/>
              <a:gd name="connsiteY7" fmla="*/ 435524 h 590317"/>
              <a:gd name="connsiteX8" fmla="*/ 7875 w 524974"/>
              <a:gd name="connsiteY8" fmla="*/ 440764 h 590317"/>
              <a:gd name="connsiteX0" fmla="*/ 7875 w 524974"/>
              <a:gd name="connsiteY0" fmla="*/ 437234 h 586787"/>
              <a:gd name="connsiteX1" fmla="*/ 265 w 524974"/>
              <a:gd name="connsiteY1" fmla="*/ 0 h 586787"/>
              <a:gd name="connsiteX2" fmla="*/ 352530 w 524974"/>
              <a:gd name="connsiteY2" fmla="*/ 7061 h 586787"/>
              <a:gd name="connsiteX3" fmla="*/ 366102 w 524974"/>
              <a:gd name="connsiteY3" fmla="*/ 168914 h 586787"/>
              <a:gd name="connsiteX4" fmla="*/ 524974 w 524974"/>
              <a:gd name="connsiteY4" fmla="*/ 138962 h 586787"/>
              <a:gd name="connsiteX5" fmla="*/ 500810 w 524974"/>
              <a:gd name="connsiteY5" fmla="*/ 586787 h 586787"/>
              <a:gd name="connsiteX6" fmla="*/ 229747 w 524974"/>
              <a:gd name="connsiteY6" fmla="*/ 586787 h 586787"/>
              <a:gd name="connsiteX7" fmla="*/ 255010 w 524974"/>
              <a:gd name="connsiteY7" fmla="*/ 431994 h 586787"/>
              <a:gd name="connsiteX8" fmla="*/ 7875 w 524974"/>
              <a:gd name="connsiteY8" fmla="*/ 437234 h 586787"/>
              <a:gd name="connsiteX0" fmla="*/ 7875 w 503791"/>
              <a:gd name="connsiteY0" fmla="*/ 437234 h 586787"/>
              <a:gd name="connsiteX1" fmla="*/ 265 w 503791"/>
              <a:gd name="connsiteY1" fmla="*/ 0 h 586787"/>
              <a:gd name="connsiteX2" fmla="*/ 352530 w 503791"/>
              <a:gd name="connsiteY2" fmla="*/ 7061 h 586787"/>
              <a:gd name="connsiteX3" fmla="*/ 366102 w 503791"/>
              <a:gd name="connsiteY3" fmla="*/ 168914 h 586787"/>
              <a:gd name="connsiteX4" fmla="*/ 503791 w 503791"/>
              <a:gd name="connsiteY4" fmla="*/ 170736 h 586787"/>
              <a:gd name="connsiteX5" fmla="*/ 500810 w 503791"/>
              <a:gd name="connsiteY5" fmla="*/ 586787 h 586787"/>
              <a:gd name="connsiteX6" fmla="*/ 229747 w 503791"/>
              <a:gd name="connsiteY6" fmla="*/ 586787 h 586787"/>
              <a:gd name="connsiteX7" fmla="*/ 255010 w 503791"/>
              <a:gd name="connsiteY7" fmla="*/ 431994 h 586787"/>
              <a:gd name="connsiteX8" fmla="*/ 7875 w 503791"/>
              <a:gd name="connsiteY8" fmla="*/ 437234 h 586787"/>
              <a:gd name="connsiteX0" fmla="*/ 7875 w 503791"/>
              <a:gd name="connsiteY0" fmla="*/ 437234 h 586787"/>
              <a:gd name="connsiteX1" fmla="*/ 265 w 503791"/>
              <a:gd name="connsiteY1" fmla="*/ 0 h 586787"/>
              <a:gd name="connsiteX2" fmla="*/ 352530 w 503791"/>
              <a:gd name="connsiteY2" fmla="*/ 7061 h 586787"/>
              <a:gd name="connsiteX3" fmla="*/ 366102 w 503791"/>
              <a:gd name="connsiteY3" fmla="*/ 158323 h 586787"/>
              <a:gd name="connsiteX4" fmla="*/ 503791 w 503791"/>
              <a:gd name="connsiteY4" fmla="*/ 170736 h 586787"/>
              <a:gd name="connsiteX5" fmla="*/ 500810 w 503791"/>
              <a:gd name="connsiteY5" fmla="*/ 586787 h 586787"/>
              <a:gd name="connsiteX6" fmla="*/ 229747 w 503791"/>
              <a:gd name="connsiteY6" fmla="*/ 586787 h 586787"/>
              <a:gd name="connsiteX7" fmla="*/ 255010 w 503791"/>
              <a:gd name="connsiteY7" fmla="*/ 431994 h 586787"/>
              <a:gd name="connsiteX8" fmla="*/ 7875 w 503791"/>
              <a:gd name="connsiteY8" fmla="*/ 437234 h 586787"/>
              <a:gd name="connsiteX0" fmla="*/ 7875 w 501045"/>
              <a:gd name="connsiteY0" fmla="*/ 437234 h 586787"/>
              <a:gd name="connsiteX1" fmla="*/ 265 w 501045"/>
              <a:gd name="connsiteY1" fmla="*/ 0 h 586787"/>
              <a:gd name="connsiteX2" fmla="*/ 352530 w 501045"/>
              <a:gd name="connsiteY2" fmla="*/ 7061 h 586787"/>
              <a:gd name="connsiteX3" fmla="*/ 366102 w 501045"/>
              <a:gd name="connsiteY3" fmla="*/ 158323 h 586787"/>
              <a:gd name="connsiteX4" fmla="*/ 500260 w 501045"/>
              <a:gd name="connsiteY4" fmla="*/ 142492 h 586787"/>
              <a:gd name="connsiteX5" fmla="*/ 500810 w 501045"/>
              <a:gd name="connsiteY5" fmla="*/ 586787 h 586787"/>
              <a:gd name="connsiteX6" fmla="*/ 229747 w 501045"/>
              <a:gd name="connsiteY6" fmla="*/ 586787 h 586787"/>
              <a:gd name="connsiteX7" fmla="*/ 255010 w 501045"/>
              <a:gd name="connsiteY7" fmla="*/ 431994 h 586787"/>
              <a:gd name="connsiteX8" fmla="*/ 7875 w 501045"/>
              <a:gd name="connsiteY8" fmla="*/ 437234 h 586787"/>
              <a:gd name="connsiteX0" fmla="*/ 7875 w 501045"/>
              <a:gd name="connsiteY0" fmla="*/ 437234 h 586787"/>
              <a:gd name="connsiteX1" fmla="*/ 265 w 501045"/>
              <a:gd name="connsiteY1" fmla="*/ 0 h 586787"/>
              <a:gd name="connsiteX2" fmla="*/ 352530 w 501045"/>
              <a:gd name="connsiteY2" fmla="*/ 7061 h 586787"/>
              <a:gd name="connsiteX3" fmla="*/ 366102 w 501045"/>
              <a:gd name="connsiteY3" fmla="*/ 158323 h 586787"/>
              <a:gd name="connsiteX4" fmla="*/ 500260 w 501045"/>
              <a:gd name="connsiteY4" fmla="*/ 153084 h 586787"/>
              <a:gd name="connsiteX5" fmla="*/ 500810 w 501045"/>
              <a:gd name="connsiteY5" fmla="*/ 586787 h 586787"/>
              <a:gd name="connsiteX6" fmla="*/ 229747 w 501045"/>
              <a:gd name="connsiteY6" fmla="*/ 586787 h 586787"/>
              <a:gd name="connsiteX7" fmla="*/ 255010 w 501045"/>
              <a:gd name="connsiteY7" fmla="*/ 431994 h 586787"/>
              <a:gd name="connsiteX8" fmla="*/ 7875 w 501045"/>
              <a:gd name="connsiteY8" fmla="*/ 437234 h 586787"/>
              <a:gd name="connsiteX0" fmla="*/ 28895 w 522065"/>
              <a:gd name="connsiteY0" fmla="*/ 430173 h 579726"/>
              <a:gd name="connsiteX1" fmla="*/ 102 w 522065"/>
              <a:gd name="connsiteY1" fmla="*/ 10592 h 579726"/>
              <a:gd name="connsiteX2" fmla="*/ 373550 w 522065"/>
              <a:gd name="connsiteY2" fmla="*/ 0 h 579726"/>
              <a:gd name="connsiteX3" fmla="*/ 387122 w 522065"/>
              <a:gd name="connsiteY3" fmla="*/ 151262 h 579726"/>
              <a:gd name="connsiteX4" fmla="*/ 521280 w 522065"/>
              <a:gd name="connsiteY4" fmla="*/ 146023 h 579726"/>
              <a:gd name="connsiteX5" fmla="*/ 521830 w 522065"/>
              <a:gd name="connsiteY5" fmla="*/ 579726 h 579726"/>
              <a:gd name="connsiteX6" fmla="*/ 250767 w 522065"/>
              <a:gd name="connsiteY6" fmla="*/ 579726 h 579726"/>
              <a:gd name="connsiteX7" fmla="*/ 276030 w 522065"/>
              <a:gd name="connsiteY7" fmla="*/ 424933 h 579726"/>
              <a:gd name="connsiteX8" fmla="*/ 28895 w 522065"/>
              <a:gd name="connsiteY8" fmla="*/ 430173 h 579726"/>
              <a:gd name="connsiteX0" fmla="*/ 1118 w 522532"/>
              <a:gd name="connsiteY0" fmla="*/ 426643 h 579726"/>
              <a:gd name="connsiteX1" fmla="*/ 569 w 522532"/>
              <a:gd name="connsiteY1" fmla="*/ 10592 h 579726"/>
              <a:gd name="connsiteX2" fmla="*/ 374017 w 522532"/>
              <a:gd name="connsiteY2" fmla="*/ 0 h 579726"/>
              <a:gd name="connsiteX3" fmla="*/ 387589 w 522532"/>
              <a:gd name="connsiteY3" fmla="*/ 151262 h 579726"/>
              <a:gd name="connsiteX4" fmla="*/ 521747 w 522532"/>
              <a:gd name="connsiteY4" fmla="*/ 146023 h 579726"/>
              <a:gd name="connsiteX5" fmla="*/ 522297 w 522532"/>
              <a:gd name="connsiteY5" fmla="*/ 579726 h 579726"/>
              <a:gd name="connsiteX6" fmla="*/ 251234 w 522532"/>
              <a:gd name="connsiteY6" fmla="*/ 579726 h 579726"/>
              <a:gd name="connsiteX7" fmla="*/ 276497 w 522532"/>
              <a:gd name="connsiteY7" fmla="*/ 424933 h 579726"/>
              <a:gd name="connsiteX8" fmla="*/ 1118 w 522532"/>
              <a:gd name="connsiteY8" fmla="*/ 426643 h 579726"/>
              <a:gd name="connsiteX0" fmla="*/ 1118 w 522532"/>
              <a:gd name="connsiteY0" fmla="*/ 426643 h 579726"/>
              <a:gd name="connsiteX1" fmla="*/ 569 w 522532"/>
              <a:gd name="connsiteY1" fmla="*/ 10592 h 579726"/>
              <a:gd name="connsiteX2" fmla="*/ 374017 w 522532"/>
              <a:gd name="connsiteY2" fmla="*/ 0 h 579726"/>
              <a:gd name="connsiteX3" fmla="*/ 387589 w 522532"/>
              <a:gd name="connsiteY3" fmla="*/ 151262 h 579726"/>
              <a:gd name="connsiteX4" fmla="*/ 521747 w 522532"/>
              <a:gd name="connsiteY4" fmla="*/ 146023 h 579726"/>
              <a:gd name="connsiteX5" fmla="*/ 522297 w 522532"/>
              <a:gd name="connsiteY5" fmla="*/ 579726 h 579726"/>
              <a:gd name="connsiteX6" fmla="*/ 251234 w 522532"/>
              <a:gd name="connsiteY6" fmla="*/ 579726 h 579726"/>
              <a:gd name="connsiteX7" fmla="*/ 255314 w 522532"/>
              <a:gd name="connsiteY7" fmla="*/ 424933 h 579726"/>
              <a:gd name="connsiteX8" fmla="*/ 1118 w 522532"/>
              <a:gd name="connsiteY8" fmla="*/ 426643 h 579726"/>
              <a:gd name="connsiteX0" fmla="*/ 1118 w 522532"/>
              <a:gd name="connsiteY0" fmla="*/ 426643 h 583256"/>
              <a:gd name="connsiteX1" fmla="*/ 569 w 522532"/>
              <a:gd name="connsiteY1" fmla="*/ 10592 h 583256"/>
              <a:gd name="connsiteX2" fmla="*/ 374017 w 522532"/>
              <a:gd name="connsiteY2" fmla="*/ 0 h 583256"/>
              <a:gd name="connsiteX3" fmla="*/ 387589 w 522532"/>
              <a:gd name="connsiteY3" fmla="*/ 151262 h 583256"/>
              <a:gd name="connsiteX4" fmla="*/ 521747 w 522532"/>
              <a:gd name="connsiteY4" fmla="*/ 146023 h 583256"/>
              <a:gd name="connsiteX5" fmla="*/ 522297 w 522532"/>
              <a:gd name="connsiteY5" fmla="*/ 579726 h 583256"/>
              <a:gd name="connsiteX6" fmla="*/ 261825 w 522532"/>
              <a:gd name="connsiteY6" fmla="*/ 583256 h 583256"/>
              <a:gd name="connsiteX7" fmla="*/ 255314 w 522532"/>
              <a:gd name="connsiteY7" fmla="*/ 424933 h 583256"/>
              <a:gd name="connsiteX8" fmla="*/ 1118 w 522532"/>
              <a:gd name="connsiteY8" fmla="*/ 426643 h 583256"/>
              <a:gd name="connsiteX0" fmla="*/ 1118 w 522532"/>
              <a:gd name="connsiteY0" fmla="*/ 426643 h 583256"/>
              <a:gd name="connsiteX1" fmla="*/ 569 w 522532"/>
              <a:gd name="connsiteY1" fmla="*/ 10592 h 583256"/>
              <a:gd name="connsiteX2" fmla="*/ 374017 w 522532"/>
              <a:gd name="connsiteY2" fmla="*/ 0 h 583256"/>
              <a:gd name="connsiteX3" fmla="*/ 387589 w 522532"/>
              <a:gd name="connsiteY3" fmla="*/ 151262 h 583256"/>
              <a:gd name="connsiteX4" fmla="*/ 521747 w 522532"/>
              <a:gd name="connsiteY4" fmla="*/ 146023 h 583256"/>
              <a:gd name="connsiteX5" fmla="*/ 522297 w 522532"/>
              <a:gd name="connsiteY5" fmla="*/ 579726 h 583256"/>
              <a:gd name="connsiteX6" fmla="*/ 240642 w 522532"/>
              <a:gd name="connsiteY6" fmla="*/ 583256 h 583256"/>
              <a:gd name="connsiteX7" fmla="*/ 255314 w 522532"/>
              <a:gd name="connsiteY7" fmla="*/ 424933 h 583256"/>
              <a:gd name="connsiteX8" fmla="*/ 1118 w 522532"/>
              <a:gd name="connsiteY8" fmla="*/ 426643 h 583256"/>
              <a:gd name="connsiteX0" fmla="*/ 1118 w 522532"/>
              <a:gd name="connsiteY0" fmla="*/ 426643 h 583256"/>
              <a:gd name="connsiteX1" fmla="*/ 569 w 522532"/>
              <a:gd name="connsiteY1" fmla="*/ 10592 h 583256"/>
              <a:gd name="connsiteX2" fmla="*/ 374017 w 522532"/>
              <a:gd name="connsiteY2" fmla="*/ 0 h 583256"/>
              <a:gd name="connsiteX3" fmla="*/ 387589 w 522532"/>
              <a:gd name="connsiteY3" fmla="*/ 151262 h 583256"/>
              <a:gd name="connsiteX4" fmla="*/ 521747 w 522532"/>
              <a:gd name="connsiteY4" fmla="*/ 146023 h 583256"/>
              <a:gd name="connsiteX5" fmla="*/ 522297 w 522532"/>
              <a:gd name="connsiteY5" fmla="*/ 579726 h 583256"/>
              <a:gd name="connsiteX6" fmla="*/ 254764 w 522532"/>
              <a:gd name="connsiteY6" fmla="*/ 583256 h 583256"/>
              <a:gd name="connsiteX7" fmla="*/ 255314 w 522532"/>
              <a:gd name="connsiteY7" fmla="*/ 424933 h 583256"/>
              <a:gd name="connsiteX8" fmla="*/ 1118 w 522532"/>
              <a:gd name="connsiteY8" fmla="*/ 426643 h 583256"/>
              <a:gd name="connsiteX0" fmla="*/ 1118 w 522532"/>
              <a:gd name="connsiteY0" fmla="*/ 423113 h 579726"/>
              <a:gd name="connsiteX1" fmla="*/ 569 w 522532"/>
              <a:gd name="connsiteY1" fmla="*/ 7062 h 579726"/>
              <a:gd name="connsiteX2" fmla="*/ 391669 w 522532"/>
              <a:gd name="connsiteY2" fmla="*/ 0 h 579726"/>
              <a:gd name="connsiteX3" fmla="*/ 387589 w 522532"/>
              <a:gd name="connsiteY3" fmla="*/ 147732 h 579726"/>
              <a:gd name="connsiteX4" fmla="*/ 521747 w 522532"/>
              <a:gd name="connsiteY4" fmla="*/ 142493 h 579726"/>
              <a:gd name="connsiteX5" fmla="*/ 522297 w 522532"/>
              <a:gd name="connsiteY5" fmla="*/ 576196 h 579726"/>
              <a:gd name="connsiteX6" fmla="*/ 254764 w 522532"/>
              <a:gd name="connsiteY6" fmla="*/ 579726 h 579726"/>
              <a:gd name="connsiteX7" fmla="*/ 255314 w 522532"/>
              <a:gd name="connsiteY7" fmla="*/ 421403 h 579726"/>
              <a:gd name="connsiteX8" fmla="*/ 1118 w 522532"/>
              <a:gd name="connsiteY8" fmla="*/ 423113 h 579726"/>
              <a:gd name="connsiteX0" fmla="*/ 1118 w 528808"/>
              <a:gd name="connsiteY0" fmla="*/ 423113 h 579726"/>
              <a:gd name="connsiteX1" fmla="*/ 569 w 528808"/>
              <a:gd name="connsiteY1" fmla="*/ 7062 h 579726"/>
              <a:gd name="connsiteX2" fmla="*/ 391669 w 528808"/>
              <a:gd name="connsiteY2" fmla="*/ 0 h 579726"/>
              <a:gd name="connsiteX3" fmla="*/ 387589 w 528808"/>
              <a:gd name="connsiteY3" fmla="*/ 147732 h 579726"/>
              <a:gd name="connsiteX4" fmla="*/ 528808 w 528808"/>
              <a:gd name="connsiteY4" fmla="*/ 153085 h 579726"/>
              <a:gd name="connsiteX5" fmla="*/ 522297 w 528808"/>
              <a:gd name="connsiteY5" fmla="*/ 576196 h 579726"/>
              <a:gd name="connsiteX6" fmla="*/ 254764 w 528808"/>
              <a:gd name="connsiteY6" fmla="*/ 579726 h 579726"/>
              <a:gd name="connsiteX7" fmla="*/ 255314 w 528808"/>
              <a:gd name="connsiteY7" fmla="*/ 421403 h 579726"/>
              <a:gd name="connsiteX8" fmla="*/ 1118 w 528808"/>
              <a:gd name="connsiteY8" fmla="*/ 423113 h 579726"/>
              <a:gd name="connsiteX0" fmla="*/ 1118 w 528808"/>
              <a:gd name="connsiteY0" fmla="*/ 423113 h 579726"/>
              <a:gd name="connsiteX1" fmla="*/ 569 w 528808"/>
              <a:gd name="connsiteY1" fmla="*/ 7062 h 579726"/>
              <a:gd name="connsiteX2" fmla="*/ 391669 w 528808"/>
              <a:gd name="connsiteY2" fmla="*/ 0 h 579726"/>
              <a:gd name="connsiteX3" fmla="*/ 387589 w 528808"/>
              <a:gd name="connsiteY3" fmla="*/ 147732 h 579726"/>
              <a:gd name="connsiteX4" fmla="*/ 528808 w 528808"/>
              <a:gd name="connsiteY4" fmla="*/ 146024 h 579726"/>
              <a:gd name="connsiteX5" fmla="*/ 522297 w 528808"/>
              <a:gd name="connsiteY5" fmla="*/ 576196 h 579726"/>
              <a:gd name="connsiteX6" fmla="*/ 254764 w 528808"/>
              <a:gd name="connsiteY6" fmla="*/ 579726 h 579726"/>
              <a:gd name="connsiteX7" fmla="*/ 255314 w 528808"/>
              <a:gd name="connsiteY7" fmla="*/ 421403 h 579726"/>
              <a:gd name="connsiteX8" fmla="*/ 1118 w 528808"/>
              <a:gd name="connsiteY8" fmla="*/ 423113 h 579726"/>
              <a:gd name="connsiteX0" fmla="*/ 1118 w 528808"/>
              <a:gd name="connsiteY0" fmla="*/ 423113 h 579726"/>
              <a:gd name="connsiteX1" fmla="*/ 569 w 528808"/>
              <a:gd name="connsiteY1" fmla="*/ 3531 h 579726"/>
              <a:gd name="connsiteX2" fmla="*/ 391669 w 528808"/>
              <a:gd name="connsiteY2" fmla="*/ 0 h 579726"/>
              <a:gd name="connsiteX3" fmla="*/ 387589 w 528808"/>
              <a:gd name="connsiteY3" fmla="*/ 147732 h 579726"/>
              <a:gd name="connsiteX4" fmla="*/ 528808 w 528808"/>
              <a:gd name="connsiteY4" fmla="*/ 146024 h 579726"/>
              <a:gd name="connsiteX5" fmla="*/ 522297 w 528808"/>
              <a:gd name="connsiteY5" fmla="*/ 576196 h 579726"/>
              <a:gd name="connsiteX6" fmla="*/ 254764 w 528808"/>
              <a:gd name="connsiteY6" fmla="*/ 579726 h 579726"/>
              <a:gd name="connsiteX7" fmla="*/ 255314 w 528808"/>
              <a:gd name="connsiteY7" fmla="*/ 421403 h 579726"/>
              <a:gd name="connsiteX8" fmla="*/ 1118 w 528808"/>
              <a:gd name="connsiteY8" fmla="*/ 423113 h 579726"/>
              <a:gd name="connsiteX0" fmla="*/ 1118 w 528808"/>
              <a:gd name="connsiteY0" fmla="*/ 426644 h 579726"/>
              <a:gd name="connsiteX1" fmla="*/ 569 w 528808"/>
              <a:gd name="connsiteY1" fmla="*/ 3531 h 579726"/>
              <a:gd name="connsiteX2" fmla="*/ 391669 w 528808"/>
              <a:gd name="connsiteY2" fmla="*/ 0 h 579726"/>
              <a:gd name="connsiteX3" fmla="*/ 387589 w 528808"/>
              <a:gd name="connsiteY3" fmla="*/ 147732 h 579726"/>
              <a:gd name="connsiteX4" fmla="*/ 528808 w 528808"/>
              <a:gd name="connsiteY4" fmla="*/ 146024 h 579726"/>
              <a:gd name="connsiteX5" fmla="*/ 522297 w 528808"/>
              <a:gd name="connsiteY5" fmla="*/ 576196 h 579726"/>
              <a:gd name="connsiteX6" fmla="*/ 254764 w 528808"/>
              <a:gd name="connsiteY6" fmla="*/ 579726 h 579726"/>
              <a:gd name="connsiteX7" fmla="*/ 255314 w 528808"/>
              <a:gd name="connsiteY7" fmla="*/ 421403 h 579726"/>
              <a:gd name="connsiteX8" fmla="*/ 1118 w 528808"/>
              <a:gd name="connsiteY8" fmla="*/ 426644 h 579726"/>
              <a:gd name="connsiteX0" fmla="*/ 1118 w 522532"/>
              <a:gd name="connsiteY0" fmla="*/ 426644 h 579726"/>
              <a:gd name="connsiteX1" fmla="*/ 569 w 522532"/>
              <a:gd name="connsiteY1" fmla="*/ 3531 h 579726"/>
              <a:gd name="connsiteX2" fmla="*/ 391669 w 522532"/>
              <a:gd name="connsiteY2" fmla="*/ 0 h 579726"/>
              <a:gd name="connsiteX3" fmla="*/ 387589 w 522532"/>
              <a:gd name="connsiteY3" fmla="*/ 147732 h 579726"/>
              <a:gd name="connsiteX4" fmla="*/ 521747 w 522532"/>
              <a:gd name="connsiteY4" fmla="*/ 146024 h 579726"/>
              <a:gd name="connsiteX5" fmla="*/ 522297 w 522532"/>
              <a:gd name="connsiteY5" fmla="*/ 576196 h 579726"/>
              <a:gd name="connsiteX6" fmla="*/ 254764 w 522532"/>
              <a:gd name="connsiteY6" fmla="*/ 579726 h 579726"/>
              <a:gd name="connsiteX7" fmla="*/ 255314 w 522532"/>
              <a:gd name="connsiteY7" fmla="*/ 421403 h 579726"/>
              <a:gd name="connsiteX8" fmla="*/ 1118 w 522532"/>
              <a:gd name="connsiteY8" fmla="*/ 426644 h 579726"/>
              <a:gd name="connsiteX0" fmla="*/ 0 w 532006"/>
              <a:gd name="connsiteY0" fmla="*/ 430175 h 579726"/>
              <a:gd name="connsiteX1" fmla="*/ 10043 w 532006"/>
              <a:gd name="connsiteY1" fmla="*/ 3531 h 579726"/>
              <a:gd name="connsiteX2" fmla="*/ 401143 w 532006"/>
              <a:gd name="connsiteY2" fmla="*/ 0 h 579726"/>
              <a:gd name="connsiteX3" fmla="*/ 397063 w 532006"/>
              <a:gd name="connsiteY3" fmla="*/ 147732 h 579726"/>
              <a:gd name="connsiteX4" fmla="*/ 531221 w 532006"/>
              <a:gd name="connsiteY4" fmla="*/ 146024 h 579726"/>
              <a:gd name="connsiteX5" fmla="*/ 531771 w 532006"/>
              <a:gd name="connsiteY5" fmla="*/ 576196 h 579726"/>
              <a:gd name="connsiteX6" fmla="*/ 264238 w 532006"/>
              <a:gd name="connsiteY6" fmla="*/ 579726 h 579726"/>
              <a:gd name="connsiteX7" fmla="*/ 264788 w 532006"/>
              <a:gd name="connsiteY7" fmla="*/ 421403 h 579726"/>
              <a:gd name="connsiteX8" fmla="*/ 0 w 532006"/>
              <a:gd name="connsiteY8" fmla="*/ 430175 h 579726"/>
              <a:gd name="connsiteX0" fmla="*/ 0 w 528475"/>
              <a:gd name="connsiteY0" fmla="*/ 430175 h 579726"/>
              <a:gd name="connsiteX1" fmla="*/ 6512 w 528475"/>
              <a:gd name="connsiteY1" fmla="*/ 3531 h 579726"/>
              <a:gd name="connsiteX2" fmla="*/ 397612 w 528475"/>
              <a:gd name="connsiteY2" fmla="*/ 0 h 579726"/>
              <a:gd name="connsiteX3" fmla="*/ 393532 w 528475"/>
              <a:gd name="connsiteY3" fmla="*/ 147732 h 579726"/>
              <a:gd name="connsiteX4" fmla="*/ 527690 w 528475"/>
              <a:gd name="connsiteY4" fmla="*/ 146024 h 579726"/>
              <a:gd name="connsiteX5" fmla="*/ 528240 w 528475"/>
              <a:gd name="connsiteY5" fmla="*/ 576196 h 579726"/>
              <a:gd name="connsiteX6" fmla="*/ 260707 w 528475"/>
              <a:gd name="connsiteY6" fmla="*/ 579726 h 579726"/>
              <a:gd name="connsiteX7" fmla="*/ 261257 w 528475"/>
              <a:gd name="connsiteY7" fmla="*/ 421403 h 579726"/>
              <a:gd name="connsiteX8" fmla="*/ 0 w 528475"/>
              <a:gd name="connsiteY8" fmla="*/ 430175 h 579726"/>
              <a:gd name="connsiteX0" fmla="*/ 0 w 528475"/>
              <a:gd name="connsiteY0" fmla="*/ 430175 h 579726"/>
              <a:gd name="connsiteX1" fmla="*/ 6512 w 528475"/>
              <a:gd name="connsiteY1" fmla="*/ 3531 h 579726"/>
              <a:gd name="connsiteX2" fmla="*/ 397612 w 528475"/>
              <a:gd name="connsiteY2" fmla="*/ 0 h 579726"/>
              <a:gd name="connsiteX3" fmla="*/ 393532 w 528475"/>
              <a:gd name="connsiteY3" fmla="*/ 147732 h 579726"/>
              <a:gd name="connsiteX4" fmla="*/ 527690 w 528475"/>
              <a:gd name="connsiteY4" fmla="*/ 146024 h 579726"/>
              <a:gd name="connsiteX5" fmla="*/ 528240 w 528475"/>
              <a:gd name="connsiteY5" fmla="*/ 576196 h 579726"/>
              <a:gd name="connsiteX6" fmla="*/ 260707 w 528475"/>
              <a:gd name="connsiteY6" fmla="*/ 579726 h 579726"/>
              <a:gd name="connsiteX7" fmla="*/ 264787 w 528475"/>
              <a:gd name="connsiteY7" fmla="*/ 431995 h 579726"/>
              <a:gd name="connsiteX8" fmla="*/ 0 w 528475"/>
              <a:gd name="connsiteY8" fmla="*/ 430175 h 579726"/>
              <a:gd name="connsiteX0" fmla="*/ 0 w 528475"/>
              <a:gd name="connsiteY0" fmla="*/ 430175 h 576196"/>
              <a:gd name="connsiteX1" fmla="*/ 6512 w 528475"/>
              <a:gd name="connsiteY1" fmla="*/ 3531 h 576196"/>
              <a:gd name="connsiteX2" fmla="*/ 397612 w 528475"/>
              <a:gd name="connsiteY2" fmla="*/ 0 h 576196"/>
              <a:gd name="connsiteX3" fmla="*/ 393532 w 528475"/>
              <a:gd name="connsiteY3" fmla="*/ 147732 h 576196"/>
              <a:gd name="connsiteX4" fmla="*/ 527690 w 528475"/>
              <a:gd name="connsiteY4" fmla="*/ 146024 h 576196"/>
              <a:gd name="connsiteX5" fmla="*/ 528240 w 528475"/>
              <a:gd name="connsiteY5" fmla="*/ 576196 h 576196"/>
              <a:gd name="connsiteX6" fmla="*/ 267768 w 528475"/>
              <a:gd name="connsiteY6" fmla="*/ 572665 h 576196"/>
              <a:gd name="connsiteX7" fmla="*/ 264787 w 528475"/>
              <a:gd name="connsiteY7" fmla="*/ 431995 h 576196"/>
              <a:gd name="connsiteX8" fmla="*/ 0 w 528475"/>
              <a:gd name="connsiteY8" fmla="*/ 430175 h 576196"/>
              <a:gd name="connsiteX0" fmla="*/ 0 w 528475"/>
              <a:gd name="connsiteY0" fmla="*/ 426644 h 572665"/>
              <a:gd name="connsiteX1" fmla="*/ 6512 w 528475"/>
              <a:gd name="connsiteY1" fmla="*/ 0 h 572665"/>
              <a:gd name="connsiteX2" fmla="*/ 397612 w 528475"/>
              <a:gd name="connsiteY2" fmla="*/ 0 h 572665"/>
              <a:gd name="connsiteX3" fmla="*/ 393532 w 528475"/>
              <a:gd name="connsiteY3" fmla="*/ 144201 h 572665"/>
              <a:gd name="connsiteX4" fmla="*/ 527690 w 528475"/>
              <a:gd name="connsiteY4" fmla="*/ 142493 h 572665"/>
              <a:gd name="connsiteX5" fmla="*/ 528240 w 528475"/>
              <a:gd name="connsiteY5" fmla="*/ 572665 h 572665"/>
              <a:gd name="connsiteX6" fmla="*/ 267768 w 528475"/>
              <a:gd name="connsiteY6" fmla="*/ 569134 h 572665"/>
              <a:gd name="connsiteX7" fmla="*/ 264787 w 528475"/>
              <a:gd name="connsiteY7" fmla="*/ 428464 h 572665"/>
              <a:gd name="connsiteX8" fmla="*/ 0 w 528475"/>
              <a:gd name="connsiteY8" fmla="*/ 426644 h 572665"/>
              <a:gd name="connsiteX0" fmla="*/ 0 w 528475"/>
              <a:gd name="connsiteY0" fmla="*/ 426644 h 572665"/>
              <a:gd name="connsiteX1" fmla="*/ 6512 w 528475"/>
              <a:gd name="connsiteY1" fmla="*/ 0 h 572665"/>
              <a:gd name="connsiteX2" fmla="*/ 390551 w 528475"/>
              <a:gd name="connsiteY2" fmla="*/ 0 h 572665"/>
              <a:gd name="connsiteX3" fmla="*/ 393532 w 528475"/>
              <a:gd name="connsiteY3" fmla="*/ 144201 h 572665"/>
              <a:gd name="connsiteX4" fmla="*/ 527690 w 528475"/>
              <a:gd name="connsiteY4" fmla="*/ 142493 h 572665"/>
              <a:gd name="connsiteX5" fmla="*/ 528240 w 528475"/>
              <a:gd name="connsiteY5" fmla="*/ 572665 h 572665"/>
              <a:gd name="connsiteX6" fmla="*/ 267768 w 528475"/>
              <a:gd name="connsiteY6" fmla="*/ 569134 h 572665"/>
              <a:gd name="connsiteX7" fmla="*/ 264787 w 528475"/>
              <a:gd name="connsiteY7" fmla="*/ 428464 h 572665"/>
              <a:gd name="connsiteX8" fmla="*/ 0 w 528475"/>
              <a:gd name="connsiteY8" fmla="*/ 426644 h 572665"/>
              <a:gd name="connsiteX0" fmla="*/ 0 w 528475"/>
              <a:gd name="connsiteY0" fmla="*/ 426644 h 572665"/>
              <a:gd name="connsiteX1" fmla="*/ 6512 w 528475"/>
              <a:gd name="connsiteY1" fmla="*/ 0 h 572665"/>
              <a:gd name="connsiteX2" fmla="*/ 401142 w 528475"/>
              <a:gd name="connsiteY2" fmla="*/ 0 h 572665"/>
              <a:gd name="connsiteX3" fmla="*/ 393532 w 528475"/>
              <a:gd name="connsiteY3" fmla="*/ 144201 h 572665"/>
              <a:gd name="connsiteX4" fmla="*/ 527690 w 528475"/>
              <a:gd name="connsiteY4" fmla="*/ 142493 h 572665"/>
              <a:gd name="connsiteX5" fmla="*/ 528240 w 528475"/>
              <a:gd name="connsiteY5" fmla="*/ 572665 h 572665"/>
              <a:gd name="connsiteX6" fmla="*/ 267768 w 528475"/>
              <a:gd name="connsiteY6" fmla="*/ 569134 h 572665"/>
              <a:gd name="connsiteX7" fmla="*/ 264787 w 528475"/>
              <a:gd name="connsiteY7" fmla="*/ 428464 h 572665"/>
              <a:gd name="connsiteX8" fmla="*/ 0 w 528475"/>
              <a:gd name="connsiteY8" fmla="*/ 426644 h 572665"/>
              <a:gd name="connsiteX0" fmla="*/ 0 w 528475"/>
              <a:gd name="connsiteY0" fmla="*/ 426644 h 572665"/>
              <a:gd name="connsiteX1" fmla="*/ 6512 w 528475"/>
              <a:gd name="connsiteY1" fmla="*/ 0 h 572665"/>
              <a:gd name="connsiteX2" fmla="*/ 394081 w 528475"/>
              <a:gd name="connsiteY2" fmla="*/ 0 h 572665"/>
              <a:gd name="connsiteX3" fmla="*/ 393532 w 528475"/>
              <a:gd name="connsiteY3" fmla="*/ 144201 h 572665"/>
              <a:gd name="connsiteX4" fmla="*/ 527690 w 528475"/>
              <a:gd name="connsiteY4" fmla="*/ 142493 h 572665"/>
              <a:gd name="connsiteX5" fmla="*/ 528240 w 528475"/>
              <a:gd name="connsiteY5" fmla="*/ 572665 h 572665"/>
              <a:gd name="connsiteX6" fmla="*/ 267768 w 528475"/>
              <a:gd name="connsiteY6" fmla="*/ 569134 h 572665"/>
              <a:gd name="connsiteX7" fmla="*/ 264787 w 528475"/>
              <a:gd name="connsiteY7" fmla="*/ 428464 h 572665"/>
              <a:gd name="connsiteX8" fmla="*/ 0 w 528475"/>
              <a:gd name="connsiteY8" fmla="*/ 426644 h 57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75" h="572665">
                <a:moveTo>
                  <a:pt x="0" y="426644"/>
                </a:moveTo>
                <a:cubicBezTo>
                  <a:pt x="2171" y="279723"/>
                  <a:pt x="4341" y="146921"/>
                  <a:pt x="6512" y="0"/>
                </a:cubicBezTo>
                <a:lnTo>
                  <a:pt x="394081" y="0"/>
                </a:lnTo>
                <a:cubicBezTo>
                  <a:pt x="395075" y="48067"/>
                  <a:pt x="392538" y="96134"/>
                  <a:pt x="393532" y="144201"/>
                </a:cubicBezTo>
                <a:lnTo>
                  <a:pt x="527690" y="142493"/>
                </a:lnTo>
                <a:cubicBezTo>
                  <a:pt x="526696" y="281177"/>
                  <a:pt x="529234" y="433981"/>
                  <a:pt x="528240" y="572665"/>
                </a:cubicBezTo>
                <a:lnTo>
                  <a:pt x="267768" y="569134"/>
                </a:lnTo>
                <a:cubicBezTo>
                  <a:pt x="267951" y="516360"/>
                  <a:pt x="264604" y="481238"/>
                  <a:pt x="264787" y="428464"/>
                </a:cubicBezTo>
                <a:lnTo>
                  <a:pt x="0" y="426644"/>
                </a:lnTo>
                <a:close/>
              </a:path>
            </a:pathLst>
          </a:cu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CC7B34-1C37-4B51-85C9-5D35F39C551E}"/>
              </a:ext>
            </a:extLst>
          </p:cNvPr>
          <p:cNvSpPr/>
          <p:nvPr/>
        </p:nvSpPr>
        <p:spPr>
          <a:xfrm>
            <a:off x="2592921" y="2441449"/>
            <a:ext cx="238465" cy="30650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50" dirty="0">
                <a:solidFill>
                  <a:schemeClr val="tx1"/>
                </a:solidFill>
              </a:rPr>
              <a:t>Number</a:t>
            </a:r>
            <a:r>
              <a:rPr lang="en-US" sz="1000" dirty="0">
                <a:solidFill>
                  <a:schemeClr val="tx1"/>
                </a:solidFill>
              </a:rPr>
              <a:t> of Teachers in Categories</a:t>
            </a:r>
          </a:p>
        </p:txBody>
      </p:sp>
      <p:sp>
        <p:nvSpPr>
          <p:cNvPr id="11" name="TextBox 10">
            <a:extLst>
              <a:ext uri="{FF2B5EF4-FFF2-40B4-BE49-F238E27FC236}">
                <a16:creationId xmlns:a16="http://schemas.microsoft.com/office/drawing/2014/main" id="{8477F069-FD9A-44BC-AEC4-DC160B9021C7}"/>
              </a:ext>
            </a:extLst>
          </p:cNvPr>
          <p:cNvSpPr txBox="1"/>
          <p:nvPr/>
        </p:nvSpPr>
        <p:spPr>
          <a:xfrm>
            <a:off x="4142315" y="6445565"/>
            <a:ext cx="6487586" cy="646331"/>
          </a:xfrm>
          <a:prstGeom prst="rect">
            <a:avLst/>
          </a:prstGeom>
          <a:solidFill>
            <a:srgbClr val="FFFFFF"/>
          </a:solidFill>
          <a:ln w="3175">
            <a:solidFill>
              <a:schemeClr val="bg1">
                <a:lumMod val="10000"/>
              </a:schemeClr>
            </a:solidFill>
          </a:ln>
        </p:spPr>
        <p:txBody>
          <a:bodyPr wrap="square" rtlCol="0">
            <a:spAutoFit/>
          </a:bodyPr>
          <a:lstStyle/>
          <a:p>
            <a:r>
              <a:rPr lang="en-US" dirty="0"/>
              <a:t>Each icon represents 10 teachers in value added grades and subjects</a:t>
            </a:r>
          </a:p>
        </p:txBody>
      </p:sp>
      <p:sp>
        <p:nvSpPr>
          <p:cNvPr id="12" name="TextBox 11">
            <a:extLst>
              <a:ext uri="{FF2B5EF4-FFF2-40B4-BE49-F238E27FC236}">
                <a16:creationId xmlns:a16="http://schemas.microsoft.com/office/drawing/2014/main" id="{5E93A9A9-3C20-4F33-914C-15E1CD7E0EAF}"/>
              </a:ext>
            </a:extLst>
          </p:cNvPr>
          <p:cNvSpPr txBox="1"/>
          <p:nvPr/>
        </p:nvSpPr>
        <p:spPr>
          <a:xfrm>
            <a:off x="8828198" y="1707721"/>
            <a:ext cx="1584785" cy="1200329"/>
          </a:xfrm>
          <a:prstGeom prst="rect">
            <a:avLst/>
          </a:prstGeom>
          <a:solidFill>
            <a:srgbClr val="FFFFFF"/>
          </a:solidFill>
          <a:ln w="3175">
            <a:solidFill>
              <a:schemeClr val="bg1">
                <a:lumMod val="10000"/>
              </a:schemeClr>
            </a:solidFill>
          </a:ln>
        </p:spPr>
        <p:txBody>
          <a:bodyPr wrap="square" rtlCol="0">
            <a:spAutoFit/>
          </a:bodyPr>
          <a:lstStyle/>
          <a:p>
            <a:r>
              <a:rPr lang="en-US" dirty="0"/>
              <a:t>Overall, 3% of teachers host a student teacher</a:t>
            </a:r>
          </a:p>
        </p:txBody>
      </p:sp>
      <p:sp>
        <p:nvSpPr>
          <p:cNvPr id="3" name="TextBox 2"/>
          <p:cNvSpPr txBox="1"/>
          <p:nvPr/>
        </p:nvSpPr>
        <p:spPr>
          <a:xfrm>
            <a:off x="9445626" y="3698873"/>
            <a:ext cx="1222375" cy="1477328"/>
          </a:xfrm>
          <a:prstGeom prst="rect">
            <a:avLst/>
          </a:prstGeom>
          <a:noFill/>
        </p:spPr>
        <p:txBody>
          <a:bodyPr wrap="square" rtlCol="0">
            <a:spAutoFit/>
          </a:bodyPr>
          <a:lstStyle/>
          <a:p>
            <a:pPr lvl="0">
              <a:defRPr/>
            </a:pPr>
            <a:r>
              <a:rPr lang="en-US" sz="900" i="1" dirty="0"/>
              <a:t>Source</a:t>
            </a:r>
            <a:r>
              <a:rPr lang="en-US" sz="900" dirty="0"/>
              <a:t>: Goldhaber, D., Krieg, J., Naito, N., &amp; Theobald, R. (2019a). Making the most of student teaching: The importance of mentors and scope of change. CALDER Research Brief 15-0519.</a:t>
            </a:r>
          </a:p>
        </p:txBody>
      </p:sp>
    </p:spTree>
    <p:extLst>
      <p:ext uri="{BB962C8B-B14F-4D97-AF65-F5344CB8AC3E}">
        <p14:creationId xmlns:p14="http://schemas.microsoft.com/office/powerpoint/2010/main" val="12825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6"/>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3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CB88-B481-9444-8839-44C8E05EF425}"/>
              </a:ext>
            </a:extLst>
          </p:cNvPr>
          <p:cNvSpPr>
            <a:spLocks noGrp="1"/>
          </p:cNvSpPr>
          <p:nvPr>
            <p:ph type="title"/>
          </p:nvPr>
        </p:nvSpPr>
        <p:spPr>
          <a:xfrm>
            <a:off x="342254" y="1"/>
            <a:ext cx="10515600" cy="858644"/>
          </a:xfrm>
        </p:spPr>
        <p:txBody>
          <a:bodyPr/>
          <a:lstStyle/>
          <a:p>
            <a:r>
              <a:rPr lang="en-US" b="1" dirty="0">
                <a:solidFill>
                  <a:srgbClr val="0070C0"/>
                </a:solidFill>
              </a:rPr>
              <a:t>ISTI Overview</a:t>
            </a:r>
            <a:endParaRPr lang="en-US" dirty="0"/>
          </a:p>
        </p:txBody>
      </p:sp>
      <p:sp>
        <p:nvSpPr>
          <p:cNvPr id="4" name="Slide Number Placeholder 3">
            <a:extLst>
              <a:ext uri="{FF2B5EF4-FFF2-40B4-BE49-F238E27FC236}">
                <a16:creationId xmlns:a16="http://schemas.microsoft.com/office/drawing/2014/main" id="{9877B162-A37B-E84A-8518-30A2126D1F0B}"/>
              </a:ext>
            </a:extLst>
          </p:cNvPr>
          <p:cNvSpPr>
            <a:spLocks noGrp="1"/>
          </p:cNvSpPr>
          <p:nvPr>
            <p:ph type="sldNum" sz="quarter" idx="12"/>
          </p:nvPr>
        </p:nvSpPr>
        <p:spPr/>
        <p:txBody>
          <a:bodyPr/>
          <a:lstStyle/>
          <a:p>
            <a:fld id="{5197325F-E717-6242-B9BC-A3C0AE2718B4}" type="slidenum">
              <a:rPr lang="en-US" smtClean="0"/>
              <a:t>14</a:t>
            </a:fld>
            <a:endParaRPr lang="en-US"/>
          </a:p>
        </p:txBody>
      </p:sp>
      <p:sp>
        <p:nvSpPr>
          <p:cNvPr id="7" name="Content Placeholder 4">
            <a:extLst>
              <a:ext uri="{FF2B5EF4-FFF2-40B4-BE49-F238E27FC236}">
                <a16:creationId xmlns:a16="http://schemas.microsoft.com/office/drawing/2014/main" id="{184838DA-C62C-D449-9CA4-C61B93753029}"/>
              </a:ext>
            </a:extLst>
          </p:cNvPr>
          <p:cNvSpPr txBox="1">
            <a:spLocks/>
          </p:cNvSpPr>
          <p:nvPr/>
        </p:nvSpPr>
        <p:spPr>
          <a:xfrm>
            <a:off x="805913" y="1104856"/>
            <a:ext cx="5315918" cy="5753144"/>
          </a:xfrm>
          <a:prstGeom prst="rect">
            <a:avLst/>
          </a:prstGeom>
          <a:solidFill>
            <a:srgbClr val="FFFF0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dirty="0">
                <a:solidFill>
                  <a:schemeClr val="tx1"/>
                </a:solidFill>
              </a:rPr>
              <a:t>Field Placement Initiative</a:t>
            </a:r>
          </a:p>
          <a:p>
            <a:pPr marL="342900" indent="-342900" algn="l">
              <a:buFont typeface="Arial" panose="020B0604020202020204" pitchFamily="34" charset="0"/>
              <a:buChar char="•"/>
            </a:pPr>
            <a:r>
              <a:rPr lang="en-US" sz="2400" dirty="0">
                <a:solidFill>
                  <a:schemeClr val="tx1"/>
                </a:solidFill>
              </a:rPr>
              <a:t>Programs identify a pool of potential student teaching placements.</a:t>
            </a:r>
          </a:p>
          <a:p>
            <a:pPr marL="342900" indent="-342900" algn="l">
              <a:buFont typeface="Arial" panose="020B0604020202020204" pitchFamily="34" charset="0"/>
              <a:buChar char="•"/>
            </a:pPr>
            <a:r>
              <a:rPr lang="en-US" sz="2400" dirty="0">
                <a:solidFill>
                  <a:schemeClr val="tx1"/>
                </a:solidFill>
              </a:rPr>
              <a:t>We use state administrative data to identify which placements are likely to best support student teachers’ professional development.</a:t>
            </a:r>
          </a:p>
          <a:p>
            <a:pPr marL="342900" indent="-342900" algn="l">
              <a:buFont typeface="Arial" panose="020B0604020202020204" pitchFamily="34" charset="0"/>
              <a:buChar char="•"/>
            </a:pPr>
            <a:r>
              <a:rPr lang="en-US" sz="2400" dirty="0">
                <a:solidFill>
                  <a:schemeClr val="tx1"/>
                </a:solidFill>
              </a:rPr>
              <a:t>We evaluate placements using school performance measures, school faculty turnover, teacher performance measures, and teacher experience.</a:t>
            </a:r>
          </a:p>
          <a:p>
            <a:pPr marL="342900" indent="-342900" algn="l">
              <a:buFont typeface="Arial" panose="020B0604020202020204" pitchFamily="34" charset="0"/>
              <a:buChar char="•"/>
            </a:pPr>
            <a:r>
              <a:rPr lang="en-US" sz="2400" dirty="0">
                <a:solidFill>
                  <a:schemeClr val="tx1"/>
                </a:solidFill>
              </a:rPr>
              <a:t>Using these characteristics, we rank placements and identify “high placement” and “low placement” groups.</a:t>
            </a:r>
          </a:p>
          <a:p>
            <a:pPr algn="l"/>
            <a:endParaRPr lang="en-US" sz="2400" dirty="0">
              <a:solidFill>
                <a:schemeClr val="tx1"/>
              </a:solidFill>
            </a:endParaRPr>
          </a:p>
        </p:txBody>
      </p:sp>
      <p:sp>
        <p:nvSpPr>
          <p:cNvPr id="8" name="Content Placeholder 5">
            <a:extLst>
              <a:ext uri="{FF2B5EF4-FFF2-40B4-BE49-F238E27FC236}">
                <a16:creationId xmlns:a16="http://schemas.microsoft.com/office/drawing/2014/main" id="{BCEBD194-C5DD-8740-9480-7AC89A85F09A}"/>
              </a:ext>
            </a:extLst>
          </p:cNvPr>
          <p:cNvSpPr txBox="1">
            <a:spLocks/>
          </p:cNvSpPr>
          <p:nvPr/>
        </p:nvSpPr>
        <p:spPr>
          <a:xfrm>
            <a:off x="6585490" y="1559849"/>
            <a:ext cx="5338049" cy="52981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dirty="0">
                <a:solidFill>
                  <a:schemeClr val="tx1"/>
                </a:solidFill>
              </a:rPr>
              <a:t>Feedback Initiative</a:t>
            </a:r>
          </a:p>
          <a:p>
            <a:pPr marL="457200" indent="-457200" algn="l">
              <a:buFont typeface="Arial" panose="020B0604020202020204" pitchFamily="34" charset="0"/>
              <a:buChar char="•"/>
            </a:pPr>
            <a:r>
              <a:rPr lang="en-US" sz="2400" dirty="0">
                <a:solidFill>
                  <a:schemeClr val="tx1"/>
                </a:solidFill>
              </a:rPr>
              <a:t>The intensive feedback initiative includes two components: more frequent feedback and more contextualized evaluations.</a:t>
            </a:r>
          </a:p>
          <a:p>
            <a:pPr marL="457200" indent="-457200" algn="l">
              <a:buFont typeface="Arial" panose="020B0604020202020204" pitchFamily="34" charset="0"/>
              <a:buChar char="•"/>
            </a:pPr>
            <a:r>
              <a:rPr lang="en-US" sz="2400" dirty="0">
                <a:solidFill>
                  <a:schemeClr val="tx1"/>
                </a:solidFill>
              </a:rPr>
              <a:t>The research team implements random assignment of student teachers to the feedback initiative.</a:t>
            </a:r>
          </a:p>
          <a:p>
            <a:pPr marL="457200" indent="-457200" algn="l">
              <a:buFont typeface="Arial" panose="020B0604020202020204" pitchFamily="34" charset="0"/>
              <a:buChar char="•"/>
            </a:pPr>
            <a:r>
              <a:rPr lang="en-US" sz="2400" dirty="0">
                <a:solidFill>
                  <a:schemeClr val="tx1"/>
                </a:solidFill>
              </a:rPr>
              <a:t>Student teachers in the high feedback initiative receive at least five evaluations during the internship.</a:t>
            </a:r>
          </a:p>
          <a:p>
            <a:pPr marL="457200" indent="-457200" algn="l">
              <a:buFont typeface="Arial" panose="020B0604020202020204" pitchFamily="34" charset="0"/>
              <a:buChar char="•"/>
            </a:pPr>
            <a:r>
              <a:rPr lang="en-US" sz="2400" dirty="0">
                <a:solidFill>
                  <a:schemeClr val="tx1"/>
                </a:solidFill>
              </a:rPr>
              <a:t>Following each evaluation, the student teacher, mentor teacher, and field supervisor receive feedback reports about the evaluation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endParaRPr lang="en-US" sz="2400" dirty="0">
              <a:solidFill>
                <a:schemeClr val="tx1"/>
              </a:solidFill>
            </a:endParaRPr>
          </a:p>
          <a:p>
            <a:endParaRPr lang="en-US" dirty="0"/>
          </a:p>
        </p:txBody>
      </p:sp>
    </p:spTree>
    <p:extLst>
      <p:ext uri="{BB962C8B-B14F-4D97-AF65-F5344CB8AC3E}">
        <p14:creationId xmlns:p14="http://schemas.microsoft.com/office/powerpoint/2010/main" val="238402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A62F-CAAA-5542-A911-32492B47A8F8}"/>
              </a:ext>
            </a:extLst>
          </p:cNvPr>
          <p:cNvSpPr>
            <a:spLocks noGrp="1"/>
          </p:cNvSpPr>
          <p:nvPr>
            <p:ph type="title"/>
          </p:nvPr>
        </p:nvSpPr>
        <p:spPr>
          <a:xfrm>
            <a:off x="838200" y="230655"/>
            <a:ext cx="10515600" cy="1325563"/>
          </a:xfrm>
        </p:spPr>
        <p:txBody>
          <a:bodyPr>
            <a:normAutofit/>
          </a:bodyPr>
          <a:lstStyle/>
          <a:p>
            <a:r>
              <a:rPr lang="en-US" sz="4000" b="1" dirty="0">
                <a:solidFill>
                  <a:srgbClr val="0070C0"/>
                </a:solidFill>
              </a:rPr>
              <a:t>Algorithm for Creating “Index” Used to Predict More Promising Placements</a:t>
            </a:r>
          </a:p>
        </p:txBody>
      </p:sp>
      <p:sp>
        <p:nvSpPr>
          <p:cNvPr id="3" name="Content Placeholder 2">
            <a:extLst>
              <a:ext uri="{FF2B5EF4-FFF2-40B4-BE49-F238E27FC236}">
                <a16:creationId xmlns:a16="http://schemas.microsoft.com/office/drawing/2014/main" id="{56D80A11-7CE6-434A-9F99-6EE5C5A537EB}"/>
              </a:ext>
            </a:extLst>
          </p:cNvPr>
          <p:cNvSpPr>
            <a:spLocks noGrp="1"/>
          </p:cNvSpPr>
          <p:nvPr>
            <p:ph idx="1"/>
          </p:nvPr>
        </p:nvSpPr>
        <p:spPr>
          <a:xfrm>
            <a:off x="838200" y="1825625"/>
            <a:ext cx="10515600" cy="4614364"/>
          </a:xfrm>
        </p:spPr>
        <p:txBody>
          <a:bodyPr>
            <a:normAutofit fontScale="92500" lnSpcReduction="10000"/>
          </a:bodyPr>
          <a:lstStyle/>
          <a:p>
            <a:pPr marL="0" indent="0">
              <a:buNone/>
            </a:pPr>
            <a:endParaRPr lang="en-US" dirty="0"/>
          </a:p>
          <a:p>
            <a:r>
              <a:rPr lang="en-US" dirty="0">
                <a:solidFill>
                  <a:srgbClr val="0070C0"/>
                </a:solidFill>
              </a:rPr>
              <a:t>Teacher Index: </a:t>
            </a:r>
            <a:r>
              <a:rPr lang="en-US" dirty="0"/>
              <a:t>3 Mentor Characteristics</a:t>
            </a:r>
            <a:endParaRPr lang="en-US" dirty="0">
              <a:solidFill>
                <a:srgbClr val="0070C0"/>
              </a:solidFill>
            </a:endParaRPr>
          </a:p>
          <a:p>
            <a:pPr lvl="1"/>
            <a:r>
              <a:rPr lang="en-US" i="1" dirty="0"/>
              <a:t>Observation ratings based on district rubric</a:t>
            </a:r>
          </a:p>
          <a:p>
            <a:pPr lvl="1"/>
            <a:r>
              <a:rPr lang="en-US" i="1" dirty="0"/>
              <a:t>VAM score –standardized within grade/subject; averaged across subjects</a:t>
            </a:r>
          </a:p>
          <a:p>
            <a:pPr lvl="1"/>
            <a:r>
              <a:rPr lang="en-US" i="1" dirty="0"/>
              <a:t>Years of teaching experience</a:t>
            </a:r>
          </a:p>
          <a:p>
            <a:pPr lvl="1"/>
            <a:endParaRPr lang="en-US" i="1" dirty="0"/>
          </a:p>
          <a:p>
            <a:r>
              <a:rPr lang="en-US" dirty="0"/>
              <a:t> </a:t>
            </a:r>
            <a:r>
              <a:rPr lang="en-US" dirty="0">
                <a:solidFill>
                  <a:srgbClr val="0070C0"/>
                </a:solidFill>
              </a:rPr>
              <a:t>School Index: </a:t>
            </a:r>
            <a:r>
              <a:rPr lang="en-US" dirty="0"/>
              <a:t>2 School Characteristics</a:t>
            </a:r>
            <a:endParaRPr lang="en-US" dirty="0">
              <a:solidFill>
                <a:srgbClr val="0070C0"/>
              </a:solidFill>
            </a:endParaRPr>
          </a:p>
          <a:p>
            <a:pPr lvl="1"/>
            <a:r>
              <a:rPr lang="en-US" i="1" dirty="0"/>
              <a:t>Teacher retention (“stay-ratio”)</a:t>
            </a:r>
          </a:p>
          <a:p>
            <a:pPr lvl="1"/>
            <a:r>
              <a:rPr lang="en-US" i="1" dirty="0"/>
              <a:t>School-level VAM</a:t>
            </a:r>
          </a:p>
          <a:p>
            <a:pPr lvl="1"/>
            <a:endParaRPr lang="en-US" dirty="0"/>
          </a:p>
          <a:p>
            <a:r>
              <a:rPr lang="en-US" dirty="0">
                <a:solidFill>
                  <a:srgbClr val="0070C0"/>
                </a:solidFill>
              </a:rPr>
              <a:t>Overall Index: </a:t>
            </a:r>
            <a:r>
              <a:rPr lang="en-US" dirty="0"/>
              <a:t>Weight teacher index 75% &amp; school index 25%</a:t>
            </a:r>
          </a:p>
          <a:p>
            <a:pPr marL="457189" lvl="1" indent="0">
              <a:buNone/>
            </a:pPr>
            <a:r>
              <a:rPr lang="en-US" dirty="0"/>
              <a:t>- “High-index” placements = above median in county-grade-subject block</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F77D5186-1119-CB41-BBD4-FC769099CCF2}"/>
              </a:ext>
            </a:extLst>
          </p:cNvPr>
          <p:cNvSpPr>
            <a:spLocks noGrp="1"/>
          </p:cNvSpPr>
          <p:nvPr>
            <p:ph type="sldNum" sz="quarter" idx="12"/>
          </p:nvPr>
        </p:nvSpPr>
        <p:spPr/>
        <p:txBody>
          <a:bodyPr/>
          <a:lstStyle/>
          <a:p>
            <a:fld id="{5197325F-E717-6242-B9BC-A3C0AE2718B4}" type="slidenum">
              <a:rPr lang="en-US" smtClean="0"/>
              <a:t>15</a:t>
            </a:fld>
            <a:endParaRPr lang="en-US"/>
          </a:p>
        </p:txBody>
      </p:sp>
    </p:spTree>
    <p:extLst>
      <p:ext uri="{BB962C8B-B14F-4D97-AF65-F5344CB8AC3E}">
        <p14:creationId xmlns:p14="http://schemas.microsoft.com/office/powerpoint/2010/main" val="271539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2A6F7-3EFE-BD4C-B992-52C0C29F61F8}"/>
              </a:ext>
            </a:extLst>
          </p:cNvPr>
          <p:cNvSpPr>
            <a:spLocks noGrp="1"/>
          </p:cNvSpPr>
          <p:nvPr>
            <p:ph type="title"/>
          </p:nvPr>
        </p:nvSpPr>
        <p:spPr>
          <a:xfrm>
            <a:off x="838200" y="125639"/>
            <a:ext cx="10515600" cy="1325563"/>
          </a:xfrm>
        </p:spPr>
        <p:txBody>
          <a:bodyPr/>
          <a:lstStyle/>
          <a:p>
            <a:r>
              <a:rPr lang="en-US" dirty="0"/>
              <a:t>How frequently do interns receive differentiated feedback?</a:t>
            </a:r>
          </a:p>
        </p:txBody>
      </p:sp>
      <p:sp>
        <p:nvSpPr>
          <p:cNvPr id="3" name="Content Placeholder 2">
            <a:extLst>
              <a:ext uri="{FF2B5EF4-FFF2-40B4-BE49-F238E27FC236}">
                <a16:creationId xmlns:a16="http://schemas.microsoft.com/office/drawing/2014/main" id="{651999B7-011A-074E-99A6-04359EA60DD1}"/>
              </a:ext>
            </a:extLst>
          </p:cNvPr>
          <p:cNvSpPr>
            <a:spLocks noGrp="1"/>
          </p:cNvSpPr>
          <p:nvPr>
            <p:ph sz="half" idx="1"/>
          </p:nvPr>
        </p:nvSpPr>
        <p:spPr>
          <a:xfrm>
            <a:off x="0" y="2272145"/>
            <a:ext cx="3061854" cy="5306290"/>
          </a:xfrm>
        </p:spPr>
        <p:txBody>
          <a:bodyPr>
            <a:normAutofit/>
          </a:bodyPr>
          <a:lstStyle/>
          <a:p>
            <a:pPr marL="0" indent="0">
              <a:buNone/>
            </a:pPr>
            <a:r>
              <a:rPr lang="en-US" dirty="0"/>
              <a:t>Highest rating </a:t>
            </a:r>
          </a:p>
          <a:p>
            <a:pPr marL="457200" lvl="1" indent="0">
              <a:buNone/>
            </a:pPr>
            <a:r>
              <a:rPr lang="en-US" sz="2000" dirty="0"/>
              <a:t>E.g., “exemplary”, “significantly above expectations”</a:t>
            </a:r>
          </a:p>
          <a:p>
            <a:pPr marL="0" indent="0">
              <a:buNone/>
            </a:pPr>
            <a:r>
              <a:rPr lang="en-US" dirty="0"/>
              <a:t> Lowest rating</a:t>
            </a:r>
          </a:p>
          <a:p>
            <a:pPr marL="457200" lvl="1" indent="0">
              <a:buNone/>
            </a:pPr>
            <a:r>
              <a:rPr lang="en-US" sz="2000" dirty="0"/>
              <a:t>E.g., “unsatisfactory”, “significantly below expectations”</a:t>
            </a:r>
          </a:p>
        </p:txBody>
      </p:sp>
      <p:sp>
        <p:nvSpPr>
          <p:cNvPr id="6" name="Rectangle 5"/>
          <p:cNvSpPr/>
          <p:nvPr/>
        </p:nvSpPr>
        <p:spPr>
          <a:xfrm>
            <a:off x="2265218" y="2380978"/>
            <a:ext cx="374072" cy="2355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65218" y="3779768"/>
            <a:ext cx="374072" cy="2355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3972649809"/>
              </p:ext>
            </p:extLst>
          </p:nvPr>
        </p:nvGraphicFramePr>
        <p:xfrm>
          <a:off x="2639290" y="1440656"/>
          <a:ext cx="9374981" cy="5417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733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id="{5AEAFC6E-3731-435C-B3C2-BE95D03C14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4813" y="1571625"/>
            <a:ext cx="61722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Title 1">
            <a:extLst>
              <a:ext uri="{FF2B5EF4-FFF2-40B4-BE49-F238E27FC236}">
                <a16:creationId xmlns:a16="http://schemas.microsoft.com/office/drawing/2014/main" id="{4B9AE30F-2ABD-498A-9EBE-E79D54CAFD5B}"/>
              </a:ext>
            </a:extLst>
          </p:cNvPr>
          <p:cNvSpPr>
            <a:spLocks noGrp="1"/>
          </p:cNvSpPr>
          <p:nvPr>
            <p:ph type="title"/>
          </p:nvPr>
        </p:nvSpPr>
        <p:spPr/>
        <p:txBody>
          <a:bodyPr/>
          <a:lstStyle/>
          <a:p>
            <a:r>
              <a:rPr lang="en-US" dirty="0"/>
              <a:t>We Should Think About Role of Student Teaching for Staffing Challenges</a:t>
            </a:r>
            <a:endParaRPr lang="en-US" altLang="en-US" dirty="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A9FABB14-5E69-4F71-B49C-46D6EC01DDF3}"/>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fld id="{2F2CCDE8-0EF1-4F7A-B9A4-6D84AAD85AE3}" type="slidenum">
              <a:rPr lang="en-US" altLang="en-US" sz="1200">
                <a:solidFill>
                  <a:srgbClr val="FFFFFF"/>
                </a:solidFill>
                <a:latin typeface="Tw Cen MT" panose="020B0602020104020603" pitchFamily="34" charset="0"/>
              </a:rPr>
              <a:pPr>
                <a:lnSpc>
                  <a:spcPct val="80000"/>
                </a:lnSpc>
              </a:pPr>
              <a:t>17</a:t>
            </a:fld>
            <a:endParaRPr lang="en-US" altLang="en-US" sz="1200">
              <a:solidFill>
                <a:srgbClr val="FFFFFF"/>
              </a:solidFill>
              <a:latin typeface="Tw Cen MT" panose="020B0602020104020603" pitchFamily="34" charset="0"/>
            </a:endParaRPr>
          </a:p>
        </p:txBody>
      </p:sp>
      <p:pic>
        <p:nvPicPr>
          <p:cNvPr id="11" name="Picture 10">
            <a:extLst>
              <a:ext uri="{FF2B5EF4-FFF2-40B4-BE49-F238E27FC236}">
                <a16:creationId xmlns:a16="http://schemas.microsoft.com/office/drawing/2014/main" id="{AAB3C4F6-BDB7-4D60-A498-A23CB708BC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3225" y="1571625"/>
            <a:ext cx="6173788"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A1B5DF8-FD4C-4DC4-A9B8-9977C3C667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225" y="1571625"/>
            <a:ext cx="6173788"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CCF24E1F-B9FC-4F9D-9784-E0FB97D559A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4814" y="1571625"/>
            <a:ext cx="6173787"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09F7256E-14E9-426D-B707-3B1D29318555}"/>
              </a:ext>
            </a:extLst>
          </p:cNvPr>
          <p:cNvGraphicFramePr>
            <a:graphicFrameLocks noGrp="1"/>
          </p:cNvGraphicFramePr>
          <p:nvPr/>
        </p:nvGraphicFramePr>
        <p:xfrm>
          <a:off x="3421064" y="5141913"/>
          <a:ext cx="5246687" cy="1482724"/>
        </p:xfrm>
        <a:graphic>
          <a:graphicData uri="http://schemas.openxmlformats.org/drawingml/2006/table">
            <a:tbl>
              <a:tblPr firstRow="1" bandRow="1">
                <a:tableStyleId>{5C22544A-7EE6-4342-B048-85BDC9FD1C3A}</a:tableStyleId>
              </a:tblPr>
              <a:tblGrid>
                <a:gridCol w="1980779">
                  <a:extLst>
                    <a:ext uri="{9D8B030D-6E8A-4147-A177-3AD203B41FA5}">
                      <a16:colId xmlns:a16="http://schemas.microsoft.com/office/drawing/2014/main" val="20000"/>
                    </a:ext>
                  </a:extLst>
                </a:gridCol>
                <a:gridCol w="1088636">
                  <a:extLst>
                    <a:ext uri="{9D8B030D-6E8A-4147-A177-3AD203B41FA5}">
                      <a16:colId xmlns:a16="http://schemas.microsoft.com/office/drawing/2014/main" val="20001"/>
                    </a:ext>
                  </a:extLst>
                </a:gridCol>
                <a:gridCol w="1088636">
                  <a:extLst>
                    <a:ext uri="{9D8B030D-6E8A-4147-A177-3AD203B41FA5}">
                      <a16:colId xmlns:a16="http://schemas.microsoft.com/office/drawing/2014/main" val="20002"/>
                    </a:ext>
                  </a:extLst>
                </a:gridCol>
                <a:gridCol w="1088636">
                  <a:extLst>
                    <a:ext uri="{9D8B030D-6E8A-4147-A177-3AD203B41FA5}">
                      <a16:colId xmlns:a16="http://schemas.microsoft.com/office/drawing/2014/main" val="20003"/>
                    </a:ext>
                  </a:extLst>
                </a:gridCol>
              </a:tblGrid>
              <a:tr h="370681">
                <a:tc>
                  <a:txBody>
                    <a:bodyPr/>
                    <a:lstStyle/>
                    <a:p>
                      <a:r>
                        <a:rPr lang="en-US" sz="1400" dirty="0"/>
                        <a:t>First Job District</a:t>
                      </a:r>
                    </a:p>
                  </a:txBody>
                  <a:tcPr marL="91449" marR="91449" marT="45700" marB="45700"/>
                </a:tc>
                <a:tc>
                  <a:txBody>
                    <a:bodyPr/>
                    <a:lstStyle/>
                    <a:p>
                      <a:pPr algn="ctr"/>
                      <a:r>
                        <a:rPr lang="en-US" sz="1400" dirty="0"/>
                        <a:t>TEP</a:t>
                      </a:r>
                    </a:p>
                  </a:txBody>
                  <a:tcPr marL="91449" marR="91449" marT="45700" marB="45700"/>
                </a:tc>
                <a:tc>
                  <a:txBody>
                    <a:bodyPr/>
                    <a:lstStyle/>
                    <a:p>
                      <a:pPr algn="ctr"/>
                      <a:r>
                        <a:rPr lang="en-US" sz="1400" dirty="0"/>
                        <a:t>Home</a:t>
                      </a:r>
                    </a:p>
                  </a:txBody>
                  <a:tcPr marL="91449" marR="91449" marT="45700" marB="45700"/>
                </a:tc>
                <a:tc>
                  <a:txBody>
                    <a:bodyPr/>
                    <a:lstStyle/>
                    <a:p>
                      <a:pPr algn="ctr"/>
                      <a:r>
                        <a:rPr lang="en-US" sz="1400" dirty="0"/>
                        <a:t>Internship</a:t>
                      </a:r>
                    </a:p>
                  </a:txBody>
                  <a:tcPr marL="91449" marR="91449" marT="45700" marB="45700"/>
                </a:tc>
                <a:extLst>
                  <a:ext uri="{0D108BD9-81ED-4DB2-BD59-A6C34878D82A}">
                    <a16:rowId xmlns:a16="http://schemas.microsoft.com/office/drawing/2014/main" val="10000"/>
                  </a:ext>
                </a:extLst>
              </a:tr>
              <a:tr h="370681">
                <a:tc>
                  <a:txBody>
                    <a:bodyPr/>
                    <a:lstStyle/>
                    <a:p>
                      <a:r>
                        <a:rPr lang="en-US" sz="1400" dirty="0"/>
                        <a:t>Same district as…</a:t>
                      </a:r>
                    </a:p>
                  </a:txBody>
                  <a:tcPr marL="91449" marR="91449" marT="45700" marB="45700"/>
                </a:tc>
                <a:tc>
                  <a:txBody>
                    <a:bodyPr/>
                    <a:lstStyle/>
                    <a:p>
                      <a:pPr algn="ctr"/>
                      <a:endParaRPr lang="en-US" sz="1400" dirty="0"/>
                    </a:p>
                  </a:txBody>
                  <a:tcPr marL="91449" marR="91449" marT="45700" marB="45700"/>
                </a:tc>
                <a:tc>
                  <a:txBody>
                    <a:bodyPr/>
                    <a:lstStyle/>
                    <a:p>
                      <a:pPr algn="ctr"/>
                      <a:endParaRPr lang="en-US" sz="1400" dirty="0"/>
                    </a:p>
                  </a:txBody>
                  <a:tcPr marL="91449" marR="91449" marT="45700" marB="45700"/>
                </a:tc>
                <a:tc>
                  <a:txBody>
                    <a:bodyPr/>
                    <a:lstStyle/>
                    <a:p>
                      <a:pPr algn="ctr"/>
                      <a:endParaRPr lang="en-US" sz="1400" dirty="0"/>
                    </a:p>
                  </a:txBody>
                  <a:tcPr marL="91449" marR="91449" marT="45700" marB="45700"/>
                </a:tc>
                <a:extLst>
                  <a:ext uri="{0D108BD9-81ED-4DB2-BD59-A6C34878D82A}">
                    <a16:rowId xmlns:a16="http://schemas.microsoft.com/office/drawing/2014/main" val="10001"/>
                  </a:ext>
                </a:extLst>
              </a:tr>
              <a:tr h="370681">
                <a:tc>
                  <a:txBody>
                    <a:bodyPr/>
                    <a:lstStyle/>
                    <a:p>
                      <a:r>
                        <a:rPr lang="en-US" sz="1400" dirty="0"/>
                        <a:t>Within 25 miles of…</a:t>
                      </a:r>
                    </a:p>
                  </a:txBody>
                  <a:tcPr marL="91449" marR="91449" marT="45700" marB="45700"/>
                </a:tc>
                <a:tc>
                  <a:txBody>
                    <a:bodyPr/>
                    <a:lstStyle/>
                    <a:p>
                      <a:pPr algn="ctr"/>
                      <a:endParaRPr lang="en-US" sz="1400" dirty="0"/>
                    </a:p>
                  </a:txBody>
                  <a:tcPr marL="91449" marR="91449" marT="45700" marB="45700"/>
                </a:tc>
                <a:tc>
                  <a:txBody>
                    <a:bodyPr/>
                    <a:lstStyle/>
                    <a:p>
                      <a:pPr algn="ctr"/>
                      <a:endParaRPr lang="en-US" sz="1400" dirty="0"/>
                    </a:p>
                  </a:txBody>
                  <a:tcPr marL="91449" marR="91449" marT="45700" marB="45700"/>
                </a:tc>
                <a:tc>
                  <a:txBody>
                    <a:bodyPr/>
                    <a:lstStyle/>
                    <a:p>
                      <a:pPr algn="ctr"/>
                      <a:endParaRPr lang="en-US" sz="1400" dirty="0"/>
                    </a:p>
                  </a:txBody>
                  <a:tcPr marL="91449" marR="91449" marT="45700" marB="45700"/>
                </a:tc>
                <a:extLst>
                  <a:ext uri="{0D108BD9-81ED-4DB2-BD59-A6C34878D82A}">
                    <a16:rowId xmlns:a16="http://schemas.microsoft.com/office/drawing/2014/main" val="10002"/>
                  </a:ext>
                </a:extLst>
              </a:tr>
              <a:tr h="370681">
                <a:tc>
                  <a:txBody>
                    <a:bodyPr/>
                    <a:lstStyle/>
                    <a:p>
                      <a:r>
                        <a:rPr lang="en-US" sz="1400" dirty="0"/>
                        <a:t>Within 50 miles of…</a:t>
                      </a:r>
                    </a:p>
                  </a:txBody>
                  <a:tcPr marL="91449" marR="91449" marT="45700" marB="45700"/>
                </a:tc>
                <a:tc>
                  <a:txBody>
                    <a:bodyPr/>
                    <a:lstStyle/>
                    <a:p>
                      <a:pPr algn="ctr"/>
                      <a:endParaRPr lang="en-US" sz="1400" dirty="0"/>
                    </a:p>
                  </a:txBody>
                  <a:tcPr marL="91449" marR="91449" marT="45700" marB="45700"/>
                </a:tc>
                <a:tc>
                  <a:txBody>
                    <a:bodyPr/>
                    <a:lstStyle/>
                    <a:p>
                      <a:pPr algn="ctr"/>
                      <a:endParaRPr lang="en-US" sz="1400" dirty="0"/>
                    </a:p>
                  </a:txBody>
                  <a:tcPr marL="91449" marR="91449" marT="45700" marB="45700"/>
                </a:tc>
                <a:tc>
                  <a:txBody>
                    <a:bodyPr/>
                    <a:lstStyle/>
                    <a:p>
                      <a:pPr algn="ctr"/>
                      <a:endParaRPr lang="en-US" sz="1400" dirty="0"/>
                    </a:p>
                  </a:txBody>
                  <a:tcPr marL="91449" marR="91449" marT="45700" marB="45700"/>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D43494B1-0FCC-459F-B1DC-4EB7E650E826}"/>
              </a:ext>
            </a:extLst>
          </p:cNvPr>
          <p:cNvSpPr txBox="1">
            <a:spLocks noChangeArrowheads="1"/>
          </p:cNvSpPr>
          <p:nvPr/>
        </p:nvSpPr>
        <p:spPr bwMode="auto">
          <a:xfrm>
            <a:off x="5549900" y="5480050"/>
            <a:ext cx="838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defTabSz="457200">
              <a:defRPr/>
            </a:pPr>
            <a:r>
              <a:rPr lang="en-US" altLang="en-US">
                <a:solidFill>
                  <a:srgbClr val="29483F"/>
                </a:solidFill>
                <a:cs typeface="Arial" panose="020B0604020202020204" pitchFamily="34" charset="0"/>
              </a:rPr>
              <a:t>7.9%</a:t>
            </a:r>
          </a:p>
        </p:txBody>
      </p:sp>
      <p:sp>
        <p:nvSpPr>
          <p:cNvPr id="13" name="TextBox 12">
            <a:extLst>
              <a:ext uri="{FF2B5EF4-FFF2-40B4-BE49-F238E27FC236}">
                <a16:creationId xmlns:a16="http://schemas.microsoft.com/office/drawing/2014/main" id="{297A12E5-8D0C-4BF2-BE06-9B7BC6782872}"/>
              </a:ext>
            </a:extLst>
          </p:cNvPr>
          <p:cNvSpPr txBox="1">
            <a:spLocks noChangeArrowheads="1"/>
          </p:cNvSpPr>
          <p:nvPr/>
        </p:nvSpPr>
        <p:spPr bwMode="auto">
          <a:xfrm>
            <a:off x="5549900" y="5862639"/>
            <a:ext cx="838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defTabSz="457200">
              <a:defRPr/>
            </a:pPr>
            <a:r>
              <a:rPr lang="en-US" altLang="en-US">
                <a:solidFill>
                  <a:srgbClr val="29483F"/>
                </a:solidFill>
                <a:cs typeface="Arial" panose="020B0604020202020204" pitchFamily="34" charset="0"/>
              </a:rPr>
              <a:t>23.2%</a:t>
            </a:r>
          </a:p>
        </p:txBody>
      </p:sp>
      <p:sp>
        <p:nvSpPr>
          <p:cNvPr id="15" name="TextBox 14">
            <a:extLst>
              <a:ext uri="{FF2B5EF4-FFF2-40B4-BE49-F238E27FC236}">
                <a16:creationId xmlns:a16="http://schemas.microsoft.com/office/drawing/2014/main" id="{198BA504-F837-44FB-AB21-216C300EF3DE}"/>
              </a:ext>
            </a:extLst>
          </p:cNvPr>
          <p:cNvSpPr txBox="1">
            <a:spLocks noChangeArrowheads="1"/>
          </p:cNvSpPr>
          <p:nvPr/>
        </p:nvSpPr>
        <p:spPr bwMode="auto">
          <a:xfrm>
            <a:off x="5549900" y="6232525"/>
            <a:ext cx="838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defTabSz="457200">
              <a:defRPr/>
            </a:pPr>
            <a:r>
              <a:rPr lang="en-US" altLang="en-US">
                <a:solidFill>
                  <a:srgbClr val="29483F"/>
                </a:solidFill>
                <a:cs typeface="Arial" panose="020B0604020202020204" pitchFamily="34" charset="0"/>
              </a:rPr>
              <a:t>33.4%</a:t>
            </a:r>
          </a:p>
        </p:txBody>
      </p:sp>
      <p:sp>
        <p:nvSpPr>
          <p:cNvPr id="17" name="TextBox 16">
            <a:extLst>
              <a:ext uri="{FF2B5EF4-FFF2-40B4-BE49-F238E27FC236}">
                <a16:creationId xmlns:a16="http://schemas.microsoft.com/office/drawing/2014/main" id="{D292EC3E-D2CD-4374-A557-C619D4238CF2}"/>
              </a:ext>
            </a:extLst>
          </p:cNvPr>
          <p:cNvSpPr txBox="1">
            <a:spLocks noChangeArrowheads="1"/>
          </p:cNvSpPr>
          <p:nvPr/>
        </p:nvSpPr>
        <p:spPr bwMode="auto">
          <a:xfrm>
            <a:off x="6621463" y="5480050"/>
            <a:ext cx="838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defTabSz="457200">
              <a:defRPr/>
            </a:pPr>
            <a:r>
              <a:rPr lang="en-US" altLang="en-US">
                <a:solidFill>
                  <a:srgbClr val="29483F"/>
                </a:solidFill>
                <a:cs typeface="Arial" panose="020B0604020202020204" pitchFamily="34" charset="0"/>
              </a:rPr>
              <a:t>23.3%</a:t>
            </a:r>
          </a:p>
        </p:txBody>
      </p:sp>
      <p:sp>
        <p:nvSpPr>
          <p:cNvPr id="18" name="TextBox 17">
            <a:extLst>
              <a:ext uri="{FF2B5EF4-FFF2-40B4-BE49-F238E27FC236}">
                <a16:creationId xmlns:a16="http://schemas.microsoft.com/office/drawing/2014/main" id="{D793FB6D-5638-44BE-BF95-506B842CB11A}"/>
              </a:ext>
            </a:extLst>
          </p:cNvPr>
          <p:cNvSpPr txBox="1">
            <a:spLocks noChangeArrowheads="1"/>
          </p:cNvSpPr>
          <p:nvPr/>
        </p:nvSpPr>
        <p:spPr bwMode="auto">
          <a:xfrm>
            <a:off x="6621463" y="5862639"/>
            <a:ext cx="838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defTabSz="457200">
              <a:defRPr/>
            </a:pPr>
            <a:r>
              <a:rPr lang="en-US" altLang="en-US">
                <a:solidFill>
                  <a:srgbClr val="29483F"/>
                </a:solidFill>
                <a:cs typeface="Arial" panose="020B0604020202020204" pitchFamily="34" charset="0"/>
              </a:rPr>
              <a:t>54.3%</a:t>
            </a:r>
          </a:p>
        </p:txBody>
      </p:sp>
      <p:sp>
        <p:nvSpPr>
          <p:cNvPr id="19" name="TextBox 18">
            <a:extLst>
              <a:ext uri="{FF2B5EF4-FFF2-40B4-BE49-F238E27FC236}">
                <a16:creationId xmlns:a16="http://schemas.microsoft.com/office/drawing/2014/main" id="{9031001D-8749-4E2C-B74C-CE2284B63D4B}"/>
              </a:ext>
            </a:extLst>
          </p:cNvPr>
          <p:cNvSpPr txBox="1">
            <a:spLocks noChangeArrowheads="1"/>
          </p:cNvSpPr>
          <p:nvPr/>
        </p:nvSpPr>
        <p:spPr bwMode="auto">
          <a:xfrm>
            <a:off x="6621463" y="6232525"/>
            <a:ext cx="838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defTabSz="457200">
              <a:defRPr/>
            </a:pPr>
            <a:r>
              <a:rPr lang="en-US" altLang="en-US">
                <a:solidFill>
                  <a:srgbClr val="29483F"/>
                </a:solidFill>
                <a:cs typeface="Arial" panose="020B0604020202020204" pitchFamily="34" charset="0"/>
              </a:rPr>
              <a:t>66.6%</a:t>
            </a:r>
          </a:p>
        </p:txBody>
      </p:sp>
      <p:sp>
        <p:nvSpPr>
          <p:cNvPr id="16" name="Oval 15">
            <a:extLst>
              <a:ext uri="{FF2B5EF4-FFF2-40B4-BE49-F238E27FC236}">
                <a16:creationId xmlns:a16="http://schemas.microsoft.com/office/drawing/2014/main" id="{32A1D3B7-7E0D-4497-A3B8-0322400E4980}"/>
              </a:ext>
            </a:extLst>
          </p:cNvPr>
          <p:cNvSpPr/>
          <p:nvPr/>
        </p:nvSpPr>
        <p:spPr>
          <a:xfrm>
            <a:off x="4857751" y="2266951"/>
            <a:ext cx="168275" cy="168275"/>
          </a:xfrm>
          <a:prstGeom prst="ellipse">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E7EDED"/>
              </a:solidFill>
            </a:endParaRPr>
          </a:p>
        </p:txBody>
      </p:sp>
      <p:sp>
        <p:nvSpPr>
          <p:cNvPr id="20" name="Oval 19">
            <a:extLst>
              <a:ext uri="{FF2B5EF4-FFF2-40B4-BE49-F238E27FC236}">
                <a16:creationId xmlns:a16="http://schemas.microsoft.com/office/drawing/2014/main" id="{14EF38BF-D3E2-458E-AD8A-B31D55A91ADF}"/>
              </a:ext>
            </a:extLst>
          </p:cNvPr>
          <p:cNvSpPr/>
          <p:nvPr/>
        </p:nvSpPr>
        <p:spPr>
          <a:xfrm>
            <a:off x="6089651" y="3546476"/>
            <a:ext cx="168275" cy="168275"/>
          </a:xfrm>
          <a:prstGeom prst="ellipse">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E7EDED"/>
              </a:solidFill>
            </a:endParaRPr>
          </a:p>
        </p:txBody>
      </p:sp>
      <p:sp>
        <p:nvSpPr>
          <p:cNvPr id="21" name="Oval 20">
            <a:extLst>
              <a:ext uri="{FF2B5EF4-FFF2-40B4-BE49-F238E27FC236}">
                <a16:creationId xmlns:a16="http://schemas.microsoft.com/office/drawing/2014/main" id="{5C527258-BE62-41B0-9738-10F0275CE562}"/>
              </a:ext>
            </a:extLst>
          </p:cNvPr>
          <p:cNvSpPr/>
          <p:nvPr/>
        </p:nvSpPr>
        <p:spPr>
          <a:xfrm>
            <a:off x="4945064" y="3054351"/>
            <a:ext cx="168275" cy="168275"/>
          </a:xfrm>
          <a:prstGeom prst="ellipse">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E7EDED"/>
              </a:solidFill>
            </a:endParaRPr>
          </a:p>
        </p:txBody>
      </p:sp>
      <p:sp>
        <p:nvSpPr>
          <p:cNvPr id="22" name="TextBox 21">
            <a:extLst>
              <a:ext uri="{FF2B5EF4-FFF2-40B4-BE49-F238E27FC236}">
                <a16:creationId xmlns:a16="http://schemas.microsoft.com/office/drawing/2014/main" id="{8062B000-0807-4E82-B204-FA467A00B528}"/>
              </a:ext>
            </a:extLst>
          </p:cNvPr>
          <p:cNvSpPr txBox="1">
            <a:spLocks noChangeArrowheads="1"/>
          </p:cNvSpPr>
          <p:nvPr/>
        </p:nvSpPr>
        <p:spPr bwMode="auto">
          <a:xfrm>
            <a:off x="7693025" y="5489575"/>
            <a:ext cx="838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defTabSz="457200">
              <a:defRPr/>
            </a:pPr>
            <a:r>
              <a:rPr lang="en-US" altLang="en-US">
                <a:solidFill>
                  <a:srgbClr val="29483F"/>
                </a:solidFill>
                <a:cs typeface="Arial" panose="020B0604020202020204" pitchFamily="34" charset="0"/>
              </a:rPr>
              <a:t>37.5%</a:t>
            </a:r>
          </a:p>
        </p:txBody>
      </p:sp>
      <p:sp>
        <p:nvSpPr>
          <p:cNvPr id="23" name="TextBox 22">
            <a:extLst>
              <a:ext uri="{FF2B5EF4-FFF2-40B4-BE49-F238E27FC236}">
                <a16:creationId xmlns:a16="http://schemas.microsoft.com/office/drawing/2014/main" id="{FA6E5229-3FB3-4303-BD5A-E9BE6EF952B3}"/>
              </a:ext>
            </a:extLst>
          </p:cNvPr>
          <p:cNvSpPr txBox="1">
            <a:spLocks noChangeArrowheads="1"/>
          </p:cNvSpPr>
          <p:nvPr/>
        </p:nvSpPr>
        <p:spPr bwMode="auto">
          <a:xfrm>
            <a:off x="7693025" y="5872164"/>
            <a:ext cx="838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defTabSz="457200">
              <a:defRPr/>
            </a:pPr>
            <a:r>
              <a:rPr lang="en-US" altLang="en-US">
                <a:solidFill>
                  <a:srgbClr val="29483F"/>
                </a:solidFill>
                <a:cs typeface="Arial" panose="020B0604020202020204" pitchFamily="34" charset="0"/>
              </a:rPr>
              <a:t>65.7%</a:t>
            </a:r>
          </a:p>
        </p:txBody>
      </p:sp>
      <p:sp>
        <p:nvSpPr>
          <p:cNvPr id="24" name="TextBox 23">
            <a:extLst>
              <a:ext uri="{FF2B5EF4-FFF2-40B4-BE49-F238E27FC236}">
                <a16:creationId xmlns:a16="http://schemas.microsoft.com/office/drawing/2014/main" id="{9B43D2F7-B343-4134-BCAA-F0116005D743}"/>
              </a:ext>
            </a:extLst>
          </p:cNvPr>
          <p:cNvSpPr txBox="1">
            <a:spLocks noChangeArrowheads="1"/>
          </p:cNvSpPr>
          <p:nvPr/>
        </p:nvSpPr>
        <p:spPr bwMode="auto">
          <a:xfrm>
            <a:off x="7693025" y="6242050"/>
            <a:ext cx="838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defTabSz="457200">
              <a:defRPr/>
            </a:pPr>
            <a:r>
              <a:rPr lang="en-US" altLang="en-US">
                <a:solidFill>
                  <a:srgbClr val="29483F"/>
                </a:solidFill>
                <a:cs typeface="Arial" panose="020B0604020202020204" pitchFamily="34" charset="0"/>
              </a:rPr>
              <a:t>75.7%</a:t>
            </a:r>
          </a:p>
        </p:txBody>
      </p:sp>
      <p:sp>
        <p:nvSpPr>
          <p:cNvPr id="25" name="TextBox 24">
            <a:extLst>
              <a:ext uri="{FF2B5EF4-FFF2-40B4-BE49-F238E27FC236}">
                <a16:creationId xmlns:a16="http://schemas.microsoft.com/office/drawing/2014/main" id="{E61C82F5-E6B8-4C60-A368-C09D50FA540A}"/>
              </a:ext>
            </a:extLst>
          </p:cNvPr>
          <p:cNvSpPr txBox="1"/>
          <p:nvPr/>
        </p:nvSpPr>
        <p:spPr>
          <a:xfrm>
            <a:off x="8882063" y="5396017"/>
            <a:ext cx="1655519" cy="1200329"/>
          </a:xfrm>
          <a:prstGeom prst="rect">
            <a:avLst/>
          </a:prstGeom>
          <a:noFill/>
        </p:spPr>
        <p:txBody>
          <a:bodyPr wrap="square" rtlCol="0">
            <a:spAutoFit/>
          </a:bodyPr>
          <a:lstStyle/>
          <a:p>
            <a:r>
              <a:rPr lang="en-US" altLang="en-US" sz="900" i="1" dirty="0">
                <a:latin typeface="Cambria" panose="02040503050406030204" pitchFamily="18" charset="0"/>
                <a:ea typeface="MS Mincho" panose="02020609040205080304" pitchFamily="49" charset="-128"/>
                <a:cs typeface="Times New Roman" panose="02020603050405020304" pitchFamily="18" charset="0"/>
              </a:rPr>
              <a:t>Source:  </a:t>
            </a:r>
            <a:r>
              <a:rPr lang="en-US" sz="900" dirty="0"/>
              <a:t>Krieg, J. M., Theobald, R., &amp; Goldhaber, D. (2016). A foot in the door: Exploring the role of student teaching assignments in teachers’ initial job placements. </a:t>
            </a:r>
            <a:r>
              <a:rPr lang="en-US" sz="900" i="1" dirty="0"/>
              <a:t>Educational Evaluation and Policy Analysis</a:t>
            </a:r>
            <a:r>
              <a:rPr lang="en-US" sz="900" dirty="0"/>
              <a:t>, </a:t>
            </a:r>
            <a:r>
              <a:rPr lang="en-US" sz="900" i="1" dirty="0"/>
              <a:t>38</a:t>
            </a:r>
            <a:r>
              <a:rPr lang="en-US" sz="900" dirty="0"/>
              <a:t>(2), 364-388.</a:t>
            </a:r>
          </a:p>
        </p:txBody>
      </p:sp>
    </p:spTree>
    <p:extLst>
      <p:ext uri="{BB962C8B-B14F-4D97-AF65-F5344CB8AC3E}">
        <p14:creationId xmlns:p14="http://schemas.microsoft.com/office/powerpoint/2010/main" val="1957343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7" grpId="0"/>
      <p:bldP spid="18" grpId="0"/>
      <p:bldP spid="19"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5517-AA74-4A3A-A390-478E8DF47C59}"/>
              </a:ext>
            </a:extLst>
          </p:cNvPr>
          <p:cNvSpPr>
            <a:spLocks noGrp="1"/>
          </p:cNvSpPr>
          <p:nvPr>
            <p:ph type="title"/>
          </p:nvPr>
        </p:nvSpPr>
        <p:spPr>
          <a:xfrm>
            <a:off x="236482" y="0"/>
            <a:ext cx="11719035" cy="1325563"/>
          </a:xfrm>
        </p:spPr>
        <p:txBody>
          <a:bodyPr/>
          <a:lstStyle/>
          <a:p>
            <a:r>
              <a:rPr lang="en-US" dirty="0"/>
              <a:t>Student Teaching &amp; the Geography of Teacher Shortages</a:t>
            </a:r>
          </a:p>
        </p:txBody>
      </p:sp>
      <p:sp>
        <p:nvSpPr>
          <p:cNvPr id="4" name="Slide Number Placeholder 3">
            <a:extLst>
              <a:ext uri="{FF2B5EF4-FFF2-40B4-BE49-F238E27FC236}">
                <a16:creationId xmlns:a16="http://schemas.microsoft.com/office/drawing/2014/main" id="{E1E72ECB-67E7-4842-8162-6210D9B4C4CD}"/>
              </a:ext>
            </a:extLst>
          </p:cNvPr>
          <p:cNvSpPr>
            <a:spLocks noGrp="1"/>
          </p:cNvSpPr>
          <p:nvPr>
            <p:ph type="sldNum" sz="quarter" idx="12"/>
          </p:nvPr>
        </p:nvSpPr>
        <p:spPr/>
        <p:txBody>
          <a:bodyPr/>
          <a:lstStyle/>
          <a:p>
            <a:fld id="{0C650650-2215-4B5F-B403-8C299E4AF367}" type="slidenum">
              <a:rPr lang="en-US" smtClean="0"/>
              <a:pPr/>
              <a:t>18</a:t>
            </a:fld>
            <a:endParaRPr lang="en-US" dirty="0"/>
          </a:p>
        </p:txBody>
      </p:sp>
      <p:pic>
        <p:nvPicPr>
          <p:cNvPr id="1026" name="Picture 2" descr="Prop NEW Emergency Cert vs Prop TELC (new_teachers2).png">
            <a:extLst>
              <a:ext uri="{FF2B5EF4-FFF2-40B4-BE49-F238E27FC236}">
                <a16:creationId xmlns:a16="http://schemas.microsoft.com/office/drawing/2014/main" id="{524A970E-3677-4480-959A-31F815204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162" y="1242549"/>
            <a:ext cx="8581676" cy="490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DAC2370-DCAA-4E8B-9396-A91B2E584A9A}"/>
              </a:ext>
            </a:extLst>
          </p:cNvPr>
          <p:cNvSpPr txBox="1"/>
          <p:nvPr/>
        </p:nvSpPr>
        <p:spPr>
          <a:xfrm>
            <a:off x="10386838" y="3899466"/>
            <a:ext cx="1689933" cy="1169551"/>
          </a:xfrm>
          <a:prstGeom prst="rect">
            <a:avLst/>
          </a:prstGeom>
          <a:noFill/>
        </p:spPr>
        <p:txBody>
          <a:bodyPr wrap="square" rtlCol="0">
            <a:spAutoFit/>
          </a:bodyPr>
          <a:lstStyle/>
          <a:p>
            <a:r>
              <a:rPr lang="en-US" altLang="en-US" sz="1000" i="1" dirty="0">
                <a:ea typeface="MS Mincho" panose="02020609040205080304" pitchFamily="49" charset="-128"/>
                <a:cs typeface="Times New Roman" panose="02020603050405020304" pitchFamily="18" charset="0"/>
              </a:rPr>
              <a:t>Source: </a:t>
            </a:r>
            <a:r>
              <a:rPr lang="en-US" sz="1000" dirty="0"/>
              <a:t>Goldhaber, D., Krieg, J., Naito, N., &amp; Theobald, R. (2019b). Student teaching and the geography of teacher shortages. CALDER Working Paper No. 222-1019.</a:t>
            </a:r>
          </a:p>
        </p:txBody>
      </p:sp>
    </p:spTree>
    <p:extLst>
      <p:ext uri="{BB962C8B-B14F-4D97-AF65-F5344CB8AC3E}">
        <p14:creationId xmlns:p14="http://schemas.microsoft.com/office/powerpoint/2010/main" val="153859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5517-AA74-4A3A-A390-478E8DF47C59}"/>
              </a:ext>
            </a:extLst>
          </p:cNvPr>
          <p:cNvSpPr>
            <a:spLocks noGrp="1"/>
          </p:cNvSpPr>
          <p:nvPr>
            <p:ph type="title"/>
          </p:nvPr>
        </p:nvSpPr>
        <p:spPr>
          <a:xfrm>
            <a:off x="236482" y="0"/>
            <a:ext cx="11719035" cy="1325563"/>
          </a:xfrm>
        </p:spPr>
        <p:txBody>
          <a:bodyPr/>
          <a:lstStyle/>
          <a:p>
            <a:r>
              <a:rPr lang="en-US" dirty="0"/>
              <a:t>Student Teaching &amp; the Geography of Teacher Shortages</a:t>
            </a:r>
          </a:p>
        </p:txBody>
      </p:sp>
      <p:sp>
        <p:nvSpPr>
          <p:cNvPr id="4" name="Slide Number Placeholder 3">
            <a:extLst>
              <a:ext uri="{FF2B5EF4-FFF2-40B4-BE49-F238E27FC236}">
                <a16:creationId xmlns:a16="http://schemas.microsoft.com/office/drawing/2014/main" id="{E1E72ECB-67E7-4842-8162-6210D9B4C4CD}"/>
              </a:ext>
            </a:extLst>
          </p:cNvPr>
          <p:cNvSpPr>
            <a:spLocks noGrp="1"/>
          </p:cNvSpPr>
          <p:nvPr>
            <p:ph type="sldNum" sz="quarter" idx="12"/>
          </p:nvPr>
        </p:nvSpPr>
        <p:spPr/>
        <p:txBody>
          <a:bodyPr/>
          <a:lstStyle/>
          <a:p>
            <a:fld id="{0C650650-2215-4B5F-B403-8C299E4AF367}" type="slidenum">
              <a:rPr lang="en-US" smtClean="0"/>
              <a:pPr/>
              <a:t>19</a:t>
            </a:fld>
            <a:endParaRPr lang="en-US" dirty="0"/>
          </a:p>
        </p:txBody>
      </p:sp>
      <p:sp>
        <p:nvSpPr>
          <p:cNvPr id="6" name="TextBox 5">
            <a:extLst>
              <a:ext uri="{FF2B5EF4-FFF2-40B4-BE49-F238E27FC236}">
                <a16:creationId xmlns:a16="http://schemas.microsoft.com/office/drawing/2014/main" id="{BDAC2370-DCAA-4E8B-9396-A91B2E584A9A}"/>
              </a:ext>
            </a:extLst>
          </p:cNvPr>
          <p:cNvSpPr txBox="1"/>
          <p:nvPr/>
        </p:nvSpPr>
        <p:spPr>
          <a:xfrm>
            <a:off x="10386838" y="3899466"/>
            <a:ext cx="1655519" cy="1169551"/>
          </a:xfrm>
          <a:prstGeom prst="rect">
            <a:avLst/>
          </a:prstGeom>
          <a:noFill/>
        </p:spPr>
        <p:txBody>
          <a:bodyPr wrap="square" rtlCol="0">
            <a:spAutoFit/>
          </a:bodyPr>
          <a:lstStyle/>
          <a:p>
            <a:r>
              <a:rPr lang="en-US" altLang="en-US" sz="1000" i="1" dirty="0">
                <a:ea typeface="MS Mincho" panose="02020609040205080304" pitchFamily="49" charset="-128"/>
                <a:cs typeface="Times New Roman" panose="02020603050405020304" pitchFamily="18" charset="0"/>
              </a:rPr>
              <a:t>Source: </a:t>
            </a:r>
            <a:r>
              <a:rPr lang="en-US" sz="1000" dirty="0"/>
              <a:t>Goldhaber, D., Krieg, J., Naito, N., &amp; Theobald, R. (2019b). Student teaching and the geography of teacher shortages. CALDER Working Paper No. 222-1019.</a:t>
            </a:r>
          </a:p>
        </p:txBody>
      </p:sp>
      <p:graphicFrame>
        <p:nvGraphicFramePr>
          <p:cNvPr id="3" name="Table 2">
            <a:extLst>
              <a:ext uri="{FF2B5EF4-FFF2-40B4-BE49-F238E27FC236}">
                <a16:creationId xmlns:a16="http://schemas.microsoft.com/office/drawing/2014/main" id="{0F061509-7AE9-4C66-8D75-BB2F609353B8}"/>
              </a:ext>
            </a:extLst>
          </p:cNvPr>
          <p:cNvGraphicFramePr>
            <a:graphicFrameLocks noGrp="1"/>
          </p:cNvGraphicFramePr>
          <p:nvPr>
            <p:extLst>
              <p:ext uri="{D42A27DB-BD31-4B8C-83A1-F6EECF244321}">
                <p14:modId xmlns:p14="http://schemas.microsoft.com/office/powerpoint/2010/main" val="711664037"/>
              </p:ext>
            </p:extLst>
          </p:nvPr>
        </p:nvGraphicFramePr>
        <p:xfrm>
          <a:off x="347994" y="1465199"/>
          <a:ext cx="9882382" cy="4447540"/>
        </p:xfrm>
        <a:graphic>
          <a:graphicData uri="http://schemas.openxmlformats.org/drawingml/2006/table">
            <a:tbl>
              <a:tblPr firstRow="1" firstCol="1" bandRow="1">
                <a:tableStyleId>{5C22544A-7EE6-4342-B048-85BDC9FD1C3A}</a:tableStyleId>
              </a:tblPr>
              <a:tblGrid>
                <a:gridCol w="3276152">
                  <a:extLst>
                    <a:ext uri="{9D8B030D-6E8A-4147-A177-3AD203B41FA5}">
                      <a16:colId xmlns:a16="http://schemas.microsoft.com/office/drawing/2014/main" val="57765817"/>
                    </a:ext>
                  </a:extLst>
                </a:gridCol>
                <a:gridCol w="1321246">
                  <a:extLst>
                    <a:ext uri="{9D8B030D-6E8A-4147-A177-3AD203B41FA5}">
                      <a16:colId xmlns:a16="http://schemas.microsoft.com/office/drawing/2014/main" val="194680406"/>
                    </a:ext>
                  </a:extLst>
                </a:gridCol>
                <a:gridCol w="1321246">
                  <a:extLst>
                    <a:ext uri="{9D8B030D-6E8A-4147-A177-3AD203B41FA5}">
                      <a16:colId xmlns:a16="http://schemas.microsoft.com/office/drawing/2014/main" val="2654339879"/>
                    </a:ext>
                  </a:extLst>
                </a:gridCol>
                <a:gridCol w="1321246">
                  <a:extLst>
                    <a:ext uri="{9D8B030D-6E8A-4147-A177-3AD203B41FA5}">
                      <a16:colId xmlns:a16="http://schemas.microsoft.com/office/drawing/2014/main" val="1812087660"/>
                    </a:ext>
                  </a:extLst>
                </a:gridCol>
                <a:gridCol w="1321246">
                  <a:extLst>
                    <a:ext uri="{9D8B030D-6E8A-4147-A177-3AD203B41FA5}">
                      <a16:colId xmlns:a16="http://schemas.microsoft.com/office/drawing/2014/main" val="229165488"/>
                    </a:ext>
                  </a:extLst>
                </a:gridCol>
                <a:gridCol w="1321246">
                  <a:extLst>
                    <a:ext uri="{9D8B030D-6E8A-4147-A177-3AD203B41FA5}">
                      <a16:colId xmlns:a16="http://schemas.microsoft.com/office/drawing/2014/main" val="289469305"/>
                    </a:ext>
                  </a:extLst>
                </a:gridCol>
              </a:tblGrid>
              <a:tr h="190500">
                <a:tc>
                  <a:txBody>
                    <a:bodyPr/>
                    <a:lstStyle/>
                    <a:p>
                      <a:pPr marL="0" marR="0" algn="l">
                        <a:lnSpc>
                          <a:spcPct val="115000"/>
                        </a:lnSpc>
                        <a:spcBef>
                          <a:spcPts val="0"/>
                        </a:spcBef>
                        <a:spcAft>
                          <a:spcPts val="0"/>
                        </a:spcAft>
                      </a:pPr>
                      <a:r>
                        <a:rPr lang="en-US" sz="1800">
                          <a:effectLst/>
                        </a:rPr>
                        <a:t> </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dirty="0">
                          <a:effectLst/>
                        </a:rPr>
                        <a:t>(1)</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(2)</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(3)</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(4)</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(5)</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1075472155"/>
                  </a:ext>
                </a:extLst>
              </a:tr>
              <a:tr h="190500">
                <a:tc rowSpan="2">
                  <a:txBody>
                    <a:bodyPr/>
                    <a:lstStyle/>
                    <a:p>
                      <a:pPr marL="0" marR="0" algn="l">
                        <a:lnSpc>
                          <a:spcPct val="115000"/>
                        </a:lnSpc>
                        <a:spcBef>
                          <a:spcPts val="0"/>
                        </a:spcBef>
                        <a:spcAft>
                          <a:spcPts val="0"/>
                        </a:spcAft>
                      </a:pPr>
                      <a:r>
                        <a:rPr lang="en-US" sz="1800">
                          <a:effectLst/>
                        </a:rPr>
                        <a:t>Percent of Teachers Hosting a ST</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-0.222***</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-0.181**</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-0.142**</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-0.137**</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-0.093*</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2837695208"/>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800">
                          <a:effectLst/>
                        </a:rPr>
                        <a:t>(0.058)</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dirty="0">
                          <a:effectLst/>
                        </a:rPr>
                        <a:t>(0.058)</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(0.053)</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(0.051)</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(0.038)</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4104071087"/>
                  </a:ext>
                </a:extLst>
              </a:tr>
              <a:tr h="190500">
                <a:tc rowSpan="2">
                  <a:txBody>
                    <a:bodyPr/>
                    <a:lstStyle/>
                    <a:p>
                      <a:pPr marL="0" marR="0" algn="l">
                        <a:lnSpc>
                          <a:spcPct val="115000"/>
                        </a:lnSpc>
                        <a:spcBef>
                          <a:spcPts val="0"/>
                        </a:spcBef>
                        <a:spcAft>
                          <a:spcPts val="0"/>
                        </a:spcAft>
                      </a:pPr>
                      <a:r>
                        <a:rPr lang="en-US" sz="1800">
                          <a:effectLst/>
                        </a:rPr>
                        <a:t>City (ref. Suburb)</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0.003</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0.183</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0.077</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4005035194"/>
                  </a:ext>
                </a:extLst>
              </a:tr>
              <a:tr h="190500">
                <a:tc vMerge="1">
                  <a:txBody>
                    <a:bodyPr/>
                    <a:lstStyle/>
                    <a:p>
                      <a:endParaRPr lang="en-US"/>
                    </a:p>
                  </a:txBody>
                  <a:tcPr/>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(0.181)</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dirty="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(0.228)</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(0.198)</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1891914307"/>
                  </a:ext>
                </a:extLst>
              </a:tr>
              <a:tr h="190500">
                <a:tc rowSpan="2">
                  <a:txBody>
                    <a:bodyPr/>
                    <a:lstStyle/>
                    <a:p>
                      <a:pPr marL="0" marR="0" algn="l">
                        <a:lnSpc>
                          <a:spcPct val="115000"/>
                        </a:lnSpc>
                        <a:spcBef>
                          <a:spcPts val="0"/>
                        </a:spcBef>
                        <a:spcAft>
                          <a:spcPts val="0"/>
                        </a:spcAft>
                      </a:pPr>
                      <a:r>
                        <a:rPr lang="en-US" sz="1800">
                          <a:effectLst/>
                        </a:rPr>
                        <a:t>Town (ref. Suburb)</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0.645*</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dirty="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0.417+</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0.231</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78268288"/>
                  </a:ext>
                </a:extLst>
              </a:tr>
              <a:tr h="190500">
                <a:tc vMerge="1">
                  <a:txBody>
                    <a:bodyPr/>
                    <a:lstStyle/>
                    <a:p>
                      <a:endParaRPr lang="en-US"/>
                    </a:p>
                  </a:txBody>
                  <a:tcPr/>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(0.259)</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dirty="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(0.236)</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(0.229)</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813233791"/>
                  </a:ext>
                </a:extLst>
              </a:tr>
              <a:tr h="190500">
                <a:tc rowSpan="2">
                  <a:txBody>
                    <a:bodyPr/>
                    <a:lstStyle/>
                    <a:p>
                      <a:pPr marL="0" marR="0" algn="l">
                        <a:lnSpc>
                          <a:spcPct val="115000"/>
                        </a:lnSpc>
                        <a:spcBef>
                          <a:spcPts val="0"/>
                        </a:spcBef>
                        <a:spcAft>
                          <a:spcPts val="0"/>
                        </a:spcAft>
                      </a:pPr>
                      <a:r>
                        <a:rPr lang="en-US" sz="1800">
                          <a:effectLst/>
                        </a:rPr>
                        <a:t>Rural (ref. Suburb)</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0.588</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dirty="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dirty="0">
                          <a:effectLst/>
                        </a:rPr>
                        <a:t>0.305</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-0.152</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2314059815"/>
                  </a:ext>
                </a:extLst>
              </a:tr>
              <a:tr h="190500">
                <a:tc vMerge="1">
                  <a:txBody>
                    <a:bodyPr/>
                    <a:lstStyle/>
                    <a:p>
                      <a:endParaRPr lang="en-US"/>
                    </a:p>
                  </a:txBody>
                  <a:tcPr/>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(0.358)</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dirty="0">
                          <a:effectLst/>
                        </a:rPr>
                        <a:t>(0.277)</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(0.220)</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1462628271"/>
                  </a:ext>
                </a:extLst>
              </a:tr>
              <a:tr h="190500">
                <a:tc rowSpan="2">
                  <a:txBody>
                    <a:bodyPr/>
                    <a:lstStyle/>
                    <a:p>
                      <a:pPr marL="0" marR="0" algn="l">
                        <a:lnSpc>
                          <a:spcPct val="115000"/>
                        </a:lnSpc>
                        <a:spcBef>
                          <a:spcPts val="0"/>
                        </a:spcBef>
                        <a:spcAft>
                          <a:spcPts val="0"/>
                        </a:spcAft>
                      </a:pPr>
                      <a:r>
                        <a:rPr lang="en-US" sz="1800">
                          <a:effectLst/>
                        </a:rPr>
                        <a:t>Log distance to nearest TEP</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0.239**</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dirty="0">
                          <a:effectLst/>
                        </a:rPr>
                        <a:t>0.217*</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0.145*</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1917340373"/>
                  </a:ext>
                </a:extLst>
              </a:tr>
              <a:tr h="190500">
                <a:tc vMerge="1">
                  <a:txBody>
                    <a:bodyPr/>
                    <a:lstStyle/>
                    <a:p>
                      <a:endParaRPr lang="en-US"/>
                    </a:p>
                  </a:txBody>
                  <a:tcPr/>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(0.079)</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dirty="0">
                          <a:effectLst/>
                        </a:rPr>
                        <a:t>(0.085)</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(0.068)</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2125668082"/>
                  </a:ext>
                </a:extLst>
              </a:tr>
              <a:tr h="190500">
                <a:tc>
                  <a:txBody>
                    <a:bodyPr/>
                    <a:lstStyle/>
                    <a:p>
                      <a:pPr marL="0" marR="0" algn="l">
                        <a:lnSpc>
                          <a:spcPct val="115000"/>
                        </a:lnSpc>
                        <a:spcBef>
                          <a:spcPts val="0"/>
                        </a:spcBef>
                        <a:spcAft>
                          <a:spcPts val="0"/>
                        </a:spcAft>
                      </a:pPr>
                      <a:r>
                        <a:rPr lang="en-US" sz="1800">
                          <a:effectLst/>
                        </a:rPr>
                        <a:t>Additional District Controls</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endParaRPr lang="en-US" sz="1800">
                        <a:effectLst/>
                        <a:latin typeface="Arial" panose="020B060402020202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dirty="0">
                          <a:effectLst/>
                        </a:rPr>
                        <a:t>X</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208745695"/>
                  </a:ext>
                </a:extLst>
              </a:tr>
              <a:tr h="190500">
                <a:tc>
                  <a:txBody>
                    <a:bodyPr/>
                    <a:lstStyle/>
                    <a:p>
                      <a:pPr marL="0" marR="0" algn="l">
                        <a:lnSpc>
                          <a:spcPct val="115000"/>
                        </a:lnSpc>
                        <a:spcBef>
                          <a:spcPts val="0"/>
                        </a:spcBef>
                        <a:spcAft>
                          <a:spcPts val="0"/>
                        </a:spcAft>
                      </a:pPr>
                      <a:r>
                        <a:rPr lang="en-US" sz="1800">
                          <a:effectLst/>
                        </a:rPr>
                        <a:t>Number of District-Year Observations</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1,097</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1,097</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1,097</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1,097</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dirty="0">
                          <a:effectLst/>
                        </a:rPr>
                        <a:t>1,097</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2561065330"/>
                  </a:ext>
                </a:extLst>
              </a:tr>
              <a:tr h="190500">
                <a:tc>
                  <a:txBody>
                    <a:bodyPr/>
                    <a:lstStyle/>
                    <a:p>
                      <a:pPr marL="0" marR="0" algn="l">
                        <a:lnSpc>
                          <a:spcPct val="115000"/>
                        </a:lnSpc>
                        <a:spcBef>
                          <a:spcPts val="0"/>
                        </a:spcBef>
                        <a:spcAft>
                          <a:spcPts val="0"/>
                        </a:spcAft>
                      </a:pPr>
                      <a:r>
                        <a:rPr lang="en-US" sz="1800">
                          <a:effectLst/>
                        </a:rPr>
                        <a:t>R-squared</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0.116</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0.123</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0.126</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a:effectLst/>
                        </a:rPr>
                        <a:t>0.129</a:t>
                      </a:r>
                      <a:endParaRPr lang="en-US" sz="180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800" dirty="0">
                          <a:effectLst/>
                        </a:rPr>
                        <a:t>0.152</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txBody>
                  <a:tcPr marL="18415" marR="18415" marT="0" marB="0"/>
                </a:tc>
                <a:extLst>
                  <a:ext uri="{0D108BD9-81ED-4DB2-BD59-A6C34878D82A}">
                    <a16:rowId xmlns:a16="http://schemas.microsoft.com/office/drawing/2014/main" val="864480055"/>
                  </a:ext>
                </a:extLst>
              </a:tr>
            </a:tbl>
          </a:graphicData>
        </a:graphic>
      </p:graphicFrame>
      <p:sp>
        <p:nvSpPr>
          <p:cNvPr id="5" name="TextBox 4">
            <a:extLst>
              <a:ext uri="{FF2B5EF4-FFF2-40B4-BE49-F238E27FC236}">
                <a16:creationId xmlns:a16="http://schemas.microsoft.com/office/drawing/2014/main" id="{5D98BB71-4F1E-FE4B-B1DA-B055FC0E0FA9}"/>
              </a:ext>
            </a:extLst>
          </p:cNvPr>
          <p:cNvSpPr txBox="1"/>
          <p:nvPr/>
        </p:nvSpPr>
        <p:spPr>
          <a:xfrm>
            <a:off x="347994" y="1021586"/>
            <a:ext cx="9882381" cy="369332"/>
          </a:xfrm>
          <a:prstGeom prst="rect">
            <a:avLst/>
          </a:prstGeom>
          <a:noFill/>
        </p:spPr>
        <p:txBody>
          <a:bodyPr wrap="square" rtlCol="0">
            <a:spAutoFit/>
          </a:bodyPr>
          <a:lstStyle/>
          <a:p>
            <a:r>
              <a:rPr lang="en-US" dirty="0"/>
              <a:t>Percentage of New Hires with Emergency Credentials in Each District (Statewide about 1% in 2018)</a:t>
            </a:r>
          </a:p>
        </p:txBody>
      </p:sp>
    </p:spTree>
    <p:extLst>
      <p:ext uri="{BB962C8B-B14F-4D97-AF65-F5344CB8AC3E}">
        <p14:creationId xmlns:p14="http://schemas.microsoft.com/office/powerpoint/2010/main" val="146395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05063" y="-11081"/>
            <a:ext cx="11381872" cy="917996"/>
          </a:xfrm>
        </p:spPr>
        <p:txBody>
          <a:bodyPr>
            <a:normAutofit/>
          </a:bodyPr>
          <a:lstStyle/>
          <a:p>
            <a:r>
              <a:rPr lang="en-US" sz="4000" b="1" dirty="0"/>
              <a:t>More of A Story Than A Research Presentation</a:t>
            </a:r>
          </a:p>
        </p:txBody>
      </p:sp>
      <p:sp>
        <p:nvSpPr>
          <p:cNvPr id="3" name="Slide Number Placeholder 2"/>
          <p:cNvSpPr>
            <a:spLocks noGrp="1"/>
          </p:cNvSpPr>
          <p:nvPr>
            <p:ph type="sldNum" sz="quarter" idx="10"/>
          </p:nvPr>
        </p:nvSpPr>
        <p:spPr/>
        <p:txBody>
          <a:bodyPr/>
          <a:lstStyle/>
          <a:p>
            <a:fld id="{F3477EC8-074D-41C4-94AE-E9EA7CEEA348}" type="slidenum">
              <a:rPr lang="en-US" smtClean="0"/>
              <a:pPr/>
              <a:t>2</a:t>
            </a:fld>
            <a:endParaRPr lang="en-US" dirty="0"/>
          </a:p>
        </p:txBody>
      </p:sp>
      <p:sp>
        <p:nvSpPr>
          <p:cNvPr id="2" name="TextBox 1">
            <a:extLst>
              <a:ext uri="{FF2B5EF4-FFF2-40B4-BE49-F238E27FC236}">
                <a16:creationId xmlns:a16="http://schemas.microsoft.com/office/drawing/2014/main" id="{25F79784-6F5B-8048-8D88-CF1CBD86B679}"/>
              </a:ext>
            </a:extLst>
          </p:cNvPr>
          <p:cNvSpPr txBox="1"/>
          <p:nvPr/>
        </p:nvSpPr>
        <p:spPr>
          <a:xfrm>
            <a:off x="405063" y="5879566"/>
            <a:ext cx="11381872" cy="800219"/>
          </a:xfrm>
          <a:prstGeom prst="rect">
            <a:avLst/>
          </a:prstGeom>
          <a:noFill/>
        </p:spPr>
        <p:txBody>
          <a:bodyPr wrap="square" rtlCol="0">
            <a:spAutoFit/>
          </a:bodyPr>
          <a:lstStyle/>
          <a:p>
            <a:r>
              <a:rPr lang="en-US" altLang="en-US" sz="2800" dirty="0"/>
              <a:t>+ A little bonus material!</a:t>
            </a:r>
          </a:p>
          <a:p>
            <a:endParaRPr lang="en-US" dirty="0"/>
          </a:p>
        </p:txBody>
      </p:sp>
      <p:pic>
        <p:nvPicPr>
          <p:cNvPr id="4" name="Picture 3">
            <a:extLst>
              <a:ext uri="{FF2B5EF4-FFF2-40B4-BE49-F238E27FC236}">
                <a16:creationId xmlns:a16="http://schemas.microsoft.com/office/drawing/2014/main" id="{D05CE274-69CA-4C02-BEA6-74AB48DDA6FA}"/>
              </a:ext>
            </a:extLst>
          </p:cNvPr>
          <p:cNvPicPr>
            <a:picLocks noChangeAspect="1"/>
          </p:cNvPicPr>
          <p:nvPr/>
        </p:nvPicPr>
        <p:blipFill>
          <a:blip r:embed="rId3"/>
          <a:stretch>
            <a:fillRect/>
          </a:stretch>
        </p:blipFill>
        <p:spPr>
          <a:xfrm>
            <a:off x="138479" y="1063268"/>
            <a:ext cx="6345868" cy="4016079"/>
          </a:xfrm>
          <a:prstGeom prst="rect">
            <a:avLst/>
          </a:prstGeom>
        </p:spPr>
      </p:pic>
      <p:pic>
        <p:nvPicPr>
          <p:cNvPr id="8" name="Picture 7" descr="A screenshot of a cell phone&#10;&#10;Description generated with high confidence">
            <a:extLst>
              <a:ext uri="{FF2B5EF4-FFF2-40B4-BE49-F238E27FC236}">
                <a16:creationId xmlns:a16="http://schemas.microsoft.com/office/drawing/2014/main" id="{76D5F828-8EF3-405E-B970-BC6636622E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5775" y="715396"/>
            <a:ext cx="4002510" cy="5149850"/>
          </a:xfrm>
          <a:prstGeom prst="rect">
            <a:avLst/>
          </a:prstGeom>
        </p:spPr>
      </p:pic>
      <p:pic>
        <p:nvPicPr>
          <p:cNvPr id="9" name="Picture 8" descr="A screenshot of a cell phone&#10;&#10;Description generated with high confidence">
            <a:extLst>
              <a:ext uri="{FF2B5EF4-FFF2-40B4-BE49-F238E27FC236}">
                <a16:creationId xmlns:a16="http://schemas.microsoft.com/office/drawing/2014/main" id="{B057289C-A584-49CB-B5CA-89F42EE32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2864" y="711483"/>
            <a:ext cx="3918573" cy="5149850"/>
          </a:xfrm>
          <a:prstGeom prst="rect">
            <a:avLst/>
          </a:prstGeom>
        </p:spPr>
      </p:pic>
      <p:pic>
        <p:nvPicPr>
          <p:cNvPr id="7" name="Picture 6">
            <a:extLst>
              <a:ext uri="{FF2B5EF4-FFF2-40B4-BE49-F238E27FC236}">
                <a16:creationId xmlns:a16="http://schemas.microsoft.com/office/drawing/2014/main" id="{D467F8D0-B535-4F19-BBAB-CAF165ACFBA1}"/>
              </a:ext>
            </a:extLst>
          </p:cNvPr>
          <p:cNvPicPr>
            <a:picLocks noChangeAspect="1"/>
          </p:cNvPicPr>
          <p:nvPr/>
        </p:nvPicPr>
        <p:blipFill>
          <a:blip r:embed="rId6"/>
          <a:stretch>
            <a:fillRect/>
          </a:stretch>
        </p:blipFill>
        <p:spPr>
          <a:xfrm>
            <a:off x="6458657" y="746371"/>
            <a:ext cx="3965560" cy="5137673"/>
          </a:xfrm>
          <a:prstGeom prst="rect">
            <a:avLst/>
          </a:prstGeom>
        </p:spPr>
      </p:pic>
      <p:pic>
        <p:nvPicPr>
          <p:cNvPr id="5" name="Picture 4">
            <a:extLst>
              <a:ext uri="{FF2B5EF4-FFF2-40B4-BE49-F238E27FC236}">
                <a16:creationId xmlns:a16="http://schemas.microsoft.com/office/drawing/2014/main" id="{AD19EE11-33C4-4AF4-BE92-280ECB44A345}"/>
              </a:ext>
            </a:extLst>
          </p:cNvPr>
          <p:cNvPicPr>
            <a:picLocks noChangeAspect="1"/>
          </p:cNvPicPr>
          <p:nvPr/>
        </p:nvPicPr>
        <p:blipFill>
          <a:blip r:embed="rId7"/>
          <a:stretch>
            <a:fillRect/>
          </a:stretch>
        </p:blipFill>
        <p:spPr>
          <a:xfrm>
            <a:off x="8100361" y="802126"/>
            <a:ext cx="3918573" cy="5085572"/>
          </a:xfrm>
          <a:prstGeom prst="rect">
            <a:avLst/>
          </a:prstGeom>
        </p:spPr>
      </p:pic>
      <p:sp>
        <p:nvSpPr>
          <p:cNvPr id="11" name="Content Placeholder 10">
            <a:extLst>
              <a:ext uri="{FF2B5EF4-FFF2-40B4-BE49-F238E27FC236}">
                <a16:creationId xmlns:a16="http://schemas.microsoft.com/office/drawing/2014/main" id="{146FE53B-01BA-40D1-86D0-A1ED37D452F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416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2D85-286E-44CA-BAE2-DF57905F51A1}"/>
              </a:ext>
            </a:extLst>
          </p:cNvPr>
          <p:cNvSpPr>
            <a:spLocks noGrp="1"/>
          </p:cNvSpPr>
          <p:nvPr>
            <p:ph type="title"/>
          </p:nvPr>
        </p:nvSpPr>
        <p:spPr>
          <a:xfrm>
            <a:off x="231227" y="253616"/>
            <a:ext cx="11719035" cy="526970"/>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B5BBA0BD-4E4D-47F2-835D-9B370E92BC7D}"/>
              </a:ext>
            </a:extLst>
          </p:cNvPr>
          <p:cNvSpPr>
            <a:spLocks noGrp="1"/>
          </p:cNvSpPr>
          <p:nvPr>
            <p:ph idx="1"/>
          </p:nvPr>
        </p:nvSpPr>
        <p:spPr>
          <a:xfrm>
            <a:off x="231227" y="780586"/>
            <a:ext cx="11729546" cy="5441794"/>
          </a:xfrm>
        </p:spPr>
        <p:txBody>
          <a:bodyPr>
            <a:normAutofit fontScale="77500" lnSpcReduction="20000"/>
          </a:bodyPr>
          <a:lstStyle/>
          <a:p>
            <a:r>
              <a:rPr lang="en-US" dirty="0">
                <a:solidFill>
                  <a:prstClr val="black"/>
                </a:solidFill>
              </a:rPr>
              <a:t>Goldhaber, D., Krieg, J. M., &amp; Theobald, R. (2017). Does the match matter? Exploring whether student teaching experiences affect teacher effectiveness. American Educational Research Journal, 54(2), 325-359.</a:t>
            </a:r>
            <a:endParaRPr lang="en-US" dirty="0"/>
          </a:p>
          <a:p>
            <a:r>
              <a:rPr lang="en-US" dirty="0"/>
              <a:t>Goldhaber, D., Krieg, J., Naito, N., &amp; Theobald, R. (2019a). Making the most of student teaching: The importance of mentors and scope of change. CALDER Research Brief 15-0519.</a:t>
            </a:r>
            <a:r>
              <a:rPr lang="en-US" dirty="0">
                <a:solidFill>
                  <a:prstClr val="black"/>
                </a:solidFill>
              </a:rPr>
              <a:t> </a:t>
            </a:r>
          </a:p>
          <a:p>
            <a:r>
              <a:rPr lang="en-US" dirty="0"/>
              <a:t>Goldhaber, D., Krieg, J., Naito, N., &amp; Theobald, R. (2019b). Student teaching and the geography of teacher shortages. CALDER Working Paper No. 222-1019.</a:t>
            </a:r>
          </a:p>
          <a:p>
            <a:r>
              <a:rPr lang="en-US" dirty="0"/>
              <a:t>Goldhaber, D., Krieg, J., &amp; Theobald, R. (2018a). Exploring the impact of student teaching apprenticeships on student achievement and mentor teachers. CALDER Working Paper 207-1118-1.</a:t>
            </a:r>
          </a:p>
          <a:p>
            <a:r>
              <a:rPr lang="en-US" dirty="0"/>
              <a:t>Goldhaber, D., Krieg, J., &amp; Theobald, R. (2018b). Effective Like Me? Does Having a More Productive Mentor Improve the Productivity of Mentees?. CALDER Working Paper No. 208-1118-1</a:t>
            </a:r>
          </a:p>
          <a:p>
            <a:r>
              <a:rPr lang="en-US" dirty="0">
                <a:solidFill>
                  <a:prstClr val="black"/>
                </a:solidFill>
              </a:rPr>
              <a:t>Goldhaber, D., Krieg, J., &amp; Theobald, R. (Forthcoming). Effective Like Me? Does Having a More Productive Mentor Improve the Productivity of Mentees?. </a:t>
            </a:r>
            <a:r>
              <a:rPr lang="en-US" i="1" dirty="0" err="1">
                <a:solidFill>
                  <a:prstClr val="black"/>
                </a:solidFill>
              </a:rPr>
              <a:t>Labour</a:t>
            </a:r>
            <a:r>
              <a:rPr lang="en-US" i="1" dirty="0">
                <a:solidFill>
                  <a:prstClr val="black"/>
                </a:solidFill>
              </a:rPr>
              <a:t> Economics</a:t>
            </a:r>
            <a:endParaRPr lang="en-US" dirty="0"/>
          </a:p>
          <a:p>
            <a:r>
              <a:rPr lang="en-US" dirty="0">
                <a:solidFill>
                  <a:prstClr val="black"/>
                </a:solidFill>
              </a:rPr>
              <a:t>Krieg, J. M., Theobald, R., &amp; Goldhaber, D. (2016). A foot in the door: Exploring the role of student teaching assignments in teachers’ initial job placements. </a:t>
            </a:r>
            <a:r>
              <a:rPr lang="en-US" i="1" dirty="0">
                <a:solidFill>
                  <a:prstClr val="black"/>
                </a:solidFill>
              </a:rPr>
              <a:t>Educational Evaluation and Policy Analysis</a:t>
            </a:r>
            <a:r>
              <a:rPr lang="en-US" dirty="0">
                <a:solidFill>
                  <a:prstClr val="black"/>
                </a:solidFill>
              </a:rPr>
              <a:t>, </a:t>
            </a:r>
            <a:r>
              <a:rPr lang="en-US" i="1" dirty="0">
                <a:solidFill>
                  <a:prstClr val="black"/>
                </a:solidFill>
              </a:rPr>
              <a:t>38</a:t>
            </a:r>
            <a:r>
              <a:rPr lang="en-US" dirty="0">
                <a:solidFill>
                  <a:prstClr val="black"/>
                </a:solidFill>
              </a:rPr>
              <a:t>(2), 364-388.</a:t>
            </a:r>
          </a:p>
          <a:p>
            <a:r>
              <a:rPr lang="en-US" dirty="0">
                <a:solidFill>
                  <a:srgbClr val="1D1C1D"/>
                </a:solidFill>
                <a:latin typeface="Slack-Lato"/>
              </a:rPr>
              <a:t>Krieg, J., Goldhaber, D., &amp; Theobald, R. (2019). Teacher candidate apprenticeships: Assessing the who and where of student teaching. Journal of Teacher Education. </a:t>
            </a:r>
            <a:r>
              <a:rPr lang="en-US" dirty="0">
                <a:latin typeface="Slack-Lato"/>
                <a:hlinkClick r:id="rId2"/>
              </a:rPr>
              <a:t>https://doi.org/10.1177/0022487119858983</a:t>
            </a:r>
            <a:r>
              <a:rPr lang="en-US" dirty="0">
                <a:solidFill>
                  <a:srgbClr val="1D1C1D"/>
                </a:solidFill>
                <a:latin typeface="Slack-Lato"/>
              </a:rPr>
              <a:t>.</a:t>
            </a:r>
            <a:endParaRPr lang="en-US" dirty="0">
              <a:solidFill>
                <a:prstClr val="black"/>
              </a:solidFill>
            </a:endParaRPr>
          </a:p>
          <a:p>
            <a:pPr lvl="0"/>
            <a:endParaRPr lang="en-US" dirty="0">
              <a:solidFill>
                <a:prstClr val="black"/>
              </a:solidFill>
            </a:endParaRPr>
          </a:p>
          <a:p>
            <a:endParaRPr lang="en-US" dirty="0"/>
          </a:p>
        </p:txBody>
      </p:sp>
      <p:sp>
        <p:nvSpPr>
          <p:cNvPr id="4" name="Slide Number Placeholder 3">
            <a:extLst>
              <a:ext uri="{FF2B5EF4-FFF2-40B4-BE49-F238E27FC236}">
                <a16:creationId xmlns:a16="http://schemas.microsoft.com/office/drawing/2014/main" id="{D7CEFC77-BF72-406C-8D3F-F7B1169EC13D}"/>
              </a:ext>
            </a:extLst>
          </p:cNvPr>
          <p:cNvSpPr>
            <a:spLocks noGrp="1"/>
          </p:cNvSpPr>
          <p:nvPr>
            <p:ph type="sldNum" sz="quarter" idx="12"/>
          </p:nvPr>
        </p:nvSpPr>
        <p:spPr/>
        <p:txBody>
          <a:bodyPr/>
          <a:lstStyle/>
          <a:p>
            <a:fld id="{0C650650-2215-4B5F-B403-8C299E4AF367}" type="slidenum">
              <a:rPr lang="en-US" smtClean="0"/>
              <a:pPr/>
              <a:t>20</a:t>
            </a:fld>
            <a:endParaRPr lang="en-US" dirty="0"/>
          </a:p>
        </p:txBody>
      </p:sp>
    </p:spTree>
    <p:extLst>
      <p:ext uri="{BB962C8B-B14F-4D97-AF65-F5344CB8AC3E}">
        <p14:creationId xmlns:p14="http://schemas.microsoft.com/office/powerpoint/2010/main" val="124055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EC1A4-F927-D84B-A73E-CB8FAE661BFD}"/>
              </a:ext>
            </a:extLst>
          </p:cNvPr>
          <p:cNvSpPr>
            <a:spLocks noGrp="1"/>
          </p:cNvSpPr>
          <p:nvPr>
            <p:ph type="title"/>
          </p:nvPr>
        </p:nvSpPr>
        <p:spPr/>
        <p:txBody>
          <a:bodyPr/>
          <a:lstStyle/>
          <a:p>
            <a:r>
              <a:rPr lang="en-US" dirty="0"/>
              <a:t>Teacher Education Learning Collaborative (TELC) Data</a:t>
            </a:r>
          </a:p>
        </p:txBody>
      </p:sp>
      <p:sp>
        <p:nvSpPr>
          <p:cNvPr id="5" name="Content Placeholder 4">
            <a:extLst>
              <a:ext uri="{FF2B5EF4-FFF2-40B4-BE49-F238E27FC236}">
                <a16:creationId xmlns:a16="http://schemas.microsoft.com/office/drawing/2014/main" id="{CCF4F88D-CAFE-9743-8926-2717BE84A697}"/>
              </a:ext>
            </a:extLst>
          </p:cNvPr>
          <p:cNvSpPr>
            <a:spLocks noGrp="1"/>
          </p:cNvSpPr>
          <p:nvPr>
            <p:ph sz="half" idx="1"/>
          </p:nvPr>
        </p:nvSpPr>
        <p:spPr>
          <a:xfrm>
            <a:off x="838200" y="1825625"/>
            <a:ext cx="10515600" cy="4351338"/>
          </a:xfrm>
        </p:spPr>
        <p:txBody>
          <a:bodyPr>
            <a:normAutofit fontScale="92500"/>
          </a:bodyPr>
          <a:lstStyle/>
          <a:p>
            <a:r>
              <a:rPr lang="en-US" dirty="0"/>
              <a:t>TELC Data</a:t>
            </a:r>
          </a:p>
          <a:p>
            <a:pPr lvl="1"/>
            <a:r>
              <a:rPr lang="en-US" dirty="0"/>
              <a:t>15 of 21 TEPs in Washington (about 80% of in-state prepared teachers): where and with whom student teachers do their apprenticeships</a:t>
            </a:r>
          </a:p>
          <a:p>
            <a:pPr lvl="1"/>
            <a:r>
              <a:rPr lang="en-US" dirty="0"/>
              <a:t>Most recent dataset (through student teaching placements in 2017-18): 23,922 unique teacher candidates</a:t>
            </a:r>
          </a:p>
          <a:p>
            <a:pPr lvl="1"/>
            <a:r>
              <a:rPr lang="en-US" dirty="0"/>
              <a:t>Value added sample (for candidates and their mentors): 1,044 mentee observations in math (924 unique mentors) and 944 mentee observations in ELA (895 unique mentors)</a:t>
            </a:r>
          </a:p>
          <a:p>
            <a:r>
              <a:rPr lang="en-US" dirty="0"/>
              <a:t>Washington State (OSPI) data</a:t>
            </a:r>
          </a:p>
          <a:p>
            <a:pPr lvl="1"/>
            <a:r>
              <a:rPr lang="en-US" dirty="0"/>
              <a:t>Inservice information about teachers in the state (experience, licensure tests, emergency credentials, etc.) and their students in K-12 public schools (test scores in math and ELA, demographic information, program participation, etc.) in Washington</a:t>
            </a:r>
            <a:endParaRPr lang="en-US" b="1" dirty="0"/>
          </a:p>
          <a:p>
            <a:endParaRPr lang="en-US" dirty="0"/>
          </a:p>
        </p:txBody>
      </p:sp>
      <p:sp>
        <p:nvSpPr>
          <p:cNvPr id="4" name="Slide Number Placeholder 3">
            <a:extLst>
              <a:ext uri="{FF2B5EF4-FFF2-40B4-BE49-F238E27FC236}">
                <a16:creationId xmlns:a16="http://schemas.microsoft.com/office/drawing/2014/main" id="{1D8E47A7-2BB9-204C-9EF7-973720C985EB}"/>
              </a:ext>
            </a:extLst>
          </p:cNvPr>
          <p:cNvSpPr>
            <a:spLocks noGrp="1"/>
          </p:cNvSpPr>
          <p:nvPr>
            <p:ph type="sldNum" sz="quarter" idx="12"/>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100622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169B-69C1-A143-AFED-BBC2B00EF8C0}"/>
              </a:ext>
            </a:extLst>
          </p:cNvPr>
          <p:cNvSpPr>
            <a:spLocks noGrp="1"/>
          </p:cNvSpPr>
          <p:nvPr>
            <p:ph type="title"/>
          </p:nvPr>
        </p:nvSpPr>
        <p:spPr>
          <a:xfrm>
            <a:off x="356212" y="-317905"/>
            <a:ext cx="11479576" cy="1325563"/>
          </a:xfrm>
        </p:spPr>
        <p:txBody>
          <a:bodyPr/>
          <a:lstStyle/>
          <a:p>
            <a:r>
              <a:rPr lang="en-US" dirty="0"/>
              <a:t>Why RAs Matter!</a:t>
            </a:r>
          </a:p>
        </p:txBody>
      </p:sp>
      <p:pic>
        <p:nvPicPr>
          <p:cNvPr id="6" name="Content Placeholder 5">
            <a:extLst>
              <a:ext uri="{FF2B5EF4-FFF2-40B4-BE49-F238E27FC236}">
                <a16:creationId xmlns:a16="http://schemas.microsoft.com/office/drawing/2014/main" id="{A73811AE-A265-C141-9573-0DFE7DC5FE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8287" y="627927"/>
            <a:ext cx="7434425" cy="5602146"/>
          </a:xfrm>
        </p:spPr>
      </p:pic>
      <p:sp>
        <p:nvSpPr>
          <p:cNvPr id="4" name="Slide Number Placeholder 3">
            <a:extLst>
              <a:ext uri="{FF2B5EF4-FFF2-40B4-BE49-F238E27FC236}">
                <a16:creationId xmlns:a16="http://schemas.microsoft.com/office/drawing/2014/main" id="{AB7F8659-BFD6-2B43-8A95-69E0790A9739}"/>
              </a:ext>
            </a:extLst>
          </p:cNvPr>
          <p:cNvSpPr>
            <a:spLocks noGrp="1"/>
          </p:cNvSpPr>
          <p:nvPr>
            <p:ph type="sldNum" sz="quarter" idx="12"/>
          </p:nvPr>
        </p:nvSpPr>
        <p:spPr/>
        <p:txBody>
          <a:bodyPr/>
          <a:lstStyle/>
          <a:p>
            <a:fld id="{5197325F-E717-6242-B9BC-A3C0AE2718B4}" type="slidenum">
              <a:rPr lang="en-US" smtClean="0"/>
              <a:t>4</a:t>
            </a:fld>
            <a:endParaRPr lang="en-US"/>
          </a:p>
        </p:txBody>
      </p:sp>
    </p:spTree>
    <p:extLst>
      <p:ext uri="{BB962C8B-B14F-4D97-AF65-F5344CB8AC3E}">
        <p14:creationId xmlns:p14="http://schemas.microsoft.com/office/powerpoint/2010/main" val="9930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C2EB-E264-42AE-8BE7-9777334051D0}"/>
              </a:ext>
            </a:extLst>
          </p:cNvPr>
          <p:cNvSpPr>
            <a:spLocks noGrp="1"/>
          </p:cNvSpPr>
          <p:nvPr>
            <p:ph type="title"/>
          </p:nvPr>
        </p:nvSpPr>
        <p:spPr>
          <a:xfrm>
            <a:off x="231227" y="231315"/>
            <a:ext cx="11719035" cy="1325563"/>
          </a:xfrm>
        </p:spPr>
        <p:txBody>
          <a:bodyPr/>
          <a:lstStyle/>
          <a:p>
            <a:r>
              <a:rPr lang="en-US" dirty="0"/>
              <a:t>Percentage of New, in-State Teachers From TELC Programs, by District</a:t>
            </a:r>
          </a:p>
        </p:txBody>
      </p:sp>
      <p:sp>
        <p:nvSpPr>
          <p:cNvPr id="5" name="Slide Number Placeholder 4">
            <a:extLst>
              <a:ext uri="{FF2B5EF4-FFF2-40B4-BE49-F238E27FC236}">
                <a16:creationId xmlns:a16="http://schemas.microsoft.com/office/drawing/2014/main" id="{D6AD644E-C481-4AAC-97D4-E7D7A873702A}"/>
              </a:ext>
            </a:extLst>
          </p:cNvPr>
          <p:cNvSpPr>
            <a:spLocks noGrp="1"/>
          </p:cNvSpPr>
          <p:nvPr>
            <p:ph type="sldNum" sz="quarter" idx="12"/>
          </p:nvPr>
        </p:nvSpPr>
        <p:spPr/>
        <p:txBody>
          <a:bodyPr/>
          <a:lstStyle/>
          <a:p>
            <a:fld id="{0C650650-2215-4B5F-B403-8C299E4AF367}" type="slidenum">
              <a:rPr lang="en-US" smtClean="0"/>
              <a:pPr/>
              <a:t>5</a:t>
            </a:fld>
            <a:endParaRPr lang="en-US" dirty="0"/>
          </a:p>
        </p:txBody>
      </p:sp>
      <p:pic>
        <p:nvPicPr>
          <p:cNvPr id="6" name="Picture 5">
            <a:extLst>
              <a:ext uri="{FF2B5EF4-FFF2-40B4-BE49-F238E27FC236}">
                <a16:creationId xmlns:a16="http://schemas.microsoft.com/office/drawing/2014/main" id="{5CE9B68E-BE63-463E-9123-4DD1771A38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75944" y="1444507"/>
            <a:ext cx="8229600" cy="4816475"/>
          </a:xfrm>
          <a:prstGeom prst="rect">
            <a:avLst/>
          </a:prstGeom>
        </p:spPr>
      </p:pic>
      <p:sp>
        <p:nvSpPr>
          <p:cNvPr id="3" name="TextBox 2">
            <a:extLst>
              <a:ext uri="{FF2B5EF4-FFF2-40B4-BE49-F238E27FC236}">
                <a16:creationId xmlns:a16="http://schemas.microsoft.com/office/drawing/2014/main" id="{A015171D-B3DB-4869-929D-83DA18A16655}"/>
              </a:ext>
            </a:extLst>
          </p:cNvPr>
          <p:cNvSpPr txBox="1"/>
          <p:nvPr/>
        </p:nvSpPr>
        <p:spPr>
          <a:xfrm>
            <a:off x="10419595" y="4047892"/>
            <a:ext cx="1530666" cy="1631216"/>
          </a:xfrm>
          <a:prstGeom prst="rect">
            <a:avLst/>
          </a:prstGeom>
          <a:noFill/>
        </p:spPr>
        <p:txBody>
          <a:bodyPr wrap="square" rtlCol="0">
            <a:spAutoFit/>
          </a:bodyPr>
          <a:lstStyle/>
          <a:p>
            <a:r>
              <a:rPr lang="en-US" sz="1000" dirty="0"/>
              <a:t>Krieg, J., Goldhaber, D., &amp; Theobald, R. (2019). Teacher candidate apprenticeships: Assessing the who and where of student teaching. </a:t>
            </a:r>
            <a:r>
              <a:rPr lang="en-US" sz="1000" i="1" dirty="0"/>
              <a:t>Journal of Teacher Education.</a:t>
            </a:r>
            <a:r>
              <a:rPr lang="en-US" sz="1000" dirty="0"/>
              <a:t> https://doi.org/10.1177/0022487119858983.</a:t>
            </a:r>
          </a:p>
        </p:txBody>
      </p:sp>
    </p:spTree>
    <p:extLst>
      <p:ext uri="{BB962C8B-B14F-4D97-AF65-F5344CB8AC3E}">
        <p14:creationId xmlns:p14="http://schemas.microsoft.com/office/powerpoint/2010/main" val="279402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DC1A0-C908-4E10-B0EE-E0C5C11DE02F}"/>
              </a:ext>
            </a:extLst>
          </p:cNvPr>
          <p:cNvSpPr>
            <a:spLocks noGrp="1"/>
          </p:cNvSpPr>
          <p:nvPr>
            <p:ph type="title"/>
          </p:nvPr>
        </p:nvSpPr>
        <p:spPr>
          <a:xfrm>
            <a:off x="-232610" y="0"/>
            <a:ext cx="12657220" cy="1325563"/>
          </a:xfrm>
        </p:spPr>
        <p:txBody>
          <a:bodyPr>
            <a:normAutofit/>
          </a:bodyPr>
          <a:lstStyle/>
          <a:p>
            <a:pPr algn="ctr"/>
            <a:r>
              <a:rPr lang="en-US" sz="4000" dirty="0"/>
              <a:t>In Which Schools Does Student Teaching Take Place?</a:t>
            </a:r>
          </a:p>
        </p:txBody>
      </p:sp>
      <p:sp>
        <p:nvSpPr>
          <p:cNvPr id="4" name="Slide Number Placeholder 3">
            <a:extLst>
              <a:ext uri="{FF2B5EF4-FFF2-40B4-BE49-F238E27FC236}">
                <a16:creationId xmlns:a16="http://schemas.microsoft.com/office/drawing/2014/main" id="{E14AD7BB-B164-4D33-9BEB-011B8799D4CA}"/>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pic>
        <p:nvPicPr>
          <p:cNvPr id="5" name="Content Placeholder 4">
            <a:extLst>
              <a:ext uri="{FF2B5EF4-FFF2-40B4-BE49-F238E27FC236}">
                <a16:creationId xmlns:a16="http://schemas.microsoft.com/office/drawing/2014/main" id="{1F114FC7-D8D4-4541-8C03-7D34FA968E74}"/>
              </a:ext>
            </a:extLst>
          </p:cNvPr>
          <p:cNvPicPr>
            <a:picLocks noGrp="1" noChangeAspect="1"/>
          </p:cNvPicPr>
          <p:nvPr>
            <p:ph idx="1"/>
          </p:nvPr>
        </p:nvPicPr>
        <p:blipFill>
          <a:blip r:embed="rId2"/>
          <a:stretch>
            <a:fillRect/>
          </a:stretch>
        </p:blipFill>
        <p:spPr>
          <a:xfrm>
            <a:off x="2504330" y="1142706"/>
            <a:ext cx="6923094" cy="5037859"/>
          </a:xfrm>
          <a:prstGeom prst="rect">
            <a:avLst/>
          </a:prstGeom>
        </p:spPr>
      </p:pic>
      <p:sp>
        <p:nvSpPr>
          <p:cNvPr id="6" name="Rectangle 5">
            <a:extLst>
              <a:ext uri="{FF2B5EF4-FFF2-40B4-BE49-F238E27FC236}">
                <a16:creationId xmlns:a16="http://schemas.microsoft.com/office/drawing/2014/main" id="{6D9567C8-D416-4822-8921-29F5B6B49445}"/>
              </a:ext>
            </a:extLst>
          </p:cNvPr>
          <p:cNvSpPr/>
          <p:nvPr/>
        </p:nvSpPr>
        <p:spPr>
          <a:xfrm>
            <a:off x="9982200" y="4817557"/>
            <a:ext cx="2216643" cy="1015663"/>
          </a:xfrm>
          <a:prstGeom prst="rect">
            <a:avLst/>
          </a:prstGeom>
        </p:spPr>
        <p:txBody>
          <a:bodyPr wrap="square">
            <a:spAutoFit/>
          </a:bodyPr>
          <a:lstStyle/>
          <a:p>
            <a:r>
              <a:rPr lang="en-US" sz="1000" dirty="0"/>
              <a:t>Source: Goldhaber, D., Krieg, J. M., &amp; Theobald, R. (2017). Does the match matter? Exploring whether student teaching experiences affect teacher effectiveness. </a:t>
            </a:r>
            <a:r>
              <a:rPr lang="en-US" sz="1000" i="1" dirty="0"/>
              <a:t>American Educational Research Journal, 54</a:t>
            </a:r>
            <a:r>
              <a:rPr lang="en-US" sz="1000" dirty="0"/>
              <a:t>(2), 325-359.</a:t>
            </a:r>
          </a:p>
        </p:txBody>
      </p:sp>
    </p:spTree>
    <p:extLst>
      <p:ext uri="{BB962C8B-B14F-4D97-AF65-F5344CB8AC3E}">
        <p14:creationId xmlns:p14="http://schemas.microsoft.com/office/powerpoint/2010/main" val="16886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727A9-9280-4DF4-B632-FEF39579E376}"/>
              </a:ext>
            </a:extLst>
          </p:cNvPr>
          <p:cNvSpPr>
            <a:spLocks noGrp="1"/>
          </p:cNvSpPr>
          <p:nvPr>
            <p:ph type="title"/>
          </p:nvPr>
        </p:nvSpPr>
        <p:spPr>
          <a:xfrm>
            <a:off x="236482" y="-136823"/>
            <a:ext cx="11719035" cy="1325563"/>
          </a:xfrm>
        </p:spPr>
        <p:txBody>
          <a:bodyPr/>
          <a:lstStyle/>
          <a:p>
            <a:pPr algn="ctr"/>
            <a:r>
              <a:rPr lang="en-US" altLang="en-US" dirty="0">
                <a:ea typeface="ＭＳ Ｐゴシック" panose="020B0600070205080204" pitchFamily="34" charset="-128"/>
              </a:rPr>
              <a:t>Student Demographic Match Preservice and </a:t>
            </a:r>
            <a:r>
              <a:rPr lang="en-US" altLang="en-US" dirty="0" err="1">
                <a:ea typeface="ＭＳ Ｐゴシック" panose="020B0600070205080204" pitchFamily="34" charset="-128"/>
              </a:rPr>
              <a:t>Inservice</a:t>
            </a:r>
            <a:r>
              <a:rPr lang="en-US" altLang="en-US" dirty="0">
                <a:ea typeface="ＭＳ Ｐゴシック" panose="020B0600070205080204" pitchFamily="34" charset="-128"/>
              </a:rPr>
              <a:t> and Predicted Teacher Effectiveness</a:t>
            </a:r>
            <a:endParaRPr lang="en-US" dirty="0"/>
          </a:p>
        </p:txBody>
      </p:sp>
      <p:sp>
        <p:nvSpPr>
          <p:cNvPr id="4" name="Slide Number Placeholder 3">
            <a:extLst>
              <a:ext uri="{FF2B5EF4-FFF2-40B4-BE49-F238E27FC236}">
                <a16:creationId xmlns:a16="http://schemas.microsoft.com/office/drawing/2014/main" id="{BF77DA16-8CA9-4A3B-BA28-BDF1508D336C}"/>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pic>
        <p:nvPicPr>
          <p:cNvPr id="5" name="Content Placeholder 4">
            <a:extLst>
              <a:ext uri="{FF2B5EF4-FFF2-40B4-BE49-F238E27FC236}">
                <a16:creationId xmlns:a16="http://schemas.microsoft.com/office/drawing/2014/main" id="{39D92E9A-BA39-4557-8F5B-D159B198C7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7836" y="1254062"/>
            <a:ext cx="6938418" cy="50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593C02C-3D63-4D51-987B-0940EA1C8EF3}"/>
              </a:ext>
            </a:extLst>
          </p:cNvPr>
          <p:cNvSpPr txBox="1"/>
          <p:nvPr/>
        </p:nvSpPr>
        <p:spPr>
          <a:xfrm>
            <a:off x="9345067" y="4631449"/>
            <a:ext cx="1722475" cy="1600438"/>
          </a:xfrm>
          <a:prstGeom prst="rect">
            <a:avLst/>
          </a:prstGeom>
          <a:noFill/>
        </p:spPr>
        <p:txBody>
          <a:bodyPr wrap="square" rtlCol="0">
            <a:spAutoFit/>
          </a:bodyPr>
          <a:lstStyle/>
          <a:p>
            <a:r>
              <a:rPr lang="en-US" sz="1000" dirty="0"/>
              <a:t>Source: Goldhaber, D., Krieg, J. M., &amp; Theobald, R. (2017). Does the match matter? Exploring whether student teaching experiences affect teacher effectiveness. </a:t>
            </a:r>
            <a:r>
              <a:rPr lang="en-US" sz="1000" i="1" dirty="0"/>
              <a:t>American Educational Research Journal</a:t>
            </a:r>
            <a:r>
              <a:rPr lang="en-US" sz="1000" dirty="0"/>
              <a:t>,</a:t>
            </a:r>
            <a:r>
              <a:rPr lang="en-US" sz="1000" i="1" dirty="0"/>
              <a:t> 54</a:t>
            </a:r>
            <a:r>
              <a:rPr lang="en-US" sz="1000" dirty="0"/>
              <a:t>(2), 325-359.</a:t>
            </a:r>
          </a:p>
          <a:p>
            <a:endParaRPr lang="en-US" sz="800" dirty="0"/>
          </a:p>
        </p:txBody>
      </p:sp>
    </p:spTree>
    <p:extLst>
      <p:ext uri="{BB962C8B-B14F-4D97-AF65-F5344CB8AC3E}">
        <p14:creationId xmlns:p14="http://schemas.microsoft.com/office/powerpoint/2010/main" val="237431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B3CA-96E4-0E48-BFD7-77135D73E54C}"/>
              </a:ext>
            </a:extLst>
          </p:cNvPr>
          <p:cNvSpPr>
            <a:spLocks noGrp="1"/>
          </p:cNvSpPr>
          <p:nvPr>
            <p:ph type="title"/>
          </p:nvPr>
        </p:nvSpPr>
        <p:spPr>
          <a:xfrm>
            <a:off x="838200" y="142875"/>
            <a:ext cx="10515600" cy="1547813"/>
          </a:xfrm>
        </p:spPr>
        <p:txBody>
          <a:bodyPr/>
          <a:lstStyle/>
          <a:p>
            <a:r>
              <a:rPr lang="en-US" dirty="0"/>
              <a:t>Analytic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2B385A-0FF9-9B48-B3AC-8FFCD30C0341}"/>
                  </a:ext>
                </a:extLst>
              </p:cNvPr>
              <p:cNvSpPr>
                <a:spLocks noGrp="1"/>
              </p:cNvSpPr>
              <p:nvPr>
                <p:ph idx="1"/>
              </p:nvPr>
            </p:nvSpPr>
            <p:spPr>
              <a:xfrm>
                <a:off x="0" y="1470660"/>
                <a:ext cx="12192000" cy="3286535"/>
              </a:xfrm>
            </p:spPr>
            <p:txBody>
              <a:bodyPr>
                <a:normAutofit lnSpcReduction="10000"/>
              </a:bodyPr>
              <a:lstStyle/>
              <a:p>
                <a:pPr marL="457200" lvl="1" indent="0">
                  <a:buNone/>
                </a:pPr>
                <a:r>
                  <a:rPr lang="en-US" dirty="0"/>
                  <a:t>STEP 1: ESTIMATE MENTOR TEACHER VALUE ADDED PRIOR TO APPRENTICESHIP:</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𝑖𝑗𝑠</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sub>
                      </m:sSub>
                      <m:r>
                        <a:rPr lang="en-US" i="1">
                          <a:latin typeface="Cambria Math" panose="02040503050406030204" pitchFamily="18" charset="0"/>
                        </a:rPr>
                        <m:t>+</m:t>
                      </m:r>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panose="02040503050406030204" pitchFamily="18" charset="0"/>
                            </a:rPr>
                            <m:t>𝑘</m:t>
                          </m:r>
                        </m:sub>
                        <m:sup/>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r>
                                <a:rPr lang="en-US" i="1">
                                  <a:latin typeface="Cambria Math" panose="02040503050406030204" pitchFamily="18" charset="0"/>
                                </a:rPr>
                                <m:t>+3</m:t>
                              </m:r>
                            </m:sub>
                          </m:sSub>
                          <m:r>
                            <a:rPr lang="en-US" i="1">
                              <a:latin typeface="Cambria Math" panose="02040503050406030204" pitchFamily="18" charset="0"/>
                            </a:rPr>
                            <m:t>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𝐸𝑥𝑝</m:t>
                              </m:r>
                            </m:e>
                            <m:sub>
                              <m:r>
                                <a:rPr lang="en-US" i="1">
                                  <a:latin typeface="Cambria Math" panose="02040503050406030204" pitchFamily="18" charset="0"/>
                                </a:rPr>
                                <m:t>𝑗</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e>
                      </m:nary>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𝑗𝑘𝑠</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r>
                            <a:rPr lang="en-US" i="1">
                              <a:latin typeface="Cambria Math" panose="02040503050406030204" pitchFamily="18" charset="0"/>
                            </a:rPr>
                            <m:t>&lt;</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𝑗𝑘</m:t>
                              </m:r>
                            </m:sub>
                            <m:sup>
                              <m:r>
                                <a:rPr lang="en-US" i="1">
                                  <a:latin typeface="Cambria Math" panose="02040503050406030204" pitchFamily="18" charset="0"/>
                                </a:rPr>
                                <m:t>𝑀</m:t>
                              </m:r>
                            </m:sup>
                          </m:sSubSup>
                          <m:r>
                            <a:rPr lang="en-US" i="1">
                              <a:latin typeface="Cambria Math" panose="02040503050406030204" pitchFamily="18" charset="0"/>
                            </a:rPr>
                            <m:t>}</m:t>
                          </m:r>
                        </m:sub>
                        <m:sup>
                          <m:r>
                            <a:rPr lang="en-US" i="1">
                              <a:latin typeface="Cambria Math" panose="02040503050406030204" pitchFamily="18" charset="0"/>
                            </a:rPr>
                            <m:t>𝑀</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𝑖𝑗𝑠𝑡</m:t>
                          </m:r>
                          <m:r>
                            <a:rPr lang="en-US" i="1">
                              <a:latin typeface="Cambria Math" panose="02040503050406030204" pitchFamily="18" charset="0"/>
                            </a:rPr>
                            <m:t>′</m:t>
                          </m:r>
                        </m:sub>
                      </m:sSub>
                    </m:oMath>
                  </m:oMathPara>
                </a14:m>
                <a:endParaRPr lang="en-US" dirty="0"/>
              </a:p>
              <a:p>
                <a:pPr marL="457200" lvl="1" indent="0">
                  <a:buNone/>
                </a:pPr>
                <a:endParaRPr lang="en-US" dirty="0"/>
              </a:p>
              <a:p>
                <a:pPr marL="457200" lvl="1" indent="0">
                  <a:buNone/>
                </a:pPr>
                <a:r>
                  <a:rPr lang="en-US" dirty="0"/>
                  <a:t>STEP 2: INCLUDE MENTOR VALUE ADDED AS PREDICTOR OF STUDENT ACHIEVEMENT IN MENTEES’ FUTURE CLASSROOMS:</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𝑖𝑘𝑠𝑡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𝑖𝑡</m:t>
                          </m:r>
                        </m:sub>
                      </m:sSub>
                      <m:r>
                        <a:rPr lang="en-US" i="1">
                          <a:latin typeface="Cambria Math" panose="02040503050406030204" pitchFamily="18" charset="0"/>
                        </a:rPr>
                        <m:t>+</m:t>
                      </m:r>
                      <m:nary>
                        <m:naryPr>
                          <m:chr m:val="∑"/>
                          <m:limLoc m:val="subSup"/>
                          <m:ctrlPr>
                            <a:rPr lang="en-US" i="1" smtClean="0">
                              <a:latin typeface="Cambria Math" panose="02040503050406030204" pitchFamily="18" charset="0"/>
                            </a:rPr>
                          </m:ctrlPr>
                        </m:naryPr>
                        <m:sub>
                          <m:r>
                            <m:rPr>
                              <m:brk m:alnAt="25"/>
                            </m:rPr>
                            <a:rPr lang="en-US" b="0" i="1" smtClean="0">
                              <a:latin typeface="Cambria Math" panose="02040503050406030204" pitchFamily="18" charset="0"/>
                            </a:rPr>
                            <m:t>𝑘</m:t>
                          </m:r>
                        </m:sub>
                        <m:sup>
                          <m:r>
                            <a:rPr lang="en-US" b="0" i="1" smtClean="0">
                              <a:latin typeface="Cambria Math" panose="02040503050406030204" pitchFamily="18" charset="0"/>
                            </a:rPr>
                            <m:t>4</m:t>
                          </m:r>
                        </m:sup>
                        <m:e>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𝑘</m:t>
                              </m:r>
                              <m:r>
                                <a:rPr lang="en-US" i="1">
                                  <a:latin typeface="Cambria Math" panose="02040503050406030204" pitchFamily="18" charset="0"/>
                                </a:rPr>
                                <m:t>+3</m:t>
                              </m:r>
                            </m:sub>
                          </m:sSub>
                          <m:r>
                            <a:rPr lang="en-US" i="1">
                              <a:latin typeface="Cambria Math" panose="02040503050406030204" pitchFamily="18" charset="0"/>
                            </a:rPr>
                            <m:t>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𝐸𝑥𝑝</m:t>
                              </m:r>
                            </m:e>
                            <m:sub>
                              <m:r>
                                <a:rPr lang="en-US" i="1">
                                  <a:latin typeface="Cambria Math" panose="02040503050406030204" pitchFamily="18" charset="0"/>
                                </a:rPr>
                                <m:t>𝑘𝑡</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8</m:t>
                          </m:r>
                        </m:sub>
                      </m:sSub>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𝜏</m:t>
                              </m:r>
                            </m:e>
                          </m:acc>
                        </m:e>
                        <m:sub>
                          <m:r>
                            <a:rPr lang="en-US" i="1">
                              <a:latin typeface="Cambria Math" panose="02040503050406030204" pitchFamily="18" charset="0"/>
                            </a:rPr>
                            <m:t>𝑗𝑘𝑠</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r>
                            <a:rPr lang="en-US" i="1">
                              <a:latin typeface="Cambria Math" panose="02040503050406030204" pitchFamily="18" charset="0"/>
                            </a:rPr>
                            <m:t>&lt;</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𝑗𝑘</m:t>
                              </m:r>
                            </m:sub>
                            <m:sup>
                              <m:r>
                                <a:rPr lang="en-US" i="1">
                                  <a:latin typeface="Cambria Math" panose="02040503050406030204" pitchFamily="18" charset="0"/>
                                </a:rPr>
                                <m:t>𝑀</m:t>
                              </m:r>
                            </m:sup>
                          </m:sSubSup>
                          <m:r>
                            <a:rPr lang="en-US" i="1">
                              <a:latin typeface="Cambria Math" panose="02040503050406030204" pitchFamily="18" charset="0"/>
                            </a:rPr>
                            <m:t>}</m:t>
                          </m:r>
                        </m:sub>
                        <m:sup>
                          <m:r>
                            <a:rPr lang="en-US" i="1">
                              <a:latin typeface="Cambria Math" panose="02040503050406030204" pitchFamily="18" charset="0"/>
                            </a:rPr>
                            <m:t>𝑀</m:t>
                          </m:r>
                        </m:sup>
                      </m:sSubSup>
                      <m:r>
                        <a:rPr lang="en-US" i="1">
                          <a:latin typeface="Cambria Math" panose="02040503050406030204" pitchFamily="18" charset="0"/>
                        </a:rPr>
                        <m:t>+</m:t>
                      </m:r>
                    </m:oMath>
                  </m:oMathPara>
                </a14:m>
                <a:endParaRPr lang="en-US" i="1" dirty="0"/>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9</m:t>
                          </m:r>
                        </m:sub>
                      </m:sSub>
                      <m:r>
                        <m:rPr>
                          <m:nor/>
                        </m:rPr>
                        <a:rPr lang="en-US"/>
                        <m:t>log</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𝑗𝑘</m:t>
                              </m:r>
                            </m:sub>
                            <m:sup>
                              <m:r>
                                <a:rPr lang="en-US" i="1">
                                  <a:latin typeface="Cambria Math" panose="02040503050406030204" pitchFamily="18" charset="0"/>
                                </a:rPr>
                                <m:t>𝑀</m:t>
                              </m:r>
                            </m:sup>
                          </m:sSubSup>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10</m:t>
                          </m:r>
                        </m:sub>
                      </m:sSub>
                      <m:r>
                        <m:rPr>
                          <m:nor/>
                        </m:rPr>
                        <a:rPr lang="en-US"/>
                        <m:t>log</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𝑗𝑘</m:t>
                              </m:r>
                            </m:sub>
                            <m:sup>
                              <m:r>
                                <a:rPr lang="en-US" i="1">
                                  <a:latin typeface="Cambria Math" panose="02040503050406030204" pitchFamily="18" charset="0"/>
                                </a:rPr>
                                <m:t>𝑀</m:t>
                              </m:r>
                            </m:sup>
                          </m:sSubSup>
                        </m:e>
                      </m:d>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𝜏</m:t>
                              </m:r>
                            </m:e>
                          </m:acc>
                        </m:e>
                        <m:sub>
                          <m:r>
                            <a:rPr lang="en-US" i="1">
                              <a:latin typeface="Cambria Math" panose="02040503050406030204" pitchFamily="18" charset="0"/>
                            </a:rPr>
                            <m:t>𝑗𝑘𝑠</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r>
                            <a:rPr lang="en-US" i="1">
                              <a:latin typeface="Cambria Math" panose="02040503050406030204" pitchFamily="18" charset="0"/>
                            </a:rPr>
                            <m:t>&lt;</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𝑗𝑘</m:t>
                              </m:r>
                            </m:sub>
                            <m:sup>
                              <m:r>
                                <a:rPr lang="en-US" i="1">
                                  <a:latin typeface="Cambria Math" panose="02040503050406030204" pitchFamily="18" charset="0"/>
                                </a:rPr>
                                <m:t>𝑀</m:t>
                              </m:r>
                            </m:sup>
                          </m:sSubSup>
                          <m:r>
                            <a:rPr lang="en-US" i="1">
                              <a:latin typeface="Cambria Math" panose="02040503050406030204" pitchFamily="18" charset="0"/>
                            </a:rPr>
                            <m:t>}</m:t>
                          </m:r>
                        </m:sub>
                        <m:sup>
                          <m:r>
                            <a:rPr lang="en-US" i="1">
                              <a:latin typeface="Cambria Math" panose="02040503050406030204" pitchFamily="18" charset="0"/>
                            </a:rPr>
                            <m:t>𝑀</m:t>
                          </m:r>
                        </m:sup>
                      </m:sSubSup>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𝑖𝑗𝑠𝑡</m:t>
                          </m:r>
                        </m:sub>
                      </m:sSub>
                    </m:oMath>
                  </m:oMathPara>
                </a14:m>
                <a:endParaRPr lang="en-US" dirty="0"/>
              </a:p>
              <a:p>
                <a:pPr marL="457200" lvl="1" indent="0">
                  <a:buNone/>
                </a:pPr>
                <a:endParaRPr lang="en-US" dirty="0"/>
              </a:p>
              <a:p>
                <a:pPr marL="0" indent="0">
                  <a:buNone/>
                </a:pPr>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222B385A-0FF9-9B48-B3AC-8FFCD30C0341}"/>
                  </a:ext>
                </a:extLst>
              </p:cNvPr>
              <p:cNvSpPr>
                <a:spLocks noGrp="1" noRot="1" noChangeAspect="1" noMove="1" noResize="1" noEditPoints="1" noAdjustHandles="1" noChangeArrowheads="1" noChangeShapeType="1" noTextEdit="1"/>
              </p:cNvSpPr>
              <p:nvPr>
                <p:ph idx="1"/>
              </p:nvPr>
            </p:nvSpPr>
            <p:spPr>
              <a:xfrm>
                <a:off x="0" y="1470660"/>
                <a:ext cx="12192000" cy="3286535"/>
              </a:xfrm>
              <a:blipFill>
                <a:blip r:embed="rId2"/>
                <a:stretch>
                  <a:fillRect t="-35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BAB6A3B-7F80-AC4F-B157-807B5C2F400C}"/>
              </a:ext>
            </a:extLst>
          </p:cNvPr>
          <p:cNvSpPr>
            <a:spLocks noGrp="1"/>
          </p:cNvSpPr>
          <p:nvPr>
            <p:ph type="sldNum" sz="quarter" idx="12"/>
          </p:nvPr>
        </p:nvSpPr>
        <p:spPr/>
        <p:txBody>
          <a:bodyPr/>
          <a:lstStyle/>
          <a:p>
            <a:fld id="{5197325F-E717-6242-B9BC-A3C0AE2718B4}" type="slidenum">
              <a:rPr lang="en-US" smtClean="0"/>
              <a:t>8</a:t>
            </a:fld>
            <a:endParaRPr lang="en-US" dirty="0"/>
          </a:p>
        </p:txBody>
      </p:sp>
      <p:sp>
        <p:nvSpPr>
          <p:cNvPr id="5" name="Left Brace 4">
            <a:extLst>
              <a:ext uri="{FF2B5EF4-FFF2-40B4-BE49-F238E27FC236}">
                <a16:creationId xmlns:a16="http://schemas.microsoft.com/office/drawing/2014/main" id="{41B901E6-4EDA-4593-911B-423D872BA1AB}"/>
              </a:ext>
            </a:extLst>
          </p:cNvPr>
          <p:cNvSpPr/>
          <p:nvPr/>
        </p:nvSpPr>
        <p:spPr>
          <a:xfrm rot="16200000">
            <a:off x="5431424" y="4054032"/>
            <a:ext cx="358814" cy="17651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34A30BC-6774-4CE4-9568-F0E0222B5726}"/>
              </a:ext>
            </a:extLst>
          </p:cNvPr>
          <p:cNvSpPr txBox="1"/>
          <p:nvPr/>
        </p:nvSpPr>
        <p:spPr>
          <a:xfrm>
            <a:off x="3226446" y="5208607"/>
            <a:ext cx="4768770" cy="923330"/>
          </a:xfrm>
          <a:prstGeom prst="rect">
            <a:avLst/>
          </a:prstGeom>
          <a:noFill/>
        </p:spPr>
        <p:txBody>
          <a:bodyPr wrap="square" rtlCol="0">
            <a:spAutoFit/>
          </a:bodyPr>
          <a:lstStyle/>
          <a:p>
            <a:pPr algn="ctr"/>
            <a:r>
              <a:rPr lang="en-US" dirty="0"/>
              <a:t>Accounts for decay in relationship between mentor value added and mentee outcomes as time since student teaching increases</a:t>
            </a:r>
          </a:p>
        </p:txBody>
      </p:sp>
    </p:spTree>
    <p:extLst>
      <p:ext uri="{BB962C8B-B14F-4D97-AF65-F5344CB8AC3E}">
        <p14:creationId xmlns:p14="http://schemas.microsoft.com/office/powerpoint/2010/main" val="24454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B3CA-96E4-0E48-BFD7-77135D73E54C}"/>
              </a:ext>
            </a:extLst>
          </p:cNvPr>
          <p:cNvSpPr>
            <a:spLocks noGrp="1"/>
          </p:cNvSpPr>
          <p:nvPr>
            <p:ph type="title"/>
          </p:nvPr>
        </p:nvSpPr>
        <p:spPr>
          <a:xfrm>
            <a:off x="838200" y="142875"/>
            <a:ext cx="10515600" cy="1547813"/>
          </a:xfrm>
        </p:spPr>
        <p:txBody>
          <a:bodyPr/>
          <a:lstStyle/>
          <a:p>
            <a:r>
              <a:rPr lang="en-US" dirty="0"/>
              <a:t>Findings</a:t>
            </a:r>
          </a:p>
        </p:txBody>
      </p:sp>
      <p:sp>
        <p:nvSpPr>
          <p:cNvPr id="3" name="Content Placeholder 2">
            <a:extLst>
              <a:ext uri="{FF2B5EF4-FFF2-40B4-BE49-F238E27FC236}">
                <a16:creationId xmlns:a16="http://schemas.microsoft.com/office/drawing/2014/main" id="{222B385A-0FF9-9B48-B3AC-8FFCD30C0341}"/>
              </a:ext>
            </a:extLst>
          </p:cNvPr>
          <p:cNvSpPr>
            <a:spLocks noGrp="1"/>
          </p:cNvSpPr>
          <p:nvPr>
            <p:ph idx="1"/>
          </p:nvPr>
        </p:nvSpPr>
        <p:spPr>
          <a:xfrm>
            <a:off x="87086" y="1476060"/>
            <a:ext cx="10515600" cy="398463"/>
          </a:xfrm>
        </p:spPr>
        <p:txBody>
          <a:bodyPr>
            <a:normAutofit/>
          </a:bodyPr>
          <a:lstStyle/>
          <a:p>
            <a:pPr marL="457200" lvl="1" indent="0">
              <a:buNone/>
            </a:pPr>
            <a:r>
              <a:rPr lang="en-US" sz="2000" dirty="0"/>
              <a:t>Table 3. Relationships between Mentor Value Added and Student Achievement</a:t>
            </a:r>
          </a:p>
          <a:p>
            <a:pPr lvl="1"/>
            <a:endParaRPr lang="en-US" sz="2000" dirty="0"/>
          </a:p>
        </p:txBody>
      </p:sp>
      <p:sp>
        <p:nvSpPr>
          <p:cNvPr id="4" name="Slide Number Placeholder 3">
            <a:extLst>
              <a:ext uri="{FF2B5EF4-FFF2-40B4-BE49-F238E27FC236}">
                <a16:creationId xmlns:a16="http://schemas.microsoft.com/office/drawing/2014/main" id="{1BAB6A3B-7F80-AC4F-B157-807B5C2F400C}"/>
              </a:ext>
            </a:extLst>
          </p:cNvPr>
          <p:cNvSpPr>
            <a:spLocks noGrp="1"/>
          </p:cNvSpPr>
          <p:nvPr>
            <p:ph type="sldNum" sz="quarter" idx="12"/>
          </p:nvPr>
        </p:nvSpPr>
        <p:spPr/>
        <p:txBody>
          <a:bodyPr/>
          <a:lstStyle/>
          <a:p>
            <a:fld id="{5197325F-E717-6242-B9BC-A3C0AE2718B4}" type="slidenum">
              <a:rPr lang="en-US" smtClean="0"/>
              <a:t>9</a:t>
            </a:fld>
            <a:endParaRPr lang="en-US" dirty="0"/>
          </a:p>
        </p:txBody>
      </p:sp>
      <p:graphicFrame>
        <p:nvGraphicFramePr>
          <p:cNvPr id="5" name="Table 4">
            <a:extLst>
              <a:ext uri="{FF2B5EF4-FFF2-40B4-BE49-F238E27FC236}">
                <a16:creationId xmlns:a16="http://schemas.microsoft.com/office/drawing/2014/main" id="{28D21C5F-D36E-41BB-B97D-1CE0317ED07E}"/>
              </a:ext>
            </a:extLst>
          </p:cNvPr>
          <p:cNvGraphicFramePr>
            <a:graphicFrameLocks noGrp="1"/>
          </p:cNvGraphicFramePr>
          <p:nvPr/>
        </p:nvGraphicFramePr>
        <p:xfrm>
          <a:off x="645342" y="1874523"/>
          <a:ext cx="10901316" cy="3566160"/>
        </p:xfrm>
        <a:graphic>
          <a:graphicData uri="http://schemas.openxmlformats.org/drawingml/2006/table">
            <a:tbl>
              <a:tblPr firstRow="1" firstCol="1" bandRow="1"/>
              <a:tblGrid>
                <a:gridCol w="2354685">
                  <a:extLst>
                    <a:ext uri="{9D8B030D-6E8A-4147-A177-3AD203B41FA5}">
                      <a16:colId xmlns:a16="http://schemas.microsoft.com/office/drawing/2014/main" val="2150646129"/>
                    </a:ext>
                  </a:extLst>
                </a:gridCol>
                <a:gridCol w="868617">
                  <a:extLst>
                    <a:ext uri="{9D8B030D-6E8A-4147-A177-3AD203B41FA5}">
                      <a16:colId xmlns:a16="http://schemas.microsoft.com/office/drawing/2014/main" val="3771583174"/>
                    </a:ext>
                  </a:extLst>
                </a:gridCol>
                <a:gridCol w="868617">
                  <a:extLst>
                    <a:ext uri="{9D8B030D-6E8A-4147-A177-3AD203B41FA5}">
                      <a16:colId xmlns:a16="http://schemas.microsoft.com/office/drawing/2014/main" val="4073416722"/>
                    </a:ext>
                  </a:extLst>
                </a:gridCol>
                <a:gridCol w="868617">
                  <a:extLst>
                    <a:ext uri="{9D8B030D-6E8A-4147-A177-3AD203B41FA5}">
                      <a16:colId xmlns:a16="http://schemas.microsoft.com/office/drawing/2014/main" val="2077313901"/>
                    </a:ext>
                  </a:extLst>
                </a:gridCol>
                <a:gridCol w="868617">
                  <a:extLst>
                    <a:ext uri="{9D8B030D-6E8A-4147-A177-3AD203B41FA5}">
                      <a16:colId xmlns:a16="http://schemas.microsoft.com/office/drawing/2014/main" val="1738524064"/>
                    </a:ext>
                  </a:extLst>
                </a:gridCol>
                <a:gridCol w="798848">
                  <a:extLst>
                    <a:ext uri="{9D8B030D-6E8A-4147-A177-3AD203B41FA5}">
                      <a16:colId xmlns:a16="http://schemas.microsoft.com/office/drawing/2014/main" val="2043704282"/>
                    </a:ext>
                  </a:extLst>
                </a:gridCol>
                <a:gridCol w="854663">
                  <a:extLst>
                    <a:ext uri="{9D8B030D-6E8A-4147-A177-3AD203B41FA5}">
                      <a16:colId xmlns:a16="http://schemas.microsoft.com/office/drawing/2014/main" val="1867333796"/>
                    </a:ext>
                  </a:extLst>
                </a:gridCol>
                <a:gridCol w="854663">
                  <a:extLst>
                    <a:ext uri="{9D8B030D-6E8A-4147-A177-3AD203B41FA5}">
                      <a16:colId xmlns:a16="http://schemas.microsoft.com/office/drawing/2014/main" val="1291766038"/>
                    </a:ext>
                  </a:extLst>
                </a:gridCol>
                <a:gridCol w="854663">
                  <a:extLst>
                    <a:ext uri="{9D8B030D-6E8A-4147-A177-3AD203B41FA5}">
                      <a16:colId xmlns:a16="http://schemas.microsoft.com/office/drawing/2014/main" val="3740060301"/>
                    </a:ext>
                  </a:extLst>
                </a:gridCol>
                <a:gridCol w="854663">
                  <a:extLst>
                    <a:ext uri="{9D8B030D-6E8A-4147-A177-3AD203B41FA5}">
                      <a16:colId xmlns:a16="http://schemas.microsoft.com/office/drawing/2014/main" val="4235207671"/>
                    </a:ext>
                  </a:extLst>
                </a:gridCol>
                <a:gridCol w="854663">
                  <a:extLst>
                    <a:ext uri="{9D8B030D-6E8A-4147-A177-3AD203B41FA5}">
                      <a16:colId xmlns:a16="http://schemas.microsoft.com/office/drawing/2014/main" val="4094143891"/>
                    </a:ext>
                  </a:extLst>
                </a:gridCol>
              </a:tblGrid>
              <a:tr h="274320">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Subject: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621793"/>
                  </a:ext>
                </a:extLst>
              </a:tr>
              <a:tr h="27432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Column: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464949"/>
                  </a:ext>
                </a:extLst>
              </a:tr>
              <a:tr h="274320">
                <a:tc rowSpan="2">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Mentor VA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3381988"/>
                  </a:ext>
                </a:extLst>
              </a:tr>
              <a:tr h="274320">
                <a:tc vMerge="1">
                  <a:txBody>
                    <a:bodyPr/>
                    <a:lstStyle/>
                    <a:p>
                      <a:endParaRPr lang="en-US"/>
                    </a:p>
                  </a:txBody>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718486"/>
                  </a:ext>
                </a:extLst>
              </a:tr>
              <a:tr h="274320">
                <a:tc rowSpan="2">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Log Time Since </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Teaching “Log(Time)”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40034276"/>
                  </a:ext>
                </a:extLst>
              </a:tr>
              <a:tr h="274320">
                <a:tc vMerge="1">
                  <a:txBody>
                    <a:bodyPr/>
                    <a:lstStyle/>
                    <a:p>
                      <a:endParaRPr lang="en-US"/>
                    </a:p>
                  </a:txBody>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647379"/>
                  </a:ext>
                </a:extLst>
              </a:tr>
              <a:tr h="274320">
                <a:tc rowSpan="2">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Mentor VA * Log(Time)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80261949"/>
                  </a:ext>
                </a:extLst>
              </a:tr>
              <a:tr h="274320">
                <a:tc v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065010"/>
                  </a:ext>
                </a:extLst>
              </a:tr>
              <a:tr h="27432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Teachers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808330"/>
                  </a:ext>
                </a:extLst>
              </a:tr>
              <a:tr h="274320">
                <a:tc>
                  <a:txBody>
                    <a:bodyPr/>
                    <a:lstStyle/>
                    <a:p>
                      <a:pPr marL="0" marR="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78458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78458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78458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78458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78458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65632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65632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65632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65632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65632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605071"/>
                  </a:ext>
                </a:extLst>
              </a:tr>
              <a:tr h="274320">
                <a:tc>
                  <a:txBody>
                    <a:bodyPr/>
                    <a:lstStyle/>
                    <a:p>
                      <a:pPr marL="0" marR="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Mentor Controls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896038"/>
                  </a:ext>
                </a:extLst>
              </a:tr>
              <a:tr h="274320">
                <a:tc>
                  <a:txBody>
                    <a:bodyPr/>
                    <a:lstStyle/>
                    <a:p>
                      <a:pPr marL="0" marR="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Mentee Controls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65011"/>
                  </a:ext>
                </a:extLst>
              </a:tr>
              <a:tr h="27432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District Fixed Effects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485392"/>
                  </a:ext>
                </a:extLst>
              </a:tr>
            </a:tbl>
          </a:graphicData>
        </a:graphic>
      </p:graphicFrame>
      <p:sp>
        <p:nvSpPr>
          <p:cNvPr id="6" name="Rectangle 5">
            <a:extLst>
              <a:ext uri="{FF2B5EF4-FFF2-40B4-BE49-F238E27FC236}">
                <a16:creationId xmlns:a16="http://schemas.microsoft.com/office/drawing/2014/main" id="{BE993BAC-AE45-4B82-AC44-861F1591DBB3}"/>
              </a:ext>
            </a:extLst>
          </p:cNvPr>
          <p:cNvSpPr/>
          <p:nvPr/>
        </p:nvSpPr>
        <p:spPr>
          <a:xfrm>
            <a:off x="2994660" y="2423160"/>
            <a:ext cx="4263390" cy="548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7AC04D-D4E7-4610-AEB3-03901B79C7AF}"/>
              </a:ext>
            </a:extLst>
          </p:cNvPr>
          <p:cNvSpPr/>
          <p:nvPr/>
        </p:nvSpPr>
        <p:spPr>
          <a:xfrm>
            <a:off x="3867150" y="3517900"/>
            <a:ext cx="3390900" cy="548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F97BE1-A685-4C2F-8E1C-0AA38EDB52A5}"/>
              </a:ext>
            </a:extLst>
          </p:cNvPr>
          <p:cNvSpPr txBox="1"/>
          <p:nvPr/>
        </p:nvSpPr>
        <p:spPr>
          <a:xfrm>
            <a:off x="645342" y="5654480"/>
            <a:ext cx="10901316" cy="246221"/>
          </a:xfrm>
          <a:prstGeom prst="rect">
            <a:avLst/>
          </a:prstGeom>
          <a:noFill/>
        </p:spPr>
        <p:txBody>
          <a:bodyPr wrap="square" rtlCol="0">
            <a:spAutoFit/>
          </a:bodyPr>
          <a:lstStyle/>
          <a:p>
            <a:pPr lvl="0"/>
            <a:r>
              <a:rPr lang="en-US" sz="1000" dirty="0">
                <a:solidFill>
                  <a:prstClr val="black"/>
                </a:solidFill>
              </a:rPr>
              <a:t>Source: Goldhaber, D., Krieg, J., &amp; Theobald, R. (Forthcoming). Effective Like Me? Does Having a More Productive Mentor Improve the Productivity of Mentees?. </a:t>
            </a:r>
            <a:r>
              <a:rPr lang="en-US" sz="1000" i="1" dirty="0" err="1">
                <a:solidFill>
                  <a:prstClr val="black"/>
                </a:solidFill>
              </a:rPr>
              <a:t>Labour</a:t>
            </a:r>
            <a:r>
              <a:rPr lang="en-US" sz="1000" i="1" dirty="0">
                <a:solidFill>
                  <a:prstClr val="black"/>
                </a:solidFill>
              </a:rPr>
              <a:t> Economics</a:t>
            </a:r>
          </a:p>
        </p:txBody>
      </p:sp>
    </p:spTree>
    <p:extLst>
      <p:ext uri="{BB962C8B-B14F-4D97-AF65-F5344CB8AC3E}">
        <p14:creationId xmlns:p14="http://schemas.microsoft.com/office/powerpoint/2010/main" val="2561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dian">
  <a:themeElements>
    <a:clrScheme name="Custom 6">
      <a:dk1>
        <a:srgbClr val="29483F"/>
      </a:dk1>
      <a:lt1>
        <a:srgbClr val="E7EDED"/>
      </a:lt1>
      <a:dk2>
        <a:srgbClr val="38635D"/>
      </a:dk2>
      <a:lt2>
        <a:srgbClr val="F3F0FC"/>
      </a:lt2>
      <a:accent1>
        <a:srgbClr val="76938A"/>
      </a:accent1>
      <a:accent2>
        <a:srgbClr val="97B2A2"/>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9483</TotalTime>
  <Words>2148</Words>
  <Application>Microsoft Office PowerPoint</Application>
  <PresentationFormat>Widescreen</PresentationFormat>
  <Paragraphs>348</Paragraphs>
  <Slides>20</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Arial</vt:lpstr>
      <vt:lpstr>Arial Narrow</vt:lpstr>
      <vt:lpstr>Calibri</vt:lpstr>
      <vt:lpstr>Calibri Light</vt:lpstr>
      <vt:lpstr>Cambria</vt:lpstr>
      <vt:lpstr>Cambria Math</vt:lpstr>
      <vt:lpstr>Lucida Grande</vt:lpstr>
      <vt:lpstr>Slack-Lato</vt:lpstr>
      <vt:lpstr>Times New Roman</vt:lpstr>
      <vt:lpstr>Tw Cen MT</vt:lpstr>
      <vt:lpstr>Wingdings</vt:lpstr>
      <vt:lpstr>Office Theme</vt:lpstr>
      <vt:lpstr>1_Median</vt:lpstr>
      <vt:lpstr>Making the Most of Student Teaching: The Importance of Mentors and Scope for Change   </vt:lpstr>
      <vt:lpstr>More of A Story Than A Research Presentation</vt:lpstr>
      <vt:lpstr>Teacher Education Learning Collaborative (TELC) Data</vt:lpstr>
      <vt:lpstr>Why RAs Matter!</vt:lpstr>
      <vt:lpstr>Percentage of New, in-State Teachers From TELC Programs, by District</vt:lpstr>
      <vt:lpstr>In Which Schools Does Student Teaching Take Place?</vt:lpstr>
      <vt:lpstr>Student Demographic Match Preservice and Inservice and Predicted Teacher Effectiveness</vt:lpstr>
      <vt:lpstr>Analytic Approach</vt:lpstr>
      <vt:lpstr>Findings</vt:lpstr>
      <vt:lpstr>How Important Is The Mentor Teacher?</vt:lpstr>
      <vt:lpstr>So, It Looks Like Student Teaching Matters</vt:lpstr>
      <vt:lpstr>Maybe Hosting A Student Teacher Harms Student Achievement?</vt:lpstr>
      <vt:lpstr>Scope of Change for Placements</vt:lpstr>
      <vt:lpstr>ISTI Overview</vt:lpstr>
      <vt:lpstr>Algorithm for Creating “Index” Used to Predict More Promising Placements</vt:lpstr>
      <vt:lpstr>How frequently do interns receive differentiated feedback?</vt:lpstr>
      <vt:lpstr>We Should Think About Role of Student Teaching for Staffing Challenges</vt:lpstr>
      <vt:lpstr>Student Teaching &amp; the Geography of Teacher Shortages</vt:lpstr>
      <vt:lpstr>Student Teaching &amp; the Geography of Teacher Shortages</vt:lpstr>
      <vt:lpstr>References</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Ottehenning, Gerhard</dc:creator>
  <cp:lastModifiedBy>Phiri, Wezi</cp:lastModifiedBy>
  <cp:revision>191</cp:revision>
  <dcterms:created xsi:type="dcterms:W3CDTF">2017-01-09T16:54:56Z</dcterms:created>
  <dcterms:modified xsi:type="dcterms:W3CDTF">2019-12-11T01:20:23Z</dcterms:modified>
</cp:coreProperties>
</file>