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701" r:id="rId1"/>
  </p:sldMasterIdLst>
  <p:notesMasterIdLst>
    <p:notesMasterId r:id="rId21"/>
  </p:notesMasterIdLst>
  <p:sldIdLst>
    <p:sldId id="256" r:id="rId2"/>
    <p:sldId id="257" r:id="rId3"/>
    <p:sldId id="259" r:id="rId4"/>
    <p:sldId id="260" r:id="rId5"/>
    <p:sldId id="265" r:id="rId6"/>
    <p:sldId id="266" r:id="rId7"/>
    <p:sldId id="267" r:id="rId8"/>
    <p:sldId id="261" r:id="rId9"/>
    <p:sldId id="268" r:id="rId10"/>
    <p:sldId id="269" r:id="rId11"/>
    <p:sldId id="262" r:id="rId12"/>
    <p:sldId id="271" r:id="rId13"/>
    <p:sldId id="272" r:id="rId14"/>
    <p:sldId id="273" r:id="rId15"/>
    <p:sldId id="270" r:id="rId16"/>
    <p:sldId id="263" r:id="rId17"/>
    <p:sldId id="275" r:id="rId18"/>
    <p:sldId id="274" r:id="rId19"/>
    <p:sldId id="264" r:id="rId2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27B62B74-4164-384E-BAE4-F26848FC8FEB}">
          <p14:sldIdLst>
            <p14:sldId id="256"/>
            <p14:sldId id="257"/>
            <p14:sldId id="259"/>
            <p14:sldId id="260"/>
            <p14:sldId id="265"/>
            <p14:sldId id="266"/>
            <p14:sldId id="267"/>
            <p14:sldId id="261"/>
            <p14:sldId id="268"/>
            <p14:sldId id="269"/>
            <p14:sldId id="262"/>
            <p14:sldId id="271"/>
            <p14:sldId id="272"/>
            <p14:sldId id="273"/>
            <p14:sldId id="270"/>
            <p14:sldId id="263"/>
            <p14:sldId id="275"/>
            <p14:sldId id="274"/>
            <p14:sldId id="264"/>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756"/>
    <p:restoredTop sz="94681"/>
  </p:normalViewPr>
  <p:slideViewPr>
    <p:cSldViewPr snapToGrid="0" snapToObjects="1">
      <p:cViewPr varScale="1">
        <p:scale>
          <a:sx n="107" d="100"/>
          <a:sy n="107" d="100"/>
        </p:scale>
        <p:origin x="496" y="1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13863AF-DA5A-0C4F-BEF2-60E6EB0994DA}" type="datetimeFigureOut">
              <a:rPr lang="en-US" smtClean="0"/>
              <a:t>11/16/19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348FF47-CF22-7548-AF5D-1EA703D0F89D}" type="slidenum">
              <a:rPr lang="en-US" smtClean="0"/>
              <a:t>‹#›</a:t>
            </a:fld>
            <a:endParaRPr lang="en-US"/>
          </a:p>
        </p:txBody>
      </p:sp>
    </p:spTree>
    <p:extLst>
      <p:ext uri="{BB962C8B-B14F-4D97-AF65-F5344CB8AC3E}">
        <p14:creationId xmlns:p14="http://schemas.microsoft.com/office/powerpoint/2010/main" val="310273519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b="1" i="1" dirty="0"/>
          </a:p>
          <a:p>
            <a:endParaRPr lang="en-US" dirty="0"/>
          </a:p>
        </p:txBody>
      </p:sp>
      <p:sp>
        <p:nvSpPr>
          <p:cNvPr id="4" name="Slide Number Placeholder 3"/>
          <p:cNvSpPr>
            <a:spLocks noGrp="1"/>
          </p:cNvSpPr>
          <p:nvPr>
            <p:ph type="sldNum" sz="quarter" idx="10"/>
          </p:nvPr>
        </p:nvSpPr>
        <p:spPr/>
        <p:txBody>
          <a:bodyPr/>
          <a:lstStyle/>
          <a:p>
            <a:fld id="{7348FF47-CF22-7548-AF5D-1EA703D0F89D}" type="slidenum">
              <a:rPr lang="en-US" smtClean="0"/>
              <a:t>10</a:t>
            </a:fld>
            <a:endParaRPr lang="en-US"/>
          </a:p>
        </p:txBody>
      </p:sp>
    </p:spTree>
    <p:extLst>
      <p:ext uri="{BB962C8B-B14F-4D97-AF65-F5344CB8AC3E}">
        <p14:creationId xmlns:p14="http://schemas.microsoft.com/office/powerpoint/2010/main" val="52422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50184F1A-8B56-4241-8491-89805B5253FA}" type="datetime1">
              <a:rPr lang="en-US" smtClean="0"/>
              <a:t>11/16/19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C2DA23-0191-5D47-8929-EB8F24F73616}" type="slidenum">
              <a:rPr lang="en-US" smtClean="0"/>
              <a:t>‹#›</a:t>
            </a:fld>
            <a:endParaRPr lang="en-US"/>
          </a:p>
        </p:txBody>
      </p:sp>
    </p:spTree>
    <p:extLst>
      <p:ext uri="{BB962C8B-B14F-4D97-AF65-F5344CB8AC3E}">
        <p14:creationId xmlns:p14="http://schemas.microsoft.com/office/powerpoint/2010/main" val="36811941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346E85D-9553-B944-82DD-CFBBC62B370B}" type="datetime1">
              <a:rPr lang="en-US" smtClean="0"/>
              <a:t>11/16/19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C2DA23-0191-5D47-8929-EB8F24F73616}" type="slidenum">
              <a:rPr lang="en-US" smtClean="0"/>
              <a:t>‹#›</a:t>
            </a:fld>
            <a:endParaRPr lang="en-US"/>
          </a:p>
        </p:txBody>
      </p:sp>
    </p:spTree>
    <p:extLst>
      <p:ext uri="{BB962C8B-B14F-4D97-AF65-F5344CB8AC3E}">
        <p14:creationId xmlns:p14="http://schemas.microsoft.com/office/powerpoint/2010/main" val="2673057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FD425EE-64BD-C143-A620-3F5DC78888B6}" type="datetime1">
              <a:rPr lang="en-US" smtClean="0"/>
              <a:t>11/16/19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C2DA23-0191-5D47-8929-EB8F24F73616}" type="slidenum">
              <a:rPr lang="en-US" smtClean="0"/>
              <a:t>‹#›</a:t>
            </a:fld>
            <a:endParaRPr lang="en-US"/>
          </a:p>
        </p:txBody>
      </p:sp>
    </p:spTree>
    <p:extLst>
      <p:ext uri="{BB962C8B-B14F-4D97-AF65-F5344CB8AC3E}">
        <p14:creationId xmlns:p14="http://schemas.microsoft.com/office/powerpoint/2010/main" val="25198005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CEAF6A0-DD5A-9B40-B2C7-5017F9F560D6}" type="datetime1">
              <a:rPr lang="en-US" smtClean="0"/>
              <a:t>11/16/19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C2DA23-0191-5D47-8929-EB8F24F73616}" type="slidenum">
              <a:rPr lang="en-US" smtClean="0"/>
              <a:t>‹#›</a:t>
            </a:fld>
            <a:endParaRPr lang="en-US"/>
          </a:p>
        </p:txBody>
      </p:sp>
    </p:spTree>
    <p:extLst>
      <p:ext uri="{BB962C8B-B14F-4D97-AF65-F5344CB8AC3E}">
        <p14:creationId xmlns:p14="http://schemas.microsoft.com/office/powerpoint/2010/main" val="12338809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EB296DE-9081-AB4E-8A9F-C6070BD73F1C}" type="datetime1">
              <a:rPr lang="en-US" smtClean="0"/>
              <a:t>11/16/19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C2DA23-0191-5D47-8929-EB8F24F73616}" type="slidenum">
              <a:rPr lang="en-US" smtClean="0"/>
              <a:t>‹#›</a:t>
            </a:fld>
            <a:endParaRPr lang="en-US"/>
          </a:p>
        </p:txBody>
      </p:sp>
    </p:spTree>
    <p:extLst>
      <p:ext uri="{BB962C8B-B14F-4D97-AF65-F5344CB8AC3E}">
        <p14:creationId xmlns:p14="http://schemas.microsoft.com/office/powerpoint/2010/main" val="42689287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CAC6895-2C89-1242-9399-CFF82533373F}" type="datetime1">
              <a:rPr lang="en-US" smtClean="0"/>
              <a:t>11/16/19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DC2DA23-0191-5D47-8929-EB8F24F73616}" type="slidenum">
              <a:rPr lang="en-US" smtClean="0"/>
              <a:t>‹#›</a:t>
            </a:fld>
            <a:endParaRPr lang="en-US"/>
          </a:p>
        </p:txBody>
      </p:sp>
    </p:spTree>
    <p:extLst>
      <p:ext uri="{BB962C8B-B14F-4D97-AF65-F5344CB8AC3E}">
        <p14:creationId xmlns:p14="http://schemas.microsoft.com/office/powerpoint/2010/main" val="18112435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2C75B37-0C8E-3A41-B3EE-43DA0BB48890}" type="datetime1">
              <a:rPr lang="en-US" smtClean="0"/>
              <a:t>11/16/19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DC2DA23-0191-5D47-8929-EB8F24F73616}" type="slidenum">
              <a:rPr lang="en-US" smtClean="0"/>
              <a:t>‹#›</a:t>
            </a:fld>
            <a:endParaRPr lang="en-US"/>
          </a:p>
        </p:txBody>
      </p:sp>
    </p:spTree>
    <p:extLst>
      <p:ext uri="{BB962C8B-B14F-4D97-AF65-F5344CB8AC3E}">
        <p14:creationId xmlns:p14="http://schemas.microsoft.com/office/powerpoint/2010/main" val="18982405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06B4109-8448-0648-9769-2E3E423DEDC9}" type="datetime1">
              <a:rPr lang="en-US" smtClean="0"/>
              <a:t>11/16/19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DC2DA23-0191-5D47-8929-EB8F24F73616}" type="slidenum">
              <a:rPr lang="en-US" smtClean="0"/>
              <a:t>‹#›</a:t>
            </a:fld>
            <a:endParaRPr lang="en-US"/>
          </a:p>
        </p:txBody>
      </p:sp>
    </p:spTree>
    <p:extLst>
      <p:ext uri="{BB962C8B-B14F-4D97-AF65-F5344CB8AC3E}">
        <p14:creationId xmlns:p14="http://schemas.microsoft.com/office/powerpoint/2010/main" val="27573447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695EED5-526A-4B4B-9AF5-E14604B88056}" type="datetime1">
              <a:rPr lang="en-US" smtClean="0"/>
              <a:t>11/16/19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DC2DA23-0191-5D47-8929-EB8F24F73616}" type="slidenum">
              <a:rPr lang="en-US" smtClean="0"/>
              <a:t>‹#›</a:t>
            </a:fld>
            <a:endParaRPr lang="en-US"/>
          </a:p>
        </p:txBody>
      </p:sp>
    </p:spTree>
    <p:extLst>
      <p:ext uri="{BB962C8B-B14F-4D97-AF65-F5344CB8AC3E}">
        <p14:creationId xmlns:p14="http://schemas.microsoft.com/office/powerpoint/2010/main" val="30570882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9251DDDE-4B96-CC46-A569-7345B290C5F8}" type="datetime1">
              <a:rPr lang="en-US" smtClean="0"/>
              <a:t>11/16/19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DC2DA23-0191-5D47-8929-EB8F24F73616}" type="slidenum">
              <a:rPr lang="en-US" smtClean="0"/>
              <a:t>‹#›</a:t>
            </a:fld>
            <a:endParaRPr lang="en-US"/>
          </a:p>
        </p:txBody>
      </p:sp>
    </p:spTree>
    <p:extLst>
      <p:ext uri="{BB962C8B-B14F-4D97-AF65-F5344CB8AC3E}">
        <p14:creationId xmlns:p14="http://schemas.microsoft.com/office/powerpoint/2010/main" val="2834374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1A8C3FC-4DC6-524D-AA78-53B088F54141}" type="datetime1">
              <a:rPr lang="en-US" smtClean="0"/>
              <a:t>11/16/19</a:t>
            </a:fld>
            <a:endParaRPr lang="en-US"/>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DC2DA23-0191-5D47-8929-EB8F24F73616}" type="slidenum">
              <a:rPr lang="en-US" smtClean="0"/>
              <a:t>‹#›</a:t>
            </a:fld>
            <a:endParaRPr lang="en-US"/>
          </a:p>
        </p:txBody>
      </p:sp>
    </p:spTree>
    <p:extLst>
      <p:ext uri="{BB962C8B-B14F-4D97-AF65-F5344CB8AC3E}">
        <p14:creationId xmlns:p14="http://schemas.microsoft.com/office/powerpoint/2010/main" val="894297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484CA4E-F6E7-514C-8E14-349C8A2D3C82}" type="datetime1">
              <a:rPr lang="en-US" smtClean="0"/>
              <a:t>11/16/19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DC2DA23-0191-5D47-8929-EB8F24F73616}" type="slidenum">
              <a:rPr lang="en-US" smtClean="0"/>
              <a:t>‹#›</a:t>
            </a:fld>
            <a:endParaRPr lang="en-US"/>
          </a:p>
        </p:txBody>
      </p:sp>
    </p:spTree>
    <p:extLst>
      <p:ext uri="{BB962C8B-B14F-4D97-AF65-F5344CB8AC3E}">
        <p14:creationId xmlns:p14="http://schemas.microsoft.com/office/powerpoint/2010/main" val="2693691998"/>
      </p:ext>
    </p:extLst>
  </p:cSld>
  <p:clrMap bg1="lt1" tx1="dk1" bg2="lt2" tx2="dk2" accent1="accent1" accent2="accent2" accent3="accent3" accent4="accent4" accent5="accent5" accent6="accent6" hlink="hlink" folHlink="folHlink"/>
  <p:sldLayoutIdLst>
    <p:sldLayoutId id="2147483702" r:id="rId1"/>
    <p:sldLayoutId id="2147483703" r:id="rId2"/>
    <p:sldLayoutId id="2147483704" r:id="rId3"/>
    <p:sldLayoutId id="2147483705" r:id="rId4"/>
    <p:sldLayoutId id="2147483706" r:id="rId5"/>
    <p:sldLayoutId id="2147483707" r:id="rId6"/>
    <p:sldLayoutId id="2147483708" r:id="rId7"/>
    <p:sldLayoutId id="2147483709" r:id="rId8"/>
    <p:sldLayoutId id="2147483710" r:id="rId9"/>
    <p:sldLayoutId id="2147483711" r:id="rId10"/>
    <p:sldLayoutId id="2147483712"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86344D-1978-5D43-9557-8B22DE379228}"/>
              </a:ext>
            </a:extLst>
          </p:cNvPr>
          <p:cNvSpPr>
            <a:spLocks noGrp="1"/>
          </p:cNvSpPr>
          <p:nvPr>
            <p:ph type="ctrTitle"/>
          </p:nvPr>
        </p:nvSpPr>
        <p:spPr>
          <a:xfrm>
            <a:off x="735724" y="1952587"/>
            <a:ext cx="10804633" cy="2135935"/>
          </a:xfrm>
        </p:spPr>
        <p:txBody>
          <a:bodyPr/>
          <a:lstStyle/>
          <a:p>
            <a:r>
              <a:rPr lang="en-US" sz="4800" b="1" dirty="0">
                <a:solidFill>
                  <a:schemeClr val="tx2">
                    <a:lumMod val="75000"/>
                  </a:schemeClr>
                </a:solidFill>
              </a:rPr>
              <a:t>Fundamental problems of the </a:t>
            </a:r>
            <a:r>
              <a:rPr lang="en-US" sz="4800" b="1" dirty="0" err="1">
                <a:solidFill>
                  <a:schemeClr val="tx2">
                    <a:lumMod val="75000"/>
                  </a:schemeClr>
                </a:solidFill>
              </a:rPr>
              <a:t>natalism</a:t>
            </a:r>
            <a:r>
              <a:rPr lang="en-US" sz="4800" b="1" dirty="0">
                <a:solidFill>
                  <a:schemeClr val="tx2">
                    <a:lumMod val="75000"/>
                  </a:schemeClr>
                </a:solidFill>
              </a:rPr>
              <a:t> vs. anti-</a:t>
            </a:r>
            <a:r>
              <a:rPr lang="en-US" sz="4800" b="1" dirty="0" err="1">
                <a:solidFill>
                  <a:schemeClr val="tx2">
                    <a:lumMod val="75000"/>
                  </a:schemeClr>
                </a:solidFill>
              </a:rPr>
              <a:t>natalism</a:t>
            </a:r>
            <a:r>
              <a:rPr lang="en-US" sz="4800" b="1" dirty="0">
                <a:solidFill>
                  <a:schemeClr val="tx2">
                    <a:lumMod val="75000"/>
                  </a:schemeClr>
                </a:solidFill>
              </a:rPr>
              <a:t> controversy</a:t>
            </a:r>
          </a:p>
        </p:txBody>
      </p:sp>
      <p:sp>
        <p:nvSpPr>
          <p:cNvPr id="4" name="TextBox 3">
            <a:extLst>
              <a:ext uri="{FF2B5EF4-FFF2-40B4-BE49-F238E27FC236}">
                <a16:creationId xmlns:a16="http://schemas.microsoft.com/office/drawing/2014/main" id="{BDB5A2DF-B1C0-764E-BA0B-A69C317F31E8}"/>
              </a:ext>
            </a:extLst>
          </p:cNvPr>
          <p:cNvSpPr txBox="1"/>
          <p:nvPr/>
        </p:nvSpPr>
        <p:spPr>
          <a:xfrm>
            <a:off x="5433848" y="5611054"/>
            <a:ext cx="6894786" cy="400110"/>
          </a:xfrm>
          <a:prstGeom prst="rect">
            <a:avLst/>
          </a:prstGeom>
          <a:noFill/>
        </p:spPr>
        <p:txBody>
          <a:bodyPr wrap="square" rtlCol="0">
            <a:spAutoFit/>
          </a:bodyPr>
          <a:lstStyle/>
          <a:p>
            <a:r>
              <a:rPr lang="en-US" sz="2000" dirty="0"/>
              <a:t>The University of Tokyo, Graduate School of Arts and Science</a:t>
            </a:r>
          </a:p>
        </p:txBody>
      </p:sp>
      <p:sp>
        <p:nvSpPr>
          <p:cNvPr id="5" name="TextBox 4">
            <a:extLst>
              <a:ext uri="{FF2B5EF4-FFF2-40B4-BE49-F238E27FC236}">
                <a16:creationId xmlns:a16="http://schemas.microsoft.com/office/drawing/2014/main" id="{E081034B-E2D8-ED42-8784-528DB23BA400}"/>
              </a:ext>
            </a:extLst>
          </p:cNvPr>
          <p:cNvSpPr txBox="1"/>
          <p:nvPr/>
        </p:nvSpPr>
        <p:spPr>
          <a:xfrm>
            <a:off x="9364717" y="5149389"/>
            <a:ext cx="2522483" cy="461665"/>
          </a:xfrm>
          <a:prstGeom prst="rect">
            <a:avLst/>
          </a:prstGeom>
          <a:noFill/>
        </p:spPr>
        <p:txBody>
          <a:bodyPr wrap="square" rtlCol="0">
            <a:spAutoFit/>
          </a:bodyPr>
          <a:lstStyle/>
          <a:p>
            <a:r>
              <a:rPr lang="en-US" sz="2400" dirty="0"/>
              <a:t>Yuichi NAKAGAWA</a:t>
            </a:r>
          </a:p>
        </p:txBody>
      </p:sp>
      <p:sp>
        <p:nvSpPr>
          <p:cNvPr id="6" name="TextBox 5">
            <a:extLst>
              <a:ext uri="{FF2B5EF4-FFF2-40B4-BE49-F238E27FC236}">
                <a16:creationId xmlns:a16="http://schemas.microsoft.com/office/drawing/2014/main" id="{E829AEB7-B794-DC42-8304-3DCDFC6639E1}"/>
              </a:ext>
            </a:extLst>
          </p:cNvPr>
          <p:cNvSpPr txBox="1"/>
          <p:nvPr/>
        </p:nvSpPr>
        <p:spPr>
          <a:xfrm>
            <a:off x="5580994" y="578069"/>
            <a:ext cx="6379778" cy="646331"/>
          </a:xfrm>
          <a:prstGeom prst="rect">
            <a:avLst/>
          </a:prstGeom>
          <a:noFill/>
        </p:spPr>
        <p:txBody>
          <a:bodyPr wrap="square" rtlCol="0">
            <a:spAutoFit/>
          </a:bodyPr>
          <a:lstStyle/>
          <a:p>
            <a:pPr algn="r"/>
            <a:r>
              <a:rPr lang="en-US" dirty="0"/>
              <a:t>First International Conference on Philosophy and Meaning in Life, </a:t>
            </a:r>
          </a:p>
          <a:p>
            <a:pPr algn="r"/>
            <a:r>
              <a:rPr lang="en-US" dirty="0"/>
              <a:t>Sapporo, August 21</a:t>
            </a:r>
            <a:r>
              <a:rPr lang="en-US" baseline="30000" dirty="0"/>
              <a:t>st</a:t>
            </a:r>
            <a:r>
              <a:rPr lang="en-US" dirty="0"/>
              <a:t>, 2018</a:t>
            </a:r>
          </a:p>
        </p:txBody>
      </p:sp>
    </p:spTree>
    <p:extLst>
      <p:ext uri="{BB962C8B-B14F-4D97-AF65-F5344CB8AC3E}">
        <p14:creationId xmlns:p14="http://schemas.microsoft.com/office/powerpoint/2010/main" val="404088504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8AD440-22FB-0E4B-B4B7-4D7C7B605BC5}"/>
              </a:ext>
            </a:extLst>
          </p:cNvPr>
          <p:cNvSpPr>
            <a:spLocks noGrp="1"/>
          </p:cNvSpPr>
          <p:nvPr>
            <p:ph type="title"/>
          </p:nvPr>
        </p:nvSpPr>
        <p:spPr>
          <a:xfrm>
            <a:off x="533400" y="144408"/>
            <a:ext cx="10515600" cy="1325563"/>
          </a:xfrm>
        </p:spPr>
        <p:txBody>
          <a:bodyPr>
            <a:normAutofit/>
          </a:bodyPr>
          <a:lstStyle/>
          <a:p>
            <a:r>
              <a:rPr lang="en-US" sz="3600" b="1" u="sng" dirty="0"/>
              <a:t>3.2 Summary of the “Judging Subject” problem</a:t>
            </a:r>
          </a:p>
        </p:txBody>
      </p:sp>
      <p:sp>
        <p:nvSpPr>
          <p:cNvPr id="3" name="Content Placeholder 2">
            <a:extLst>
              <a:ext uri="{FF2B5EF4-FFF2-40B4-BE49-F238E27FC236}">
                <a16:creationId xmlns:a16="http://schemas.microsoft.com/office/drawing/2014/main" id="{9D2D5A07-BA1C-8D43-883A-D5958CDAF201}"/>
              </a:ext>
            </a:extLst>
          </p:cNvPr>
          <p:cNvSpPr>
            <a:spLocks noGrp="1"/>
          </p:cNvSpPr>
          <p:nvPr>
            <p:ph idx="1"/>
          </p:nvPr>
        </p:nvSpPr>
        <p:spPr>
          <a:xfrm>
            <a:off x="533400" y="1373680"/>
            <a:ext cx="10930890" cy="5129989"/>
          </a:xfrm>
        </p:spPr>
        <p:txBody>
          <a:bodyPr>
            <a:normAutofit/>
          </a:bodyPr>
          <a:lstStyle/>
          <a:p>
            <a:pPr marL="0" indent="0">
              <a:buNone/>
            </a:pPr>
            <a:r>
              <a:rPr lang="en-US" sz="2200" dirty="0"/>
              <a:t>With regard to the case (1); </a:t>
            </a:r>
          </a:p>
          <a:p>
            <a:r>
              <a:rPr lang="en-US" sz="2200" dirty="0"/>
              <a:t>In order to conclude that either choice is </a:t>
            </a:r>
            <a:r>
              <a:rPr lang="en-US" sz="2200" b="1" i="1" dirty="0"/>
              <a:t>good for that factual unborn child</a:t>
            </a:r>
            <a:r>
              <a:rPr lang="en-US" sz="2200" dirty="0"/>
              <a:t>, we at least need to follow the abortion debate, hopefully, to settle it down. </a:t>
            </a:r>
          </a:p>
          <a:p>
            <a:r>
              <a:rPr lang="en-US" sz="2200" dirty="0"/>
              <a:t>Also, the “who should have the right/responsibility to make the final call” problem remains. </a:t>
            </a:r>
          </a:p>
          <a:p>
            <a:pPr marL="0" indent="0">
              <a:spcBef>
                <a:spcPts val="2200"/>
              </a:spcBef>
              <a:buNone/>
            </a:pPr>
            <a:r>
              <a:rPr lang="en-US" sz="2200" dirty="0"/>
              <a:t>With regard to the case (3); </a:t>
            </a:r>
          </a:p>
          <a:p>
            <a:r>
              <a:rPr lang="en-US" sz="2200" dirty="0"/>
              <a:t>It is much harder to conclude that either choice is </a:t>
            </a:r>
            <a:r>
              <a:rPr lang="en-US" sz="2200" b="1" i="1" dirty="0"/>
              <a:t>good for that person</a:t>
            </a:r>
            <a:r>
              <a:rPr lang="en-US" sz="2200" dirty="0"/>
              <a:t>. </a:t>
            </a:r>
          </a:p>
          <a:p>
            <a:r>
              <a:rPr lang="en-US" sz="2200" dirty="0"/>
              <a:t>This realm should be explored not only by natalists or anti-natalists but also in the field of meaning of/in life. </a:t>
            </a:r>
          </a:p>
          <a:p>
            <a:pPr marL="0" indent="0">
              <a:spcBef>
                <a:spcPts val="2200"/>
              </a:spcBef>
              <a:buNone/>
            </a:pPr>
            <a:r>
              <a:rPr lang="en-US" sz="2200" dirty="0"/>
              <a:t>If we compare the two states of a person X; </a:t>
            </a:r>
          </a:p>
          <a:p>
            <a:pPr marL="0" indent="0">
              <a:buNone/>
            </a:pPr>
            <a:r>
              <a:rPr lang="en-US" sz="2200" dirty="0"/>
              <a:t>The case (1) and (3), since they already exist in this world, they might be comparable. But it seems quite hard to determine either state is preferable. Then, how about the case (2)?</a:t>
            </a:r>
          </a:p>
        </p:txBody>
      </p:sp>
      <p:sp>
        <p:nvSpPr>
          <p:cNvPr id="4" name="Slide Number Placeholder 3">
            <a:extLst>
              <a:ext uri="{FF2B5EF4-FFF2-40B4-BE49-F238E27FC236}">
                <a16:creationId xmlns:a16="http://schemas.microsoft.com/office/drawing/2014/main" id="{55C3860A-08D7-634D-88BB-FE2C661833F0}"/>
              </a:ext>
            </a:extLst>
          </p:cNvPr>
          <p:cNvSpPr>
            <a:spLocks noGrp="1"/>
          </p:cNvSpPr>
          <p:nvPr>
            <p:ph type="sldNum" sz="quarter" idx="12"/>
          </p:nvPr>
        </p:nvSpPr>
        <p:spPr/>
        <p:txBody>
          <a:bodyPr/>
          <a:lstStyle/>
          <a:p>
            <a:fld id="{CDC2DA23-0191-5D47-8929-EB8F24F73616}" type="slidenum">
              <a:rPr lang="en-US" smtClean="0"/>
              <a:t>10</a:t>
            </a:fld>
            <a:endParaRPr lang="en-US"/>
          </a:p>
        </p:txBody>
      </p:sp>
    </p:spTree>
    <p:extLst>
      <p:ext uri="{BB962C8B-B14F-4D97-AF65-F5344CB8AC3E}">
        <p14:creationId xmlns:p14="http://schemas.microsoft.com/office/powerpoint/2010/main" val="23736469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B88B72-1B7A-2A4F-A99A-EC92442A6743}"/>
              </a:ext>
            </a:extLst>
          </p:cNvPr>
          <p:cNvSpPr>
            <a:spLocks noGrp="1"/>
          </p:cNvSpPr>
          <p:nvPr>
            <p:ph type="title"/>
          </p:nvPr>
        </p:nvSpPr>
        <p:spPr>
          <a:xfrm>
            <a:off x="575441" y="102366"/>
            <a:ext cx="10515600" cy="1325563"/>
          </a:xfrm>
        </p:spPr>
        <p:txBody>
          <a:bodyPr>
            <a:normAutofit/>
          </a:bodyPr>
          <a:lstStyle/>
          <a:p>
            <a:r>
              <a:rPr lang="en-US" sz="3600" b="1" u="sng" dirty="0"/>
              <a:t>4. The “Unrecognizable Object” Problem(1)</a:t>
            </a:r>
          </a:p>
        </p:txBody>
      </p:sp>
      <p:sp>
        <p:nvSpPr>
          <p:cNvPr id="3" name="Content Placeholder 2">
            <a:extLst>
              <a:ext uri="{FF2B5EF4-FFF2-40B4-BE49-F238E27FC236}">
                <a16:creationId xmlns:a16="http://schemas.microsoft.com/office/drawing/2014/main" id="{1E61F16D-F90C-3B4B-8E32-7839B74F91D2}"/>
              </a:ext>
            </a:extLst>
          </p:cNvPr>
          <p:cNvSpPr>
            <a:spLocks noGrp="1"/>
          </p:cNvSpPr>
          <p:nvPr>
            <p:ph idx="1"/>
          </p:nvPr>
        </p:nvSpPr>
        <p:spPr>
          <a:xfrm>
            <a:off x="575440" y="1427928"/>
            <a:ext cx="10778359" cy="4741644"/>
          </a:xfrm>
        </p:spPr>
        <p:txBody>
          <a:bodyPr>
            <a:normAutofit/>
          </a:bodyPr>
          <a:lstStyle/>
          <a:p>
            <a:pPr marL="0" indent="0">
              <a:buNone/>
            </a:pPr>
            <a:r>
              <a:rPr lang="en-US" sz="2200" dirty="0"/>
              <a:t>In what sense are counterfactual unborn children unrecognizable?</a:t>
            </a:r>
          </a:p>
          <a:p>
            <a:pPr>
              <a:spcBef>
                <a:spcPts val="2200"/>
              </a:spcBef>
            </a:pPr>
            <a:r>
              <a:rPr lang="en-US" sz="2200" dirty="0"/>
              <a:t>It is true that we can </a:t>
            </a:r>
            <a:r>
              <a:rPr lang="en-US" sz="2200" dirty="0">
                <a:solidFill>
                  <a:schemeClr val="tx2">
                    <a:lumMod val="75000"/>
                  </a:schemeClr>
                </a:solidFill>
              </a:rPr>
              <a:t>reference</a:t>
            </a:r>
            <a:r>
              <a:rPr lang="en-US" sz="2200" dirty="0"/>
              <a:t> them by using language; however, it does not necessarily ensure the existence of such objects. </a:t>
            </a:r>
          </a:p>
          <a:p>
            <a:r>
              <a:rPr lang="en-US" sz="2200" dirty="0"/>
              <a:t>We can recognize them on the linguistic level, but not </a:t>
            </a:r>
            <a:r>
              <a:rPr lang="en-US" sz="2200" b="1" i="1" dirty="0"/>
              <a:t>on the existential level</a:t>
            </a:r>
            <a:r>
              <a:rPr lang="en-US" sz="2200" dirty="0"/>
              <a:t>. 	</a:t>
            </a:r>
          </a:p>
          <a:p>
            <a:pPr>
              <a:spcBef>
                <a:spcPts val="1600"/>
              </a:spcBef>
            </a:pPr>
            <a:r>
              <a:rPr lang="en-US" sz="2200" dirty="0"/>
              <a:t>They should be comparable on the former level, but I am in doubt whether we can compare them on the latter level.</a:t>
            </a:r>
          </a:p>
          <a:p>
            <a:pPr marL="0" indent="0">
              <a:spcBef>
                <a:spcPts val="1600"/>
              </a:spcBef>
              <a:buNone/>
            </a:pPr>
            <a:r>
              <a:rPr lang="en-US" sz="2200" dirty="0"/>
              <a:t>	</a:t>
            </a:r>
            <a:r>
              <a:rPr lang="en-US" sz="2200" b="1" dirty="0"/>
              <a:t>Then, is it genuinely effective to introduce the concept of counterfactual unborn 	children to consider the problem? </a:t>
            </a:r>
          </a:p>
          <a:p>
            <a:pPr marL="0" indent="0">
              <a:spcBef>
                <a:spcPts val="2200"/>
              </a:spcBef>
              <a:buNone/>
            </a:pPr>
            <a:r>
              <a:rPr lang="en-US" sz="2200" dirty="0" err="1"/>
              <a:t>Benatar</a:t>
            </a:r>
            <a:r>
              <a:rPr lang="ja-JP" altLang="en-US" sz="2200"/>
              <a:t> </a:t>
            </a:r>
            <a:r>
              <a:rPr lang="en-US" altLang="ja-JP" sz="2200" dirty="0">
                <a:solidFill>
                  <a:schemeClr val="tx2">
                    <a:lumMod val="75000"/>
                  </a:schemeClr>
                </a:solidFill>
              </a:rPr>
              <a:t>advocates</a:t>
            </a:r>
            <a:r>
              <a:rPr lang="en-US" altLang="ja-JP" sz="2200" dirty="0"/>
              <a:t> that we can still claim that it is </a:t>
            </a:r>
            <a:r>
              <a:rPr lang="en-US" altLang="ja-JP" sz="2200" i="1" dirty="0"/>
              <a:t>better </a:t>
            </a:r>
            <a:r>
              <a:rPr lang="en-US" altLang="ja-JP" sz="2200" b="1" i="1" dirty="0"/>
              <a:t>for a person </a:t>
            </a:r>
            <a:r>
              <a:rPr lang="en-US" altLang="ja-JP" sz="2200" dirty="0"/>
              <a:t>by comparing the two possible worlds. (</a:t>
            </a:r>
            <a:r>
              <a:rPr lang="en-US" altLang="ja-JP" sz="2200" dirty="0" err="1"/>
              <a:t>Benatar</a:t>
            </a:r>
            <a:r>
              <a:rPr lang="en-US" altLang="ja-JP" sz="2200" dirty="0"/>
              <a:t>, 2013, p.125) </a:t>
            </a:r>
            <a:endParaRPr lang="en-US" sz="2200" dirty="0"/>
          </a:p>
          <a:p>
            <a:pPr marL="0" indent="0">
              <a:buNone/>
            </a:pPr>
            <a:endParaRPr lang="en-US" sz="2200" dirty="0"/>
          </a:p>
          <a:p>
            <a:pPr marL="0" indent="0">
              <a:buNone/>
            </a:pPr>
            <a:endParaRPr lang="en-US" dirty="0"/>
          </a:p>
          <a:p>
            <a:endParaRPr lang="en-US" dirty="0"/>
          </a:p>
        </p:txBody>
      </p:sp>
      <p:sp>
        <p:nvSpPr>
          <p:cNvPr id="4" name="Slide Number Placeholder 3">
            <a:extLst>
              <a:ext uri="{FF2B5EF4-FFF2-40B4-BE49-F238E27FC236}">
                <a16:creationId xmlns:a16="http://schemas.microsoft.com/office/drawing/2014/main" id="{24CDD606-C08B-9D45-8324-C765D4A7AD7E}"/>
              </a:ext>
            </a:extLst>
          </p:cNvPr>
          <p:cNvSpPr>
            <a:spLocks noGrp="1"/>
          </p:cNvSpPr>
          <p:nvPr>
            <p:ph type="sldNum" sz="quarter" idx="12"/>
          </p:nvPr>
        </p:nvSpPr>
        <p:spPr/>
        <p:txBody>
          <a:bodyPr/>
          <a:lstStyle/>
          <a:p>
            <a:fld id="{CDC2DA23-0191-5D47-8929-EB8F24F73616}" type="slidenum">
              <a:rPr lang="en-US" smtClean="0"/>
              <a:t>11</a:t>
            </a:fld>
            <a:endParaRPr lang="en-US"/>
          </a:p>
        </p:txBody>
      </p:sp>
      <p:sp>
        <p:nvSpPr>
          <p:cNvPr id="7" name="Right Arrow 6">
            <a:extLst>
              <a:ext uri="{FF2B5EF4-FFF2-40B4-BE49-F238E27FC236}">
                <a16:creationId xmlns:a16="http://schemas.microsoft.com/office/drawing/2014/main" id="{F117C179-F455-AE43-B80D-79B24EEB596A}"/>
              </a:ext>
            </a:extLst>
          </p:cNvPr>
          <p:cNvSpPr/>
          <p:nvPr/>
        </p:nvSpPr>
        <p:spPr>
          <a:xfrm>
            <a:off x="157655" y="4218456"/>
            <a:ext cx="1345324" cy="367861"/>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46393032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B88B72-1B7A-2A4F-A99A-EC92442A6743}"/>
              </a:ext>
            </a:extLst>
          </p:cNvPr>
          <p:cNvSpPr>
            <a:spLocks noGrp="1"/>
          </p:cNvSpPr>
          <p:nvPr>
            <p:ph type="title"/>
          </p:nvPr>
        </p:nvSpPr>
        <p:spPr>
          <a:xfrm>
            <a:off x="575441" y="102366"/>
            <a:ext cx="10515600" cy="1325563"/>
          </a:xfrm>
        </p:spPr>
        <p:txBody>
          <a:bodyPr>
            <a:normAutofit/>
          </a:bodyPr>
          <a:lstStyle/>
          <a:p>
            <a:r>
              <a:rPr lang="en-US" sz="3600" b="1" u="sng" dirty="0"/>
              <a:t>4.1 The “Unrecognizable Object” Problem(2)</a:t>
            </a:r>
          </a:p>
        </p:txBody>
      </p:sp>
      <p:sp>
        <p:nvSpPr>
          <p:cNvPr id="3" name="Content Placeholder 2">
            <a:extLst>
              <a:ext uri="{FF2B5EF4-FFF2-40B4-BE49-F238E27FC236}">
                <a16:creationId xmlns:a16="http://schemas.microsoft.com/office/drawing/2014/main" id="{1E61F16D-F90C-3B4B-8E32-7839B74F91D2}"/>
              </a:ext>
            </a:extLst>
          </p:cNvPr>
          <p:cNvSpPr>
            <a:spLocks noGrp="1"/>
          </p:cNvSpPr>
          <p:nvPr>
            <p:ph idx="1"/>
          </p:nvPr>
        </p:nvSpPr>
        <p:spPr>
          <a:xfrm>
            <a:off x="575440" y="1427928"/>
            <a:ext cx="10778359" cy="4741644"/>
          </a:xfrm>
        </p:spPr>
        <p:txBody>
          <a:bodyPr>
            <a:normAutofit/>
          </a:bodyPr>
          <a:lstStyle/>
          <a:p>
            <a:pPr marL="0" indent="0">
              <a:buNone/>
            </a:pPr>
            <a:r>
              <a:rPr lang="en-US" sz="2200" dirty="0"/>
              <a:t>The “two possible worlds––one in which a person exists, and one in which he does not.” </a:t>
            </a:r>
          </a:p>
          <a:p>
            <a:pPr marL="0" indent="0" algn="r">
              <a:buNone/>
            </a:pPr>
            <a:r>
              <a:rPr lang="en-US" sz="2200" dirty="0"/>
              <a:t>(</a:t>
            </a:r>
            <a:r>
              <a:rPr lang="en-US" sz="2200" dirty="0" err="1"/>
              <a:t>Benatar</a:t>
            </a:r>
            <a:r>
              <a:rPr lang="en-US" sz="2200" dirty="0"/>
              <a:t>, 2013, p.125) </a:t>
            </a:r>
          </a:p>
          <a:p>
            <a:pPr marL="0" indent="0">
              <a:spcBef>
                <a:spcPts val="1600"/>
              </a:spcBef>
              <a:buNone/>
            </a:pPr>
            <a:r>
              <a:rPr lang="en-US" sz="2200" dirty="0"/>
              <a:t>These two possible worlds should be comparable, however, it does not instantly indicate that any future children should not be brought into existence.</a:t>
            </a:r>
          </a:p>
          <a:p>
            <a:pPr marL="0" indent="0">
              <a:spcBef>
                <a:spcPts val="2800"/>
              </a:spcBef>
              <a:buNone/>
            </a:pPr>
            <a:r>
              <a:rPr lang="en-US" sz="2200" dirty="0"/>
              <a:t>First, we have the “Judging Subject” Problem.</a:t>
            </a:r>
          </a:p>
          <a:p>
            <a:pPr marL="457200" indent="-457200">
              <a:buAutoNum type="arabicParenBoth"/>
            </a:pPr>
            <a:r>
              <a:rPr lang="en-US" sz="2200" dirty="0"/>
              <a:t>Why can we judge either possible world is </a:t>
            </a:r>
            <a:r>
              <a:rPr lang="en-US" sz="2200" b="1" i="1" dirty="0"/>
              <a:t>good for a certain person</a:t>
            </a:r>
            <a:r>
              <a:rPr lang="en-US" sz="2200" dirty="0"/>
              <a:t>?</a:t>
            </a:r>
          </a:p>
          <a:p>
            <a:pPr marL="457200" indent="-457200">
              <a:buAutoNum type="arabicParenBoth"/>
            </a:pPr>
            <a:r>
              <a:rPr lang="en-US" sz="2200" dirty="0"/>
              <a:t>Who should have the right to make the final call? </a:t>
            </a:r>
          </a:p>
          <a:p>
            <a:pPr marL="0" indent="0">
              <a:spcBef>
                <a:spcPts val="2200"/>
              </a:spcBef>
              <a:buNone/>
            </a:pPr>
            <a:r>
              <a:rPr lang="en-US" sz="2200" dirty="0"/>
              <a:t>Secondly, in order to claim that it is </a:t>
            </a:r>
            <a:r>
              <a:rPr lang="en-US" sz="2200" b="1" i="1" dirty="0"/>
              <a:t>better for a certain person</a:t>
            </a:r>
            <a:r>
              <a:rPr lang="en-US" sz="2200" dirty="0"/>
              <a:t>, it seems necessary to compare not only the two possible worlds (</a:t>
            </a:r>
            <a:r>
              <a:rPr lang="en-US" sz="2200" b="1" i="1" dirty="0"/>
              <a:t>synchronic evaluation</a:t>
            </a:r>
            <a:r>
              <a:rPr lang="en-US" sz="2200" dirty="0"/>
              <a:t>) but also before and after a judgment in one possible world (</a:t>
            </a:r>
            <a:r>
              <a:rPr lang="en-US" sz="2200" b="1" i="1" dirty="0"/>
              <a:t>diachronic evaluation</a:t>
            </a:r>
            <a:r>
              <a:rPr lang="en-US" sz="2200" dirty="0"/>
              <a:t>).</a:t>
            </a:r>
          </a:p>
          <a:p>
            <a:pPr marL="0" indent="0">
              <a:buNone/>
            </a:pPr>
            <a:endParaRPr lang="en-US" dirty="0"/>
          </a:p>
        </p:txBody>
      </p:sp>
      <p:sp>
        <p:nvSpPr>
          <p:cNvPr id="4" name="Slide Number Placeholder 3">
            <a:extLst>
              <a:ext uri="{FF2B5EF4-FFF2-40B4-BE49-F238E27FC236}">
                <a16:creationId xmlns:a16="http://schemas.microsoft.com/office/drawing/2014/main" id="{24CDD606-C08B-9D45-8324-C765D4A7AD7E}"/>
              </a:ext>
            </a:extLst>
          </p:cNvPr>
          <p:cNvSpPr>
            <a:spLocks noGrp="1"/>
          </p:cNvSpPr>
          <p:nvPr>
            <p:ph type="sldNum" sz="quarter" idx="12"/>
          </p:nvPr>
        </p:nvSpPr>
        <p:spPr/>
        <p:txBody>
          <a:bodyPr/>
          <a:lstStyle/>
          <a:p>
            <a:fld id="{CDC2DA23-0191-5D47-8929-EB8F24F73616}" type="slidenum">
              <a:rPr lang="en-US" smtClean="0"/>
              <a:t>12</a:t>
            </a:fld>
            <a:endParaRPr lang="en-US"/>
          </a:p>
        </p:txBody>
      </p:sp>
    </p:spTree>
    <p:extLst>
      <p:ext uri="{BB962C8B-B14F-4D97-AF65-F5344CB8AC3E}">
        <p14:creationId xmlns:p14="http://schemas.microsoft.com/office/powerpoint/2010/main" val="243078981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B88B72-1B7A-2A4F-A99A-EC92442A6743}"/>
              </a:ext>
            </a:extLst>
          </p:cNvPr>
          <p:cNvSpPr>
            <a:spLocks noGrp="1"/>
          </p:cNvSpPr>
          <p:nvPr>
            <p:ph type="title"/>
          </p:nvPr>
        </p:nvSpPr>
        <p:spPr>
          <a:xfrm>
            <a:off x="575441" y="102366"/>
            <a:ext cx="10515600" cy="1325563"/>
          </a:xfrm>
        </p:spPr>
        <p:txBody>
          <a:bodyPr>
            <a:normAutofit/>
          </a:bodyPr>
          <a:lstStyle/>
          <a:p>
            <a:r>
              <a:rPr lang="en-US" sz="3600" b="1" u="sng" dirty="0"/>
              <a:t>4.2 The “Unrecognizable Object” Problem(3)</a:t>
            </a:r>
          </a:p>
        </p:txBody>
      </p:sp>
      <p:sp>
        <p:nvSpPr>
          <p:cNvPr id="3" name="Content Placeholder 2">
            <a:extLst>
              <a:ext uri="{FF2B5EF4-FFF2-40B4-BE49-F238E27FC236}">
                <a16:creationId xmlns:a16="http://schemas.microsoft.com/office/drawing/2014/main" id="{1E61F16D-F90C-3B4B-8E32-7839B74F91D2}"/>
              </a:ext>
            </a:extLst>
          </p:cNvPr>
          <p:cNvSpPr>
            <a:spLocks noGrp="1"/>
          </p:cNvSpPr>
          <p:nvPr>
            <p:ph idx="1"/>
          </p:nvPr>
        </p:nvSpPr>
        <p:spPr>
          <a:xfrm>
            <a:off x="575440" y="1427928"/>
            <a:ext cx="10778359" cy="4741644"/>
          </a:xfrm>
        </p:spPr>
        <p:txBody>
          <a:bodyPr>
            <a:normAutofit/>
          </a:bodyPr>
          <a:lstStyle/>
          <a:p>
            <a:pPr marL="0" indent="0">
              <a:buNone/>
            </a:pPr>
            <a:r>
              <a:rPr lang="en-US" sz="2200" dirty="0"/>
              <a:t>We need to distinguish between the two cases––one in which X exists and one in which X does not exist.</a:t>
            </a:r>
          </a:p>
          <a:p>
            <a:pPr marL="0" indent="0">
              <a:spcBef>
                <a:spcPts val="2200"/>
              </a:spcBef>
              <a:buNone/>
            </a:pPr>
            <a:r>
              <a:rPr lang="en-US" sz="2200" dirty="0"/>
              <a:t>The case If X exists (factual unborn children and actual people);</a:t>
            </a:r>
          </a:p>
          <a:p>
            <a:r>
              <a:rPr lang="en-US" sz="2200" dirty="0"/>
              <a:t>X exists, but we suppose if X had never existed. After the comparison, it would have been better for X if he had never existed because then X had never suffered from “pain.” </a:t>
            </a:r>
          </a:p>
          <a:p>
            <a:r>
              <a:rPr lang="en-US" sz="2200" dirty="0"/>
              <a:t>Even if we concluded as above, X’s life must go on. </a:t>
            </a:r>
          </a:p>
          <a:p>
            <a:pPr marL="0" indent="0">
              <a:spcBef>
                <a:spcPts val="2200"/>
              </a:spcBef>
              <a:buNone/>
            </a:pPr>
            <a:r>
              <a:rPr lang="en-US" sz="2200" b="1" dirty="0"/>
              <a:t>It implies that we can get the same conclusion from any point in one’s life stages. </a:t>
            </a:r>
          </a:p>
          <a:p>
            <a:pPr marL="0" indent="0">
              <a:buNone/>
            </a:pPr>
            <a:r>
              <a:rPr lang="en-US" sz="2200" dirty="0"/>
              <a:t>However, </a:t>
            </a:r>
            <a:r>
              <a:rPr lang="en-US" sz="2200" dirty="0" err="1"/>
              <a:t>Benatar</a:t>
            </a:r>
            <a:r>
              <a:rPr lang="en-US" sz="2200" dirty="0"/>
              <a:t> admitted that “life may be sufficiently bad that it is better not to come into existence, but not so bad that it is better to cease existing.” (</a:t>
            </a:r>
            <a:r>
              <a:rPr lang="en-US" sz="2200" dirty="0" err="1"/>
              <a:t>Benatar</a:t>
            </a:r>
            <a:r>
              <a:rPr lang="en-US" sz="2200" dirty="0"/>
              <a:t>, 2006, p. 212) </a:t>
            </a:r>
          </a:p>
          <a:p>
            <a:pPr marL="0" indent="0">
              <a:spcBef>
                <a:spcPts val="2200"/>
              </a:spcBef>
              <a:buNone/>
            </a:pPr>
            <a:r>
              <a:rPr lang="en-US" sz="2200" b="1" dirty="0"/>
              <a:t>Why can we claim that this quick conclusion can cast a shadow over one’s whole life? </a:t>
            </a:r>
          </a:p>
          <a:p>
            <a:pPr marL="0" indent="0">
              <a:buNone/>
            </a:pPr>
            <a:endParaRPr lang="en-US" dirty="0"/>
          </a:p>
        </p:txBody>
      </p:sp>
      <p:sp>
        <p:nvSpPr>
          <p:cNvPr id="4" name="Slide Number Placeholder 3">
            <a:extLst>
              <a:ext uri="{FF2B5EF4-FFF2-40B4-BE49-F238E27FC236}">
                <a16:creationId xmlns:a16="http://schemas.microsoft.com/office/drawing/2014/main" id="{24CDD606-C08B-9D45-8324-C765D4A7AD7E}"/>
              </a:ext>
            </a:extLst>
          </p:cNvPr>
          <p:cNvSpPr>
            <a:spLocks noGrp="1"/>
          </p:cNvSpPr>
          <p:nvPr>
            <p:ph type="sldNum" sz="quarter" idx="12"/>
          </p:nvPr>
        </p:nvSpPr>
        <p:spPr/>
        <p:txBody>
          <a:bodyPr/>
          <a:lstStyle/>
          <a:p>
            <a:fld id="{CDC2DA23-0191-5D47-8929-EB8F24F73616}" type="slidenum">
              <a:rPr lang="en-US" smtClean="0"/>
              <a:t>13</a:t>
            </a:fld>
            <a:endParaRPr lang="en-US"/>
          </a:p>
        </p:txBody>
      </p:sp>
    </p:spTree>
    <p:extLst>
      <p:ext uri="{BB962C8B-B14F-4D97-AF65-F5344CB8AC3E}">
        <p14:creationId xmlns:p14="http://schemas.microsoft.com/office/powerpoint/2010/main" val="301337269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B88B72-1B7A-2A4F-A99A-EC92442A6743}"/>
              </a:ext>
            </a:extLst>
          </p:cNvPr>
          <p:cNvSpPr>
            <a:spLocks noGrp="1"/>
          </p:cNvSpPr>
          <p:nvPr>
            <p:ph type="title"/>
          </p:nvPr>
        </p:nvSpPr>
        <p:spPr>
          <a:xfrm>
            <a:off x="575441" y="102366"/>
            <a:ext cx="10515600" cy="1325563"/>
          </a:xfrm>
        </p:spPr>
        <p:txBody>
          <a:bodyPr>
            <a:normAutofit/>
          </a:bodyPr>
          <a:lstStyle/>
          <a:p>
            <a:r>
              <a:rPr lang="en-US" sz="3600" b="1" u="sng" dirty="0"/>
              <a:t>4.3 The “Unrecognizable Object” Problem(4)</a:t>
            </a:r>
          </a:p>
        </p:txBody>
      </p:sp>
      <p:sp>
        <p:nvSpPr>
          <p:cNvPr id="3" name="Content Placeholder 2">
            <a:extLst>
              <a:ext uri="{FF2B5EF4-FFF2-40B4-BE49-F238E27FC236}">
                <a16:creationId xmlns:a16="http://schemas.microsoft.com/office/drawing/2014/main" id="{1E61F16D-F90C-3B4B-8E32-7839B74F91D2}"/>
              </a:ext>
            </a:extLst>
          </p:cNvPr>
          <p:cNvSpPr>
            <a:spLocks noGrp="1"/>
          </p:cNvSpPr>
          <p:nvPr>
            <p:ph idx="1"/>
          </p:nvPr>
        </p:nvSpPr>
        <p:spPr>
          <a:xfrm>
            <a:off x="575441" y="1427929"/>
            <a:ext cx="10877419" cy="4654102"/>
          </a:xfrm>
        </p:spPr>
        <p:txBody>
          <a:bodyPr>
            <a:normAutofit lnSpcReduction="10000"/>
          </a:bodyPr>
          <a:lstStyle/>
          <a:p>
            <a:pPr marL="0" indent="0">
              <a:buNone/>
            </a:pPr>
            <a:r>
              <a:rPr lang="en-US" sz="2200" dirty="0"/>
              <a:t>The case if X does not exist (counterfactual unborn children);</a:t>
            </a:r>
          </a:p>
          <a:p>
            <a:pPr>
              <a:spcBef>
                <a:spcPts val="1600"/>
              </a:spcBef>
            </a:pPr>
            <a:r>
              <a:rPr lang="en-US" sz="2200" dirty="0"/>
              <a:t>X does not exist, but we suppose the two cases—one in which X had existed and one in which X had never existed. After the comparison, it would have been better for X if he had never existed... </a:t>
            </a:r>
          </a:p>
          <a:p>
            <a:pPr>
              <a:spcBef>
                <a:spcPts val="1600"/>
              </a:spcBef>
            </a:pPr>
            <a:r>
              <a:rPr lang="en-US" sz="2200" dirty="0"/>
              <a:t>Even if we concluded as above, X’s life must be empty.</a:t>
            </a:r>
          </a:p>
          <a:p>
            <a:pPr marL="0" indent="0">
              <a:spcBef>
                <a:spcPts val="1600"/>
              </a:spcBef>
              <a:buNone/>
            </a:pPr>
            <a:r>
              <a:rPr lang="en-US" sz="2200" dirty="0"/>
              <a:t>Since it is impossible to compare X’s life diachronically, we are technically not able to confirm whether or not our decision </a:t>
            </a:r>
            <a:r>
              <a:rPr lang="en-US" sz="2200" b="1" i="1" dirty="0"/>
              <a:t>was better for that X </a:t>
            </a:r>
            <a:r>
              <a:rPr lang="en-US" sz="2200" dirty="0"/>
              <a:t>afterwards.</a:t>
            </a:r>
          </a:p>
          <a:p>
            <a:pPr marL="0" indent="0">
              <a:spcBef>
                <a:spcPts val="2800"/>
              </a:spcBef>
              <a:buNone/>
            </a:pPr>
            <a:r>
              <a:rPr lang="en-US" sz="2200" dirty="0"/>
              <a:t>Of course, no one actually suffers or enjoys our decision, so we should have the right to think that it is better for non-existing X (not) to come into existence.</a:t>
            </a:r>
          </a:p>
          <a:p>
            <a:pPr marL="0" indent="0">
              <a:spcBef>
                <a:spcPts val="2800"/>
              </a:spcBef>
              <a:buNone/>
            </a:pPr>
            <a:r>
              <a:rPr lang="en-US" sz="2200" dirty="0"/>
              <a:t>But it is implausible that we can make a definitive conclusion </a:t>
            </a:r>
            <a:r>
              <a:rPr lang="en-US" sz="2200" b="1" i="1" dirty="0"/>
              <a:t>for the good of </a:t>
            </a:r>
            <a:r>
              <a:rPr lang="en-US" sz="2200" dirty="0"/>
              <a:t>a non-existing person. Instead, we just project our preference onto counterfactual unborn children. </a:t>
            </a:r>
          </a:p>
        </p:txBody>
      </p:sp>
      <p:sp>
        <p:nvSpPr>
          <p:cNvPr id="4" name="Slide Number Placeholder 3">
            <a:extLst>
              <a:ext uri="{FF2B5EF4-FFF2-40B4-BE49-F238E27FC236}">
                <a16:creationId xmlns:a16="http://schemas.microsoft.com/office/drawing/2014/main" id="{24CDD606-C08B-9D45-8324-C765D4A7AD7E}"/>
              </a:ext>
            </a:extLst>
          </p:cNvPr>
          <p:cNvSpPr>
            <a:spLocks noGrp="1"/>
          </p:cNvSpPr>
          <p:nvPr>
            <p:ph type="sldNum" sz="quarter" idx="12"/>
          </p:nvPr>
        </p:nvSpPr>
        <p:spPr/>
        <p:txBody>
          <a:bodyPr/>
          <a:lstStyle/>
          <a:p>
            <a:fld id="{CDC2DA23-0191-5D47-8929-EB8F24F73616}" type="slidenum">
              <a:rPr lang="en-US" smtClean="0"/>
              <a:t>14</a:t>
            </a:fld>
            <a:endParaRPr lang="en-US"/>
          </a:p>
        </p:txBody>
      </p:sp>
    </p:spTree>
    <p:extLst>
      <p:ext uri="{BB962C8B-B14F-4D97-AF65-F5344CB8AC3E}">
        <p14:creationId xmlns:p14="http://schemas.microsoft.com/office/powerpoint/2010/main" val="414318379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B88B72-1B7A-2A4F-A99A-EC92442A6743}"/>
              </a:ext>
            </a:extLst>
          </p:cNvPr>
          <p:cNvSpPr>
            <a:spLocks noGrp="1"/>
          </p:cNvSpPr>
          <p:nvPr>
            <p:ph type="title"/>
          </p:nvPr>
        </p:nvSpPr>
        <p:spPr>
          <a:xfrm>
            <a:off x="575441" y="102366"/>
            <a:ext cx="10515600" cy="1325563"/>
          </a:xfrm>
        </p:spPr>
        <p:txBody>
          <a:bodyPr>
            <a:normAutofit/>
          </a:bodyPr>
          <a:lstStyle/>
          <a:p>
            <a:r>
              <a:rPr lang="en-US" sz="3600" b="1" u="sng" dirty="0"/>
              <a:t>4.4 Summary of the “Unrecognizable Object” Problem</a:t>
            </a:r>
          </a:p>
        </p:txBody>
      </p:sp>
      <p:sp>
        <p:nvSpPr>
          <p:cNvPr id="3" name="Content Placeholder 2">
            <a:extLst>
              <a:ext uri="{FF2B5EF4-FFF2-40B4-BE49-F238E27FC236}">
                <a16:creationId xmlns:a16="http://schemas.microsoft.com/office/drawing/2014/main" id="{1E61F16D-F90C-3B4B-8E32-7839B74F91D2}"/>
              </a:ext>
            </a:extLst>
          </p:cNvPr>
          <p:cNvSpPr>
            <a:spLocks noGrp="1"/>
          </p:cNvSpPr>
          <p:nvPr>
            <p:ph idx="1"/>
          </p:nvPr>
        </p:nvSpPr>
        <p:spPr>
          <a:xfrm>
            <a:off x="575441" y="1599379"/>
            <a:ext cx="10515600" cy="4351338"/>
          </a:xfrm>
        </p:spPr>
        <p:txBody>
          <a:bodyPr>
            <a:normAutofit/>
          </a:bodyPr>
          <a:lstStyle/>
          <a:p>
            <a:pPr>
              <a:lnSpc>
                <a:spcPct val="100000"/>
              </a:lnSpc>
            </a:pPr>
            <a:r>
              <a:rPr lang="en-US" sz="2200" dirty="0"/>
              <a:t>We can compare the two states of counterfactual unborn children on the linguistic level.</a:t>
            </a:r>
          </a:p>
          <a:p>
            <a:pPr>
              <a:lnSpc>
                <a:spcPct val="100000"/>
              </a:lnSpc>
              <a:spcBef>
                <a:spcPts val="2200"/>
              </a:spcBef>
            </a:pPr>
            <a:r>
              <a:rPr lang="en-US" sz="2200" dirty="0"/>
              <a:t>Since there is no one, however, we are not able to conduct a diachronic evaluation afterwards. </a:t>
            </a:r>
          </a:p>
          <a:p>
            <a:pPr>
              <a:lnSpc>
                <a:spcPct val="100000"/>
              </a:lnSpc>
              <a:spcBef>
                <a:spcPts val="2200"/>
              </a:spcBef>
            </a:pPr>
            <a:r>
              <a:rPr lang="en-US" sz="2200" dirty="0"/>
              <a:t>It is implausible that we can make a definitive conclusion </a:t>
            </a:r>
            <a:r>
              <a:rPr lang="en-US" sz="2200" b="1" i="1" dirty="0"/>
              <a:t>for the good of </a:t>
            </a:r>
            <a:r>
              <a:rPr lang="en-US" sz="2200" dirty="0"/>
              <a:t>a non-existing person.</a:t>
            </a:r>
          </a:p>
          <a:p>
            <a:pPr>
              <a:lnSpc>
                <a:spcPct val="100000"/>
              </a:lnSpc>
              <a:spcBef>
                <a:spcPts val="2200"/>
              </a:spcBef>
            </a:pPr>
            <a:r>
              <a:rPr lang="en-US" sz="2200" dirty="0"/>
              <a:t>We should have the right to think freely about this aspect.</a:t>
            </a:r>
          </a:p>
          <a:p>
            <a:pPr>
              <a:lnSpc>
                <a:spcPct val="100000"/>
              </a:lnSpc>
              <a:spcBef>
                <a:spcPts val="2200"/>
              </a:spcBef>
            </a:pPr>
            <a:r>
              <a:rPr lang="en-US" sz="2200" dirty="0"/>
              <a:t>At present, we just project our preference onto counterfactual unborn children.</a:t>
            </a:r>
          </a:p>
        </p:txBody>
      </p:sp>
      <p:sp>
        <p:nvSpPr>
          <p:cNvPr id="4" name="Slide Number Placeholder 3">
            <a:extLst>
              <a:ext uri="{FF2B5EF4-FFF2-40B4-BE49-F238E27FC236}">
                <a16:creationId xmlns:a16="http://schemas.microsoft.com/office/drawing/2014/main" id="{6E297826-6D7B-6645-A80D-04A740023B21}"/>
              </a:ext>
            </a:extLst>
          </p:cNvPr>
          <p:cNvSpPr>
            <a:spLocks noGrp="1"/>
          </p:cNvSpPr>
          <p:nvPr>
            <p:ph type="sldNum" sz="quarter" idx="12"/>
          </p:nvPr>
        </p:nvSpPr>
        <p:spPr/>
        <p:txBody>
          <a:bodyPr/>
          <a:lstStyle/>
          <a:p>
            <a:fld id="{CDC2DA23-0191-5D47-8929-EB8F24F73616}" type="slidenum">
              <a:rPr lang="en-US" smtClean="0"/>
              <a:t>15</a:t>
            </a:fld>
            <a:endParaRPr lang="en-US"/>
          </a:p>
        </p:txBody>
      </p:sp>
    </p:spTree>
    <p:extLst>
      <p:ext uri="{BB962C8B-B14F-4D97-AF65-F5344CB8AC3E}">
        <p14:creationId xmlns:p14="http://schemas.microsoft.com/office/powerpoint/2010/main" val="12518118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7ED86B-4039-5E41-A3BB-B0CA804958FA}"/>
              </a:ext>
            </a:extLst>
          </p:cNvPr>
          <p:cNvSpPr>
            <a:spLocks noGrp="1"/>
          </p:cNvSpPr>
          <p:nvPr>
            <p:ph type="title"/>
          </p:nvPr>
        </p:nvSpPr>
        <p:spPr>
          <a:xfrm>
            <a:off x="635291" y="94591"/>
            <a:ext cx="9654336" cy="1320800"/>
          </a:xfrm>
        </p:spPr>
        <p:txBody>
          <a:bodyPr>
            <a:normAutofit/>
          </a:bodyPr>
          <a:lstStyle/>
          <a:p>
            <a:r>
              <a:rPr lang="en-US" sz="3600" b="1" u="sng" dirty="0"/>
              <a:t>5. Conclusion</a:t>
            </a:r>
          </a:p>
        </p:txBody>
      </p:sp>
      <p:sp>
        <p:nvSpPr>
          <p:cNvPr id="3" name="Content Placeholder 2">
            <a:extLst>
              <a:ext uri="{FF2B5EF4-FFF2-40B4-BE49-F238E27FC236}">
                <a16:creationId xmlns:a16="http://schemas.microsoft.com/office/drawing/2014/main" id="{ABFEB60D-8D04-D046-AA0E-CA9E3193DA90}"/>
              </a:ext>
            </a:extLst>
          </p:cNvPr>
          <p:cNvSpPr>
            <a:spLocks noGrp="1"/>
          </p:cNvSpPr>
          <p:nvPr>
            <p:ph idx="1"/>
          </p:nvPr>
        </p:nvSpPr>
        <p:spPr>
          <a:xfrm>
            <a:off x="635291" y="1413462"/>
            <a:ext cx="10515600" cy="5124498"/>
          </a:xfrm>
        </p:spPr>
        <p:txBody>
          <a:bodyPr>
            <a:normAutofit/>
          </a:bodyPr>
          <a:lstStyle/>
          <a:p>
            <a:pPr marL="457200" indent="-457200">
              <a:buFont typeface="+mj-lt"/>
              <a:buAutoNum type="arabicPeriod"/>
            </a:pPr>
            <a:r>
              <a:rPr lang="en-US" sz="2200" dirty="0"/>
              <a:t>I would not claim that </a:t>
            </a:r>
            <a:r>
              <a:rPr lang="en-US" sz="2200" dirty="0" err="1"/>
              <a:t>Benatar’s</a:t>
            </a:r>
            <a:r>
              <a:rPr lang="en-US" sz="2200" dirty="0"/>
              <a:t> argument is wrong. </a:t>
            </a:r>
          </a:p>
          <a:p>
            <a:pPr marL="457200" indent="-457200">
              <a:spcBef>
                <a:spcPts val="2200"/>
              </a:spcBef>
              <a:buFont typeface="+mj-lt"/>
              <a:buAutoNum type="arabicPeriod"/>
            </a:pPr>
            <a:r>
              <a:rPr lang="en-US" sz="2200" dirty="0"/>
              <a:t>But it is unsatisfactory to claim that we can always judge </a:t>
            </a:r>
            <a:r>
              <a:rPr lang="en-US" sz="2200" b="1" i="1" dirty="0"/>
              <a:t>for the good of a certain person </a:t>
            </a:r>
            <a:r>
              <a:rPr lang="en-US" sz="2200" dirty="0"/>
              <a:t>and conclude that one should be (should not be) brought into existence.</a:t>
            </a:r>
          </a:p>
          <a:p>
            <a:pPr marL="457200" indent="-457200">
              <a:spcBef>
                <a:spcPts val="2200"/>
              </a:spcBef>
              <a:buFont typeface="+mj-lt"/>
              <a:buAutoNum type="arabicPeriod"/>
            </a:pPr>
            <a:r>
              <a:rPr lang="en-US" sz="2200" dirty="0"/>
              <a:t>I shall claim that each aspect requires a different approach, and at least for the case (1) and (3), </a:t>
            </a:r>
            <a:r>
              <a:rPr lang="en-US" sz="2200" dirty="0" err="1"/>
              <a:t>natalism</a:t>
            </a:r>
            <a:r>
              <a:rPr lang="en-US" sz="2200" dirty="0"/>
              <a:t> or anti-</a:t>
            </a:r>
            <a:r>
              <a:rPr lang="en-US" sz="2200" dirty="0" err="1"/>
              <a:t>natalism</a:t>
            </a:r>
            <a:r>
              <a:rPr lang="en-US" sz="2200" dirty="0"/>
              <a:t> cannot necessarily be the most appropriate way to handle them. </a:t>
            </a:r>
          </a:p>
          <a:p>
            <a:pPr marL="457200" indent="-457200">
              <a:spcBef>
                <a:spcPts val="2200"/>
              </a:spcBef>
              <a:buFont typeface="+mj-lt"/>
              <a:buAutoNum type="arabicPeriod"/>
            </a:pPr>
            <a:r>
              <a:rPr lang="en-US" sz="2200" dirty="0"/>
              <a:t>With regard to the case (2), for the time being, our conclusions should remain at the level of preference. </a:t>
            </a:r>
          </a:p>
          <a:p>
            <a:pPr marL="0" indent="0">
              <a:buNone/>
            </a:pPr>
            <a:r>
              <a:rPr lang="en-US" sz="2200" dirty="0"/>
              <a:t>	(a)The concept of pain or pleasure or whatever can be a definitive criterion should 	     be explored further in the future. </a:t>
            </a:r>
          </a:p>
          <a:p>
            <a:pPr marL="0" indent="0">
              <a:buNone/>
            </a:pPr>
            <a:r>
              <a:rPr lang="en-US" sz="2200" dirty="0"/>
              <a:t>	(b)Take another approach to tackle the problems. </a:t>
            </a:r>
          </a:p>
        </p:txBody>
      </p:sp>
      <p:sp>
        <p:nvSpPr>
          <p:cNvPr id="4" name="Slide Number Placeholder 3">
            <a:extLst>
              <a:ext uri="{FF2B5EF4-FFF2-40B4-BE49-F238E27FC236}">
                <a16:creationId xmlns:a16="http://schemas.microsoft.com/office/drawing/2014/main" id="{CDFC10CC-AF64-344B-BB43-758E3DA58E27}"/>
              </a:ext>
            </a:extLst>
          </p:cNvPr>
          <p:cNvSpPr>
            <a:spLocks noGrp="1"/>
          </p:cNvSpPr>
          <p:nvPr>
            <p:ph type="sldNum" sz="quarter" idx="12"/>
          </p:nvPr>
        </p:nvSpPr>
        <p:spPr/>
        <p:txBody>
          <a:bodyPr/>
          <a:lstStyle/>
          <a:p>
            <a:fld id="{CDC2DA23-0191-5D47-8929-EB8F24F73616}" type="slidenum">
              <a:rPr lang="en-US" smtClean="0"/>
              <a:t>16</a:t>
            </a:fld>
            <a:endParaRPr lang="en-US"/>
          </a:p>
        </p:txBody>
      </p:sp>
    </p:spTree>
    <p:extLst>
      <p:ext uri="{BB962C8B-B14F-4D97-AF65-F5344CB8AC3E}">
        <p14:creationId xmlns:p14="http://schemas.microsoft.com/office/powerpoint/2010/main" val="7542668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7ED86B-4039-5E41-A3BB-B0CA804958FA}"/>
              </a:ext>
            </a:extLst>
          </p:cNvPr>
          <p:cNvSpPr>
            <a:spLocks noGrp="1"/>
          </p:cNvSpPr>
          <p:nvPr>
            <p:ph type="title"/>
          </p:nvPr>
        </p:nvSpPr>
        <p:spPr>
          <a:xfrm>
            <a:off x="635291" y="94591"/>
            <a:ext cx="9654336" cy="1320800"/>
          </a:xfrm>
        </p:spPr>
        <p:txBody>
          <a:bodyPr>
            <a:normAutofit/>
          </a:bodyPr>
          <a:lstStyle/>
          <a:p>
            <a:r>
              <a:rPr lang="en-US" sz="3600" b="1" u="sng" dirty="0"/>
              <a:t>5.1 A tentative suggestion(1)</a:t>
            </a:r>
          </a:p>
        </p:txBody>
      </p:sp>
      <p:sp>
        <p:nvSpPr>
          <p:cNvPr id="3" name="Content Placeholder 2">
            <a:extLst>
              <a:ext uri="{FF2B5EF4-FFF2-40B4-BE49-F238E27FC236}">
                <a16:creationId xmlns:a16="http://schemas.microsoft.com/office/drawing/2014/main" id="{ABFEB60D-8D04-D046-AA0E-CA9E3193DA90}"/>
              </a:ext>
            </a:extLst>
          </p:cNvPr>
          <p:cNvSpPr>
            <a:spLocks noGrp="1"/>
          </p:cNvSpPr>
          <p:nvPr>
            <p:ph idx="1"/>
          </p:nvPr>
        </p:nvSpPr>
        <p:spPr>
          <a:xfrm>
            <a:off x="635291" y="1335381"/>
            <a:ext cx="11160469" cy="4836820"/>
          </a:xfrm>
        </p:spPr>
        <p:txBody>
          <a:bodyPr>
            <a:normAutofit/>
          </a:bodyPr>
          <a:lstStyle/>
          <a:p>
            <a:pPr marL="0" indent="0">
              <a:buNone/>
            </a:pPr>
            <a:r>
              <a:rPr lang="en-US" sz="2200" dirty="0"/>
              <a:t>I suggest separating the meaning of “birth” or “coming into existence” into two aspects––”biological birth” and “existential birth.”</a:t>
            </a:r>
          </a:p>
          <a:p>
            <a:r>
              <a:rPr lang="en-US" sz="2200" dirty="0"/>
              <a:t>Biological birth is only described in the singular; a moment when one comes out.</a:t>
            </a:r>
          </a:p>
          <a:p>
            <a:r>
              <a:rPr lang="en-US" sz="2200" dirty="0"/>
              <a:t>Existential birth can be described in the first person plural; a narrative of one’s life with others. </a:t>
            </a:r>
          </a:p>
          <a:p>
            <a:pPr marL="0" indent="0">
              <a:spcBef>
                <a:spcPts val="2800"/>
              </a:spcBef>
              <a:buNone/>
            </a:pPr>
            <a:r>
              <a:rPr lang="en-US" sz="2200" dirty="0"/>
              <a:t>When I was young, I problematized my biological birth... </a:t>
            </a:r>
          </a:p>
          <a:p>
            <a:pPr marL="0" indent="0">
              <a:spcBef>
                <a:spcPts val="2200"/>
              </a:spcBef>
              <a:buNone/>
            </a:pPr>
            <a:r>
              <a:rPr lang="en-US" sz="2200" b="1" dirty="0">
                <a:solidFill>
                  <a:schemeClr val="tx2">
                    <a:lumMod val="75000"/>
                  </a:schemeClr>
                </a:solidFill>
              </a:rPr>
              <a:t>But I realized that my biological birth is not, in fact, a problem, but the circumstances in which I got involved was the problem.  </a:t>
            </a:r>
          </a:p>
          <a:p>
            <a:pPr marL="0" indent="0">
              <a:spcBef>
                <a:spcPts val="2200"/>
              </a:spcBef>
              <a:buNone/>
            </a:pPr>
            <a:r>
              <a:rPr lang="en-US" sz="2200" dirty="0">
                <a:solidFill>
                  <a:schemeClr val="tx2">
                    <a:lumMod val="75000"/>
                  </a:schemeClr>
                </a:solidFill>
              </a:rPr>
              <a:t>Thanks to the great environment and people in Australia, I could feel </a:t>
            </a:r>
            <a:r>
              <a:rPr lang="en-US" sz="2200" b="1" dirty="0">
                <a:solidFill>
                  <a:schemeClr val="tx2">
                    <a:lumMod val="75000"/>
                  </a:schemeClr>
                </a:solidFill>
              </a:rPr>
              <a:t>reborn</a:t>
            </a:r>
            <a:r>
              <a:rPr lang="en-US" sz="2200" dirty="0">
                <a:solidFill>
                  <a:schemeClr val="tx2">
                    <a:lumMod val="75000"/>
                  </a:schemeClr>
                </a:solidFill>
              </a:rPr>
              <a:t>. Without a doubt, I couldn’t make it without them. So I would like to say that my existential birth was regenerated along with the help of others. Interestingly, they might have experienced a new aspect of their existential birth at the same time, and if it is the case, I would like to call it “</a:t>
            </a:r>
            <a:r>
              <a:rPr lang="en-US" sz="2200" b="1" dirty="0">
                <a:solidFill>
                  <a:schemeClr val="tx2">
                    <a:lumMod val="75000"/>
                  </a:schemeClr>
                </a:solidFill>
              </a:rPr>
              <a:t>our birth</a:t>
            </a:r>
            <a:r>
              <a:rPr lang="en-US" sz="2200" dirty="0">
                <a:solidFill>
                  <a:schemeClr val="tx2">
                    <a:lumMod val="75000"/>
                  </a:schemeClr>
                </a:solidFill>
              </a:rPr>
              <a:t>.”  </a:t>
            </a:r>
          </a:p>
        </p:txBody>
      </p:sp>
      <p:sp>
        <p:nvSpPr>
          <p:cNvPr id="4" name="Slide Number Placeholder 3">
            <a:extLst>
              <a:ext uri="{FF2B5EF4-FFF2-40B4-BE49-F238E27FC236}">
                <a16:creationId xmlns:a16="http://schemas.microsoft.com/office/drawing/2014/main" id="{CDFC10CC-AF64-344B-BB43-758E3DA58E27}"/>
              </a:ext>
            </a:extLst>
          </p:cNvPr>
          <p:cNvSpPr>
            <a:spLocks noGrp="1"/>
          </p:cNvSpPr>
          <p:nvPr>
            <p:ph type="sldNum" sz="quarter" idx="12"/>
          </p:nvPr>
        </p:nvSpPr>
        <p:spPr/>
        <p:txBody>
          <a:bodyPr/>
          <a:lstStyle/>
          <a:p>
            <a:fld id="{CDC2DA23-0191-5D47-8929-EB8F24F73616}" type="slidenum">
              <a:rPr lang="en-US" smtClean="0"/>
              <a:t>17</a:t>
            </a:fld>
            <a:endParaRPr lang="en-US"/>
          </a:p>
        </p:txBody>
      </p:sp>
    </p:spTree>
    <p:extLst>
      <p:ext uri="{BB962C8B-B14F-4D97-AF65-F5344CB8AC3E}">
        <p14:creationId xmlns:p14="http://schemas.microsoft.com/office/powerpoint/2010/main" val="23613899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7ED86B-4039-5E41-A3BB-B0CA804958FA}"/>
              </a:ext>
            </a:extLst>
          </p:cNvPr>
          <p:cNvSpPr>
            <a:spLocks noGrp="1"/>
          </p:cNvSpPr>
          <p:nvPr>
            <p:ph type="title"/>
          </p:nvPr>
        </p:nvSpPr>
        <p:spPr>
          <a:xfrm>
            <a:off x="635291" y="94591"/>
            <a:ext cx="9654336" cy="1320800"/>
          </a:xfrm>
        </p:spPr>
        <p:txBody>
          <a:bodyPr>
            <a:normAutofit/>
          </a:bodyPr>
          <a:lstStyle/>
          <a:p>
            <a:r>
              <a:rPr lang="en-US" sz="3600" b="1" u="sng" dirty="0"/>
              <a:t>5.2 A tentative suggestion(2)</a:t>
            </a:r>
          </a:p>
        </p:txBody>
      </p:sp>
      <p:sp>
        <p:nvSpPr>
          <p:cNvPr id="3" name="Content Placeholder 2">
            <a:extLst>
              <a:ext uri="{FF2B5EF4-FFF2-40B4-BE49-F238E27FC236}">
                <a16:creationId xmlns:a16="http://schemas.microsoft.com/office/drawing/2014/main" id="{ABFEB60D-8D04-D046-AA0E-CA9E3193DA90}"/>
              </a:ext>
            </a:extLst>
          </p:cNvPr>
          <p:cNvSpPr>
            <a:spLocks noGrp="1"/>
          </p:cNvSpPr>
          <p:nvPr>
            <p:ph idx="1"/>
          </p:nvPr>
        </p:nvSpPr>
        <p:spPr>
          <a:xfrm>
            <a:off x="635291" y="1495401"/>
            <a:ext cx="10874719" cy="4351338"/>
          </a:xfrm>
        </p:spPr>
        <p:txBody>
          <a:bodyPr>
            <a:normAutofit/>
          </a:bodyPr>
          <a:lstStyle/>
          <a:p>
            <a:pPr marL="0" indent="0">
              <a:buNone/>
            </a:pPr>
            <a:r>
              <a:rPr lang="en-US" sz="2200" dirty="0"/>
              <a:t>Also, I am in doubt whether one’s biological birth can have any value in itself.</a:t>
            </a:r>
          </a:p>
          <a:p>
            <a:pPr marL="0" indent="0">
              <a:spcBef>
                <a:spcPts val="2200"/>
              </a:spcBef>
              <a:buNone/>
            </a:pPr>
            <a:r>
              <a:rPr lang="en-US" sz="2200" dirty="0"/>
              <a:t>Rather, it sounds </a:t>
            </a:r>
            <a:r>
              <a:rPr lang="en-US" sz="2200"/>
              <a:t>plausible to </a:t>
            </a:r>
            <a:r>
              <a:rPr lang="en-US" sz="2200" dirty="0"/>
              <a:t>me that we just project our values onto one’s biological birth.</a:t>
            </a:r>
          </a:p>
          <a:p>
            <a:pPr marL="0" indent="0">
              <a:spcBef>
                <a:spcPts val="2200"/>
              </a:spcBef>
              <a:buNone/>
            </a:pPr>
            <a:r>
              <a:rPr lang="en-US" sz="2200" dirty="0"/>
              <a:t>If it is correct, then, since our values may change over time, it seems hard to get a decisive criterion. </a:t>
            </a:r>
          </a:p>
          <a:p>
            <a:pPr marL="0" indent="0">
              <a:spcBef>
                <a:spcPts val="2200"/>
              </a:spcBef>
              <a:buNone/>
            </a:pPr>
            <a:r>
              <a:rPr lang="en-US" sz="2200" dirty="0"/>
              <a:t>Why don’t we consider at the level of existential birth instead of trying to complete the endless journey? </a:t>
            </a:r>
          </a:p>
          <a:p>
            <a:pPr marL="0" indent="0">
              <a:spcBef>
                <a:spcPts val="2200"/>
              </a:spcBef>
              <a:buNone/>
            </a:pPr>
            <a:r>
              <a:rPr lang="en-US" sz="2200" dirty="0"/>
              <a:t>Lastly, I believe that the anti-natalist view should be compatible with the idea of existential birth because it can elucidate the problems in our everyday life, and it will be helpful to consider in what world we are receiving children as well as how we should receive/appreciate the existence of others. </a:t>
            </a:r>
          </a:p>
        </p:txBody>
      </p:sp>
      <p:sp>
        <p:nvSpPr>
          <p:cNvPr id="4" name="Slide Number Placeholder 3">
            <a:extLst>
              <a:ext uri="{FF2B5EF4-FFF2-40B4-BE49-F238E27FC236}">
                <a16:creationId xmlns:a16="http://schemas.microsoft.com/office/drawing/2014/main" id="{CDFC10CC-AF64-344B-BB43-758E3DA58E27}"/>
              </a:ext>
            </a:extLst>
          </p:cNvPr>
          <p:cNvSpPr>
            <a:spLocks noGrp="1"/>
          </p:cNvSpPr>
          <p:nvPr>
            <p:ph type="sldNum" sz="quarter" idx="12"/>
          </p:nvPr>
        </p:nvSpPr>
        <p:spPr/>
        <p:txBody>
          <a:bodyPr/>
          <a:lstStyle/>
          <a:p>
            <a:fld id="{CDC2DA23-0191-5D47-8929-EB8F24F73616}" type="slidenum">
              <a:rPr lang="en-US" smtClean="0"/>
              <a:t>18</a:t>
            </a:fld>
            <a:endParaRPr lang="en-US"/>
          </a:p>
        </p:txBody>
      </p:sp>
    </p:spTree>
    <p:extLst>
      <p:ext uri="{BB962C8B-B14F-4D97-AF65-F5344CB8AC3E}">
        <p14:creationId xmlns:p14="http://schemas.microsoft.com/office/powerpoint/2010/main" val="201713665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81A0ED-CE0C-7B4A-BCCF-36AA06A32DB2}"/>
              </a:ext>
            </a:extLst>
          </p:cNvPr>
          <p:cNvSpPr>
            <a:spLocks noGrp="1"/>
          </p:cNvSpPr>
          <p:nvPr>
            <p:ph type="title"/>
          </p:nvPr>
        </p:nvSpPr>
        <p:spPr>
          <a:xfrm>
            <a:off x="543911" y="105103"/>
            <a:ext cx="10515600" cy="1325563"/>
          </a:xfrm>
        </p:spPr>
        <p:txBody>
          <a:bodyPr>
            <a:normAutofit/>
          </a:bodyPr>
          <a:lstStyle/>
          <a:p>
            <a:r>
              <a:rPr lang="en-US" sz="3600" b="1" u="sng" dirty="0"/>
              <a:t>References</a:t>
            </a:r>
          </a:p>
        </p:txBody>
      </p:sp>
      <p:sp>
        <p:nvSpPr>
          <p:cNvPr id="3" name="Content Placeholder 2">
            <a:extLst>
              <a:ext uri="{FF2B5EF4-FFF2-40B4-BE49-F238E27FC236}">
                <a16:creationId xmlns:a16="http://schemas.microsoft.com/office/drawing/2014/main" id="{A6806090-022B-5245-861D-E6D1863D4B3E}"/>
              </a:ext>
            </a:extLst>
          </p:cNvPr>
          <p:cNvSpPr>
            <a:spLocks noGrp="1"/>
          </p:cNvSpPr>
          <p:nvPr>
            <p:ph idx="1"/>
          </p:nvPr>
        </p:nvSpPr>
        <p:spPr>
          <a:xfrm>
            <a:off x="666750" y="1365859"/>
            <a:ext cx="10515600" cy="5055299"/>
          </a:xfrm>
        </p:spPr>
        <p:txBody>
          <a:bodyPr>
            <a:normAutofit/>
          </a:bodyPr>
          <a:lstStyle/>
          <a:p>
            <a:pPr marL="0" indent="0">
              <a:buNone/>
            </a:pPr>
            <a:r>
              <a:rPr lang="en-US" sz="1800" dirty="0" err="1">
                <a:ea typeface="Hiragino Mincho Pro W3" panose="02020300000000000000" pitchFamily="18" charset="-128"/>
                <a:cs typeface="Arial" panose="020B0604020202020204" pitchFamily="34" charset="0"/>
              </a:rPr>
              <a:t>Benatar</a:t>
            </a:r>
            <a:r>
              <a:rPr lang="en-US" sz="1800" dirty="0">
                <a:ea typeface="Hiragino Mincho Pro W3" panose="02020300000000000000" pitchFamily="18" charset="-128"/>
                <a:cs typeface="Arial" panose="020B0604020202020204" pitchFamily="34" charset="0"/>
              </a:rPr>
              <a:t>, D, 2006, Better Never to Have Been, Oxford University Press.</a:t>
            </a:r>
          </a:p>
          <a:p>
            <a:pPr marL="0" indent="0">
              <a:buNone/>
            </a:pPr>
            <a:r>
              <a:rPr lang="en-US" sz="1800" dirty="0" err="1">
                <a:ea typeface="Hiragino Mincho Pro W3" panose="02020300000000000000" pitchFamily="18" charset="-128"/>
                <a:cs typeface="Arial" panose="020B0604020202020204" pitchFamily="34" charset="0"/>
              </a:rPr>
              <a:t>Benatar</a:t>
            </a:r>
            <a:r>
              <a:rPr lang="en-US" sz="1800" dirty="0">
                <a:ea typeface="Hiragino Mincho Pro W3" panose="02020300000000000000" pitchFamily="18" charset="-128"/>
                <a:cs typeface="Arial" panose="020B0604020202020204" pitchFamily="34" charset="0"/>
              </a:rPr>
              <a:t>, D, 2013, Still Better Never to Have Been: A Reply to (More of) My Critics, J </a:t>
            </a:r>
          </a:p>
          <a:p>
            <a:pPr marL="0" indent="0">
              <a:buNone/>
            </a:pPr>
            <a:r>
              <a:rPr lang="en-US" sz="1800" dirty="0">
                <a:ea typeface="Hiragino Mincho Pro W3" panose="02020300000000000000" pitchFamily="18" charset="-128"/>
                <a:cs typeface="Arial" panose="020B0604020202020204" pitchFamily="34" charset="0"/>
              </a:rPr>
              <a:t>	ethics, 17: 121–151.</a:t>
            </a:r>
          </a:p>
          <a:p>
            <a:pPr marL="0" indent="0">
              <a:buNone/>
            </a:pPr>
            <a:r>
              <a:rPr lang="en-US" sz="1800" dirty="0" err="1">
                <a:ea typeface="Hiragino Mincho Pro W3" panose="02020300000000000000" pitchFamily="18" charset="-128"/>
                <a:cs typeface="Arial" panose="020B0604020202020204" pitchFamily="34" charset="0"/>
              </a:rPr>
              <a:t>DeGrazia</a:t>
            </a:r>
            <a:r>
              <a:rPr lang="en-US" sz="1800" dirty="0">
                <a:ea typeface="Hiragino Mincho Pro W3" panose="02020300000000000000" pitchFamily="18" charset="-128"/>
                <a:cs typeface="Arial" panose="020B0604020202020204" pitchFamily="34" charset="0"/>
              </a:rPr>
              <a:t>, D, 2010, It is wrong to impose the harms of human life? A reply to </a:t>
            </a:r>
            <a:r>
              <a:rPr lang="en-US" sz="1800" dirty="0" err="1">
                <a:ea typeface="Hiragino Mincho Pro W3" panose="02020300000000000000" pitchFamily="18" charset="-128"/>
                <a:cs typeface="Arial" panose="020B0604020202020204" pitchFamily="34" charset="0"/>
              </a:rPr>
              <a:t>Benatar</a:t>
            </a:r>
            <a:r>
              <a:rPr lang="en-US" sz="1800" dirty="0">
                <a:ea typeface="Hiragino Mincho Pro W3" panose="02020300000000000000" pitchFamily="18" charset="-128"/>
                <a:cs typeface="Arial" panose="020B0604020202020204" pitchFamily="34" charset="0"/>
              </a:rPr>
              <a:t>. </a:t>
            </a:r>
          </a:p>
          <a:p>
            <a:pPr marL="0" indent="0">
              <a:buNone/>
            </a:pPr>
            <a:r>
              <a:rPr lang="en-US" sz="1800" dirty="0">
                <a:ea typeface="Hiragino Mincho Pro W3" panose="02020300000000000000" pitchFamily="18" charset="-128"/>
                <a:cs typeface="Arial" panose="020B0604020202020204" pitchFamily="34" charset="0"/>
              </a:rPr>
              <a:t>	Theoretical Medicine and Bioethics, 31: 317–331.</a:t>
            </a:r>
          </a:p>
          <a:p>
            <a:pPr marL="0" indent="0">
              <a:buNone/>
            </a:pPr>
            <a:r>
              <a:rPr lang="en-US" sz="1800" dirty="0">
                <a:ea typeface="Hiragino Mincho Pro W3" panose="02020300000000000000" pitchFamily="18" charset="-128"/>
                <a:cs typeface="Arial" panose="020B0604020202020204" pitchFamily="34" charset="0"/>
              </a:rPr>
              <a:t>Morioka, M, 2012,「</a:t>
            </a:r>
            <a:r>
              <a:rPr lang="ja-JP" altLang="en-US" sz="1800">
                <a:ea typeface="Hiragino Mincho Pro W3" panose="02020300000000000000" pitchFamily="18" charset="-128"/>
                <a:cs typeface="Arial" panose="020B0604020202020204" pitchFamily="34" charset="0"/>
              </a:rPr>
              <a:t>生まれてこなければよかった」の意味：生命の哲学の構築に向けて</a:t>
            </a:r>
            <a:r>
              <a:rPr lang="en-US" altLang="ja-JP" sz="1800" dirty="0">
                <a:ea typeface="Hiragino Mincho Pro W3" panose="02020300000000000000" pitchFamily="18" charset="-128"/>
                <a:cs typeface="Arial" panose="020B0604020202020204" pitchFamily="34" charset="0"/>
              </a:rPr>
              <a:t>(5) </a:t>
            </a:r>
            <a:r>
              <a:rPr lang="en-US" sz="1800" dirty="0">
                <a:ea typeface="Hiragino Mincho Pro W3" panose="02020300000000000000" pitchFamily="18" charset="-128"/>
                <a:cs typeface="Arial" panose="020B0604020202020204" pitchFamily="34" charset="0"/>
              </a:rPr>
              <a:t>The Meaning 	of ‘Better Never to Have Been’: Toward the Construction of a Philosophy of Life — No.5, </a:t>
            </a:r>
            <a:r>
              <a:rPr lang="ja-JP" altLang="en-US" sz="1800">
                <a:ea typeface="Hiragino Mincho Pro W3" panose="02020300000000000000" pitchFamily="18" charset="-128"/>
                <a:cs typeface="Arial" panose="020B0604020202020204" pitchFamily="34" charset="0"/>
              </a:rPr>
              <a:t>人間科学</a:t>
            </a:r>
            <a:r>
              <a:rPr lang="en-US" altLang="ja-JP" sz="1800" dirty="0">
                <a:ea typeface="Hiragino Mincho Pro W3" panose="02020300000000000000" pitchFamily="18" charset="-128"/>
                <a:cs typeface="Arial" panose="020B0604020202020204" pitchFamily="34" charset="0"/>
              </a:rPr>
              <a:t>:</a:t>
            </a:r>
            <a:r>
              <a:rPr lang="ja-JP" altLang="en-US" sz="1800">
                <a:ea typeface="Hiragino Mincho Pro W3" panose="02020300000000000000" pitchFamily="18" charset="-128"/>
                <a:cs typeface="Arial" panose="020B0604020202020204" pitchFamily="34" charset="0"/>
              </a:rPr>
              <a:t>大</a:t>
            </a:r>
            <a:r>
              <a:rPr lang="en-US" altLang="ja-JP" sz="1800" dirty="0">
                <a:ea typeface="Hiragino Mincho Pro W3" panose="02020300000000000000" pitchFamily="18" charset="-128"/>
                <a:cs typeface="Arial" panose="020B0604020202020204" pitchFamily="34" charset="0"/>
              </a:rPr>
              <a:t>	</a:t>
            </a:r>
            <a:r>
              <a:rPr lang="ja-JP" altLang="en-US" sz="1800">
                <a:ea typeface="Hiragino Mincho Pro W3" panose="02020300000000000000" pitchFamily="18" charset="-128"/>
                <a:cs typeface="Arial" panose="020B0604020202020204" pitchFamily="34" charset="0"/>
              </a:rPr>
              <a:t>阪府立大学紀要 </a:t>
            </a:r>
            <a:r>
              <a:rPr lang="en-US" sz="1800" dirty="0">
                <a:ea typeface="Hiragino Mincho Pro W3" panose="02020300000000000000" pitchFamily="18" charset="-128"/>
                <a:cs typeface="Arial" panose="020B0604020202020204" pitchFamily="34" charset="0"/>
              </a:rPr>
              <a:t>Human Sciences: The bulletin of Osaka Prefecture University, 8: 87–105.</a:t>
            </a:r>
          </a:p>
          <a:p>
            <a:pPr marL="0" indent="0">
              <a:buNone/>
            </a:pPr>
            <a:r>
              <a:rPr lang="en-US" sz="1800" dirty="0">
                <a:ea typeface="Hiragino Mincho Pro W3" panose="02020300000000000000" pitchFamily="18" charset="-128"/>
                <a:cs typeface="Arial" panose="020B0604020202020204" pitchFamily="34" charset="0"/>
              </a:rPr>
              <a:t>Morioka, M, 2013, 「</a:t>
            </a:r>
            <a:r>
              <a:rPr lang="ja-JP" altLang="en-US" sz="1800">
                <a:ea typeface="Hiragino Mincho Pro W3" panose="02020300000000000000" pitchFamily="18" charset="-128"/>
                <a:cs typeface="Arial" panose="020B0604020202020204" pitchFamily="34" charset="0"/>
              </a:rPr>
              <a:t>生まれてくること」は望ましいのか</a:t>
            </a:r>
            <a:r>
              <a:rPr lang="en-US" sz="1800" dirty="0">
                <a:ea typeface="Hiragino Mincho Pro W3" panose="02020300000000000000" pitchFamily="18" charset="-128"/>
                <a:cs typeface="Arial" panose="020B0604020202020204" pitchFamily="34" charset="0"/>
              </a:rPr>
              <a:t>Is it desirable to be born?, The Review of Life 	Studies, 3: 1–9. </a:t>
            </a:r>
          </a:p>
          <a:p>
            <a:pPr marL="0" indent="0">
              <a:buNone/>
            </a:pPr>
            <a:endParaRPr lang="en-US" dirty="0"/>
          </a:p>
        </p:txBody>
      </p:sp>
      <p:sp>
        <p:nvSpPr>
          <p:cNvPr id="4" name="Slide Number Placeholder 3">
            <a:extLst>
              <a:ext uri="{FF2B5EF4-FFF2-40B4-BE49-F238E27FC236}">
                <a16:creationId xmlns:a16="http://schemas.microsoft.com/office/drawing/2014/main" id="{AF96B5E0-76AF-1741-A068-5FDFE61050A3}"/>
              </a:ext>
            </a:extLst>
          </p:cNvPr>
          <p:cNvSpPr>
            <a:spLocks noGrp="1"/>
          </p:cNvSpPr>
          <p:nvPr>
            <p:ph type="sldNum" sz="quarter" idx="12"/>
          </p:nvPr>
        </p:nvSpPr>
        <p:spPr/>
        <p:txBody>
          <a:bodyPr/>
          <a:lstStyle/>
          <a:p>
            <a:fld id="{CDC2DA23-0191-5D47-8929-EB8F24F73616}" type="slidenum">
              <a:rPr lang="en-US" smtClean="0"/>
              <a:t>19</a:t>
            </a:fld>
            <a:endParaRPr lang="en-US"/>
          </a:p>
        </p:txBody>
      </p:sp>
    </p:spTree>
    <p:extLst>
      <p:ext uri="{BB962C8B-B14F-4D97-AF65-F5344CB8AC3E}">
        <p14:creationId xmlns:p14="http://schemas.microsoft.com/office/powerpoint/2010/main" val="7481522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F52200-C79B-C44F-8245-4ABF77FEF8AD}"/>
              </a:ext>
            </a:extLst>
          </p:cNvPr>
          <p:cNvSpPr>
            <a:spLocks noGrp="1"/>
          </p:cNvSpPr>
          <p:nvPr>
            <p:ph type="title"/>
          </p:nvPr>
        </p:nvSpPr>
        <p:spPr>
          <a:xfrm>
            <a:off x="659524" y="375635"/>
            <a:ext cx="10515600" cy="1325563"/>
          </a:xfrm>
        </p:spPr>
        <p:txBody>
          <a:bodyPr>
            <a:normAutofit/>
          </a:bodyPr>
          <a:lstStyle/>
          <a:p>
            <a:r>
              <a:rPr lang="en-US" sz="4000" b="1" u="sng" dirty="0"/>
              <a:t>Outline</a:t>
            </a:r>
          </a:p>
        </p:txBody>
      </p:sp>
      <p:sp>
        <p:nvSpPr>
          <p:cNvPr id="3" name="Content Placeholder 2">
            <a:extLst>
              <a:ext uri="{FF2B5EF4-FFF2-40B4-BE49-F238E27FC236}">
                <a16:creationId xmlns:a16="http://schemas.microsoft.com/office/drawing/2014/main" id="{3ECDC800-F851-8C46-BEAA-C46A19F4F08B}"/>
              </a:ext>
            </a:extLst>
          </p:cNvPr>
          <p:cNvSpPr>
            <a:spLocks noGrp="1"/>
          </p:cNvSpPr>
          <p:nvPr>
            <p:ph idx="1"/>
          </p:nvPr>
        </p:nvSpPr>
        <p:spPr>
          <a:xfrm>
            <a:off x="761416" y="1438166"/>
            <a:ext cx="10978640" cy="5048469"/>
          </a:xfrm>
        </p:spPr>
        <p:txBody>
          <a:bodyPr>
            <a:normAutofit/>
          </a:bodyPr>
          <a:lstStyle/>
          <a:p>
            <a:pPr marL="0" indent="0">
              <a:lnSpc>
                <a:spcPct val="200000"/>
              </a:lnSpc>
              <a:buNone/>
            </a:pPr>
            <a:r>
              <a:rPr lang="en-US" dirty="0"/>
              <a:t>1. Introduction</a:t>
            </a:r>
          </a:p>
          <a:p>
            <a:pPr marL="0" indent="0">
              <a:lnSpc>
                <a:spcPct val="200000"/>
              </a:lnSpc>
              <a:buNone/>
            </a:pPr>
            <a:r>
              <a:rPr lang="en-US" dirty="0"/>
              <a:t>2. The confirmation of the concepts of “pain” and “pleasure”</a:t>
            </a:r>
          </a:p>
          <a:p>
            <a:pPr marL="0" indent="0">
              <a:lnSpc>
                <a:spcPct val="200000"/>
              </a:lnSpc>
              <a:buNone/>
            </a:pPr>
            <a:r>
              <a:rPr lang="en-US" dirty="0"/>
              <a:t>3. The “Judging Subject” Problem</a:t>
            </a:r>
          </a:p>
          <a:p>
            <a:pPr marL="0" indent="0">
              <a:lnSpc>
                <a:spcPct val="200000"/>
              </a:lnSpc>
              <a:buNone/>
            </a:pPr>
            <a:r>
              <a:rPr lang="en-US" dirty="0"/>
              <a:t>4. The “Unrecognizable Object” Problem</a:t>
            </a:r>
          </a:p>
          <a:p>
            <a:pPr marL="0" indent="0">
              <a:lnSpc>
                <a:spcPct val="200000"/>
              </a:lnSpc>
              <a:buNone/>
            </a:pPr>
            <a:r>
              <a:rPr lang="en-US" dirty="0"/>
              <a:t>5. Conclusion with a tentative suggestion</a:t>
            </a:r>
          </a:p>
        </p:txBody>
      </p:sp>
      <p:sp>
        <p:nvSpPr>
          <p:cNvPr id="4" name="Slide Number Placeholder 3">
            <a:extLst>
              <a:ext uri="{FF2B5EF4-FFF2-40B4-BE49-F238E27FC236}">
                <a16:creationId xmlns:a16="http://schemas.microsoft.com/office/drawing/2014/main" id="{5B952DDE-C22B-E947-9580-F40B6FB133F1}"/>
              </a:ext>
            </a:extLst>
          </p:cNvPr>
          <p:cNvSpPr>
            <a:spLocks noGrp="1"/>
          </p:cNvSpPr>
          <p:nvPr>
            <p:ph type="sldNum" sz="quarter" idx="12"/>
          </p:nvPr>
        </p:nvSpPr>
        <p:spPr/>
        <p:txBody>
          <a:bodyPr/>
          <a:lstStyle/>
          <a:p>
            <a:fld id="{CDC2DA23-0191-5D47-8929-EB8F24F73616}" type="slidenum">
              <a:rPr lang="en-US" sz="1600" smtClean="0"/>
              <a:t>2</a:t>
            </a:fld>
            <a:endParaRPr lang="en-US" sz="1600" dirty="0"/>
          </a:p>
        </p:txBody>
      </p:sp>
    </p:spTree>
    <p:extLst>
      <p:ext uri="{BB962C8B-B14F-4D97-AF65-F5344CB8AC3E}">
        <p14:creationId xmlns:p14="http://schemas.microsoft.com/office/powerpoint/2010/main" val="23907891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A0179F-7D55-864A-87A0-22A0D736A271}"/>
              </a:ext>
            </a:extLst>
          </p:cNvPr>
          <p:cNvSpPr>
            <a:spLocks noGrp="1"/>
          </p:cNvSpPr>
          <p:nvPr>
            <p:ph type="title"/>
          </p:nvPr>
        </p:nvSpPr>
        <p:spPr/>
        <p:txBody>
          <a:bodyPr>
            <a:normAutofit/>
          </a:bodyPr>
          <a:lstStyle/>
          <a:p>
            <a:r>
              <a:rPr lang="en-US" sz="3600" b="1" u="sng" dirty="0">
                <a:solidFill>
                  <a:schemeClr val="tx2">
                    <a:lumMod val="75000"/>
                  </a:schemeClr>
                </a:solidFill>
              </a:rPr>
              <a:t>1. Introduction––Aim </a:t>
            </a:r>
          </a:p>
        </p:txBody>
      </p:sp>
      <p:sp>
        <p:nvSpPr>
          <p:cNvPr id="3" name="Content Placeholder 2">
            <a:extLst>
              <a:ext uri="{FF2B5EF4-FFF2-40B4-BE49-F238E27FC236}">
                <a16:creationId xmlns:a16="http://schemas.microsoft.com/office/drawing/2014/main" id="{5A35F2C0-8CEE-6F41-A7C2-6E1EA3D741F2}"/>
              </a:ext>
            </a:extLst>
          </p:cNvPr>
          <p:cNvSpPr>
            <a:spLocks noGrp="1"/>
          </p:cNvSpPr>
          <p:nvPr>
            <p:ph idx="1"/>
          </p:nvPr>
        </p:nvSpPr>
        <p:spPr>
          <a:xfrm>
            <a:off x="511795" y="1690688"/>
            <a:ext cx="10842005" cy="4881342"/>
          </a:xfrm>
        </p:spPr>
        <p:txBody>
          <a:bodyPr>
            <a:normAutofit/>
          </a:bodyPr>
          <a:lstStyle/>
          <a:p>
            <a:pPr>
              <a:lnSpc>
                <a:spcPct val="100000"/>
              </a:lnSpc>
            </a:pPr>
            <a:r>
              <a:rPr lang="en-US" sz="2400" dirty="0"/>
              <a:t>To point out that it is doubtful whether we can judge </a:t>
            </a:r>
            <a:r>
              <a:rPr lang="en-US" sz="2400" b="1" i="1" dirty="0"/>
              <a:t>for the good of </a:t>
            </a:r>
            <a:r>
              <a:rPr lang="en-US" sz="2400" dirty="0"/>
              <a:t>unborn children by applying ”pain” or “pleasure.” </a:t>
            </a:r>
          </a:p>
          <a:p>
            <a:pPr>
              <a:lnSpc>
                <a:spcPct val="100000"/>
              </a:lnSpc>
            </a:pPr>
            <a:endParaRPr lang="en-US" sz="2400" dirty="0"/>
          </a:p>
          <a:p>
            <a:pPr>
              <a:lnSpc>
                <a:spcPct val="100000"/>
              </a:lnSpc>
            </a:pPr>
            <a:r>
              <a:rPr lang="en-US" sz="2400" dirty="0"/>
              <a:t>To classify the argument into three aspects</a:t>
            </a:r>
            <a:r>
              <a:rPr lang="ja-JP" altLang="en-US" sz="2400"/>
              <a:t> </a:t>
            </a:r>
            <a:r>
              <a:rPr lang="en-US" altLang="ja-JP" sz="2400" dirty="0"/>
              <a:t>which focus on “factual unborn children,” “counterfactual unborn children” and “actual people” respectively, and I will argue that each case should be handled separately or cooperatively.</a:t>
            </a:r>
            <a:endParaRPr lang="en-US" sz="2400" dirty="0"/>
          </a:p>
          <a:p>
            <a:pPr marL="0" indent="0">
              <a:lnSpc>
                <a:spcPct val="100000"/>
              </a:lnSpc>
              <a:buNone/>
            </a:pPr>
            <a:endParaRPr lang="en-US" sz="2400" dirty="0"/>
          </a:p>
          <a:p>
            <a:pPr>
              <a:lnSpc>
                <a:spcPct val="100000"/>
              </a:lnSpc>
            </a:pPr>
            <a:r>
              <a:rPr lang="en-US" sz="2400" dirty="0"/>
              <a:t>To submit a tentative suggestion to consider the problems of “coming into existence” by separating the concept of “birth” into two aspects: “biological birth” and “existential birth.” </a:t>
            </a:r>
            <a:endParaRPr lang="en-US" sz="2400" dirty="0">
              <a:highlight>
                <a:srgbClr val="FFFF00"/>
              </a:highlight>
            </a:endParaRPr>
          </a:p>
        </p:txBody>
      </p:sp>
      <p:sp>
        <p:nvSpPr>
          <p:cNvPr id="4" name="Slide Number Placeholder 3">
            <a:extLst>
              <a:ext uri="{FF2B5EF4-FFF2-40B4-BE49-F238E27FC236}">
                <a16:creationId xmlns:a16="http://schemas.microsoft.com/office/drawing/2014/main" id="{B7F29549-67DB-BE46-AA0E-16B9A60AB7F7}"/>
              </a:ext>
            </a:extLst>
          </p:cNvPr>
          <p:cNvSpPr>
            <a:spLocks noGrp="1"/>
          </p:cNvSpPr>
          <p:nvPr>
            <p:ph type="sldNum" sz="quarter" idx="12"/>
          </p:nvPr>
        </p:nvSpPr>
        <p:spPr/>
        <p:txBody>
          <a:bodyPr/>
          <a:lstStyle/>
          <a:p>
            <a:fld id="{CDC2DA23-0191-5D47-8929-EB8F24F73616}" type="slidenum">
              <a:rPr lang="en-US" sz="1600" smtClean="0"/>
              <a:t>3</a:t>
            </a:fld>
            <a:endParaRPr lang="en-US" sz="1600" dirty="0"/>
          </a:p>
        </p:txBody>
      </p:sp>
    </p:spTree>
    <p:extLst>
      <p:ext uri="{BB962C8B-B14F-4D97-AF65-F5344CB8AC3E}">
        <p14:creationId xmlns:p14="http://schemas.microsoft.com/office/powerpoint/2010/main" val="614306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F23317-7FC5-3242-9268-EAAF333F4C7D}"/>
              </a:ext>
            </a:extLst>
          </p:cNvPr>
          <p:cNvSpPr>
            <a:spLocks noGrp="1"/>
          </p:cNvSpPr>
          <p:nvPr>
            <p:ph type="title"/>
          </p:nvPr>
        </p:nvSpPr>
        <p:spPr>
          <a:xfrm>
            <a:off x="446107" y="441434"/>
            <a:ext cx="11430583" cy="1040524"/>
          </a:xfrm>
        </p:spPr>
        <p:txBody>
          <a:bodyPr>
            <a:normAutofit/>
          </a:bodyPr>
          <a:lstStyle/>
          <a:p>
            <a:r>
              <a:rPr lang="en-US" sz="3200" b="1" u="sng" dirty="0">
                <a:solidFill>
                  <a:schemeClr val="tx2">
                    <a:lumMod val="75000"/>
                  </a:schemeClr>
                </a:solidFill>
              </a:rPr>
              <a:t>2. The confirmation of the concepts of “pain” and “pleasure” </a:t>
            </a:r>
          </a:p>
        </p:txBody>
      </p:sp>
      <p:sp>
        <p:nvSpPr>
          <p:cNvPr id="3" name="Content Placeholder 2">
            <a:extLst>
              <a:ext uri="{FF2B5EF4-FFF2-40B4-BE49-F238E27FC236}">
                <a16:creationId xmlns:a16="http://schemas.microsoft.com/office/drawing/2014/main" id="{F35C61F2-1FA5-6C48-B23A-81328ECC096C}"/>
              </a:ext>
            </a:extLst>
          </p:cNvPr>
          <p:cNvSpPr>
            <a:spLocks noGrp="1"/>
          </p:cNvSpPr>
          <p:nvPr>
            <p:ph idx="1"/>
          </p:nvPr>
        </p:nvSpPr>
        <p:spPr>
          <a:xfrm>
            <a:off x="856010" y="1585670"/>
            <a:ext cx="9244432" cy="3834805"/>
          </a:xfrm>
        </p:spPr>
        <p:txBody>
          <a:bodyPr>
            <a:normAutofit/>
          </a:bodyPr>
          <a:lstStyle/>
          <a:p>
            <a:r>
              <a:rPr lang="en-US" sz="2200" dirty="0" err="1"/>
              <a:t>Benatar</a:t>
            </a:r>
            <a:r>
              <a:rPr lang="en-US" sz="2200" dirty="0"/>
              <a:t> introduced the following famous premises to his argument.</a:t>
            </a:r>
          </a:p>
          <a:p>
            <a:pPr marL="0" lvl="0" indent="0">
              <a:spcBef>
                <a:spcPts val="2200"/>
              </a:spcBef>
              <a:buNone/>
            </a:pPr>
            <a:r>
              <a:rPr lang="en-AU" sz="2200" dirty="0"/>
              <a:t>(1)the presence of pain is bad,   </a:t>
            </a:r>
            <a:endParaRPr lang="en-US" sz="2200" dirty="0"/>
          </a:p>
          <a:p>
            <a:pPr marL="0" indent="0">
              <a:buNone/>
            </a:pPr>
            <a:r>
              <a:rPr lang="en-AU" sz="2200" dirty="0"/>
              <a:t>and that</a:t>
            </a:r>
            <a:endParaRPr lang="en-US" sz="2200" dirty="0"/>
          </a:p>
          <a:p>
            <a:pPr marL="0" lvl="0" indent="0">
              <a:buNone/>
            </a:pPr>
            <a:r>
              <a:rPr lang="en-AU" sz="2200" dirty="0"/>
              <a:t>(2)the presence of pleasure is good. </a:t>
            </a:r>
            <a:endParaRPr lang="en-US" sz="2200" dirty="0"/>
          </a:p>
          <a:p>
            <a:pPr marL="0" lvl="0" indent="0">
              <a:buNone/>
            </a:pPr>
            <a:r>
              <a:rPr lang="en-AU" sz="2200" dirty="0"/>
              <a:t>(3)the absence of pain is good, even if that good is not enjoyed by anyone,</a:t>
            </a:r>
            <a:endParaRPr lang="en-US" sz="2200" dirty="0"/>
          </a:p>
          <a:p>
            <a:pPr marL="0" indent="0">
              <a:buNone/>
            </a:pPr>
            <a:r>
              <a:rPr lang="en-AU" sz="2200" dirty="0"/>
              <a:t>whereas</a:t>
            </a:r>
            <a:endParaRPr lang="en-US" sz="2200" dirty="0"/>
          </a:p>
          <a:p>
            <a:pPr marL="0" lvl="0" indent="0">
              <a:buNone/>
            </a:pPr>
            <a:r>
              <a:rPr lang="en-AU" sz="2200" dirty="0"/>
              <a:t>(4)the absence of pleasure is not bad unless there is somebody for whom this absence is a deprivation. </a:t>
            </a:r>
            <a:endParaRPr lang="en-US" sz="2200" dirty="0"/>
          </a:p>
        </p:txBody>
      </p:sp>
      <p:sp>
        <p:nvSpPr>
          <p:cNvPr id="4" name="TextBox 3">
            <a:extLst>
              <a:ext uri="{FF2B5EF4-FFF2-40B4-BE49-F238E27FC236}">
                <a16:creationId xmlns:a16="http://schemas.microsoft.com/office/drawing/2014/main" id="{5425CD93-3423-E943-8B60-2EF7565D7652}"/>
              </a:ext>
            </a:extLst>
          </p:cNvPr>
          <p:cNvSpPr txBox="1"/>
          <p:nvPr/>
        </p:nvSpPr>
        <p:spPr>
          <a:xfrm>
            <a:off x="7672553" y="4767759"/>
            <a:ext cx="2585544" cy="400110"/>
          </a:xfrm>
          <a:prstGeom prst="rect">
            <a:avLst/>
          </a:prstGeom>
          <a:noFill/>
        </p:spPr>
        <p:txBody>
          <a:bodyPr wrap="square" rtlCol="0">
            <a:spAutoFit/>
          </a:bodyPr>
          <a:lstStyle/>
          <a:p>
            <a:r>
              <a:rPr lang="en-US" sz="2000" dirty="0"/>
              <a:t> (</a:t>
            </a:r>
            <a:r>
              <a:rPr lang="en-US" sz="2000" dirty="0" err="1"/>
              <a:t>Benatar</a:t>
            </a:r>
            <a:r>
              <a:rPr lang="en-US" sz="2000" dirty="0"/>
              <a:t>, 2006, p.30)</a:t>
            </a:r>
          </a:p>
        </p:txBody>
      </p:sp>
      <p:sp>
        <p:nvSpPr>
          <p:cNvPr id="5" name="TextBox 4">
            <a:extLst>
              <a:ext uri="{FF2B5EF4-FFF2-40B4-BE49-F238E27FC236}">
                <a16:creationId xmlns:a16="http://schemas.microsoft.com/office/drawing/2014/main" id="{F7C7E62B-AEA9-1B4D-B4F9-74802CF4E502}"/>
              </a:ext>
            </a:extLst>
          </p:cNvPr>
          <p:cNvSpPr txBox="1"/>
          <p:nvPr/>
        </p:nvSpPr>
        <p:spPr>
          <a:xfrm>
            <a:off x="2022658" y="5420475"/>
            <a:ext cx="9044152" cy="830997"/>
          </a:xfrm>
          <a:prstGeom prst="rect">
            <a:avLst/>
          </a:prstGeom>
          <a:noFill/>
        </p:spPr>
        <p:txBody>
          <a:bodyPr wrap="square" rtlCol="0">
            <a:spAutoFit/>
          </a:bodyPr>
          <a:lstStyle/>
          <a:p>
            <a:r>
              <a:rPr lang="en-US" sz="2400" b="1" dirty="0"/>
              <a:t>However, these premises may lack the following perspectives: universality and narrativity of “pain” and “pleasure.”</a:t>
            </a:r>
          </a:p>
        </p:txBody>
      </p:sp>
      <p:sp>
        <p:nvSpPr>
          <p:cNvPr id="6" name="Right Arrow 5">
            <a:extLst>
              <a:ext uri="{FF2B5EF4-FFF2-40B4-BE49-F238E27FC236}">
                <a16:creationId xmlns:a16="http://schemas.microsoft.com/office/drawing/2014/main" id="{16D0986C-39EA-5147-995F-C84FB90AB509}"/>
              </a:ext>
            </a:extLst>
          </p:cNvPr>
          <p:cNvSpPr/>
          <p:nvPr/>
        </p:nvSpPr>
        <p:spPr>
          <a:xfrm>
            <a:off x="446107" y="5652042"/>
            <a:ext cx="1345324" cy="367861"/>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Slide Number Placeholder 6">
            <a:extLst>
              <a:ext uri="{FF2B5EF4-FFF2-40B4-BE49-F238E27FC236}">
                <a16:creationId xmlns:a16="http://schemas.microsoft.com/office/drawing/2014/main" id="{FF6996D3-1D66-3244-9157-2EAB6B9CEBFB}"/>
              </a:ext>
            </a:extLst>
          </p:cNvPr>
          <p:cNvSpPr>
            <a:spLocks noGrp="1"/>
          </p:cNvSpPr>
          <p:nvPr>
            <p:ph type="sldNum" sz="quarter" idx="12"/>
          </p:nvPr>
        </p:nvSpPr>
        <p:spPr/>
        <p:txBody>
          <a:bodyPr/>
          <a:lstStyle/>
          <a:p>
            <a:fld id="{CDC2DA23-0191-5D47-8929-EB8F24F73616}" type="slidenum">
              <a:rPr lang="en-US" sz="1600" smtClean="0"/>
              <a:t>4</a:t>
            </a:fld>
            <a:endParaRPr lang="en-US" sz="1600" dirty="0"/>
          </a:p>
        </p:txBody>
      </p:sp>
    </p:spTree>
    <p:extLst>
      <p:ext uri="{BB962C8B-B14F-4D97-AF65-F5344CB8AC3E}">
        <p14:creationId xmlns:p14="http://schemas.microsoft.com/office/powerpoint/2010/main" val="42756507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B88991-4093-DE47-92F4-B2A2046DB93A}"/>
              </a:ext>
            </a:extLst>
          </p:cNvPr>
          <p:cNvSpPr>
            <a:spLocks noGrp="1"/>
          </p:cNvSpPr>
          <p:nvPr>
            <p:ph type="title"/>
          </p:nvPr>
        </p:nvSpPr>
        <p:spPr>
          <a:xfrm>
            <a:off x="677333" y="402406"/>
            <a:ext cx="9349535" cy="746234"/>
          </a:xfrm>
        </p:spPr>
        <p:txBody>
          <a:bodyPr>
            <a:normAutofit/>
          </a:bodyPr>
          <a:lstStyle/>
          <a:p>
            <a:r>
              <a:rPr lang="en-US" sz="3200" b="1" u="sng" dirty="0">
                <a:solidFill>
                  <a:schemeClr val="tx2">
                    <a:lumMod val="75000"/>
                  </a:schemeClr>
                </a:solidFill>
              </a:rPr>
              <a:t>2.1 Universality of “pain” and “pleasure”</a:t>
            </a:r>
          </a:p>
        </p:txBody>
      </p:sp>
      <p:sp>
        <p:nvSpPr>
          <p:cNvPr id="3" name="Content Placeholder 2">
            <a:extLst>
              <a:ext uri="{FF2B5EF4-FFF2-40B4-BE49-F238E27FC236}">
                <a16:creationId xmlns:a16="http://schemas.microsoft.com/office/drawing/2014/main" id="{AFF0CD1E-C388-9642-95D3-1DA9FB527892}"/>
              </a:ext>
            </a:extLst>
          </p:cNvPr>
          <p:cNvSpPr>
            <a:spLocks noGrp="1"/>
          </p:cNvSpPr>
          <p:nvPr>
            <p:ph idx="1"/>
          </p:nvPr>
        </p:nvSpPr>
        <p:spPr>
          <a:xfrm>
            <a:off x="677333" y="1502546"/>
            <a:ext cx="10169343" cy="3784157"/>
          </a:xfrm>
        </p:spPr>
        <p:txBody>
          <a:bodyPr>
            <a:normAutofit/>
          </a:bodyPr>
          <a:lstStyle/>
          <a:p>
            <a:pPr marL="0" indent="0">
              <a:lnSpc>
                <a:spcPct val="100000"/>
              </a:lnSpc>
              <a:buNone/>
            </a:pPr>
            <a:r>
              <a:rPr lang="en-US" sz="2400" dirty="0"/>
              <a:t>In </a:t>
            </a:r>
            <a:r>
              <a:rPr lang="en-US" sz="2400" dirty="0" err="1"/>
              <a:t>Benatar’s</a:t>
            </a:r>
            <a:r>
              <a:rPr lang="en-US" sz="2400" dirty="0"/>
              <a:t> argument, the concepts of “pain” and “pleasure” should be considered as decisive criteria.</a:t>
            </a:r>
          </a:p>
          <a:p>
            <a:pPr marL="0" indent="0">
              <a:lnSpc>
                <a:spcPct val="100000"/>
              </a:lnSpc>
              <a:spcBef>
                <a:spcPts val="2200"/>
              </a:spcBef>
              <a:buNone/>
            </a:pPr>
            <a:r>
              <a:rPr lang="en-US" sz="2400" dirty="0"/>
              <a:t>However, </a:t>
            </a:r>
          </a:p>
          <a:p>
            <a:pPr marL="0" indent="0">
              <a:lnSpc>
                <a:spcPct val="100000"/>
              </a:lnSpc>
              <a:spcBef>
                <a:spcPts val="2200"/>
              </a:spcBef>
              <a:buNone/>
            </a:pPr>
            <a:r>
              <a:rPr lang="en-US" sz="2400" dirty="0"/>
              <a:t>(1)We can imagine some pain which encourage us to step forward, such as a pain caused by hard training in any field, and so on.</a:t>
            </a:r>
          </a:p>
          <a:p>
            <a:pPr marL="0" indent="0">
              <a:lnSpc>
                <a:spcPct val="100000"/>
              </a:lnSpc>
              <a:buNone/>
            </a:pPr>
            <a:endParaRPr lang="en-US" sz="2400" dirty="0"/>
          </a:p>
          <a:p>
            <a:pPr marL="0" indent="0">
              <a:lnSpc>
                <a:spcPct val="100000"/>
              </a:lnSpc>
              <a:buNone/>
            </a:pPr>
            <a:r>
              <a:rPr lang="en-US" sz="2400" dirty="0"/>
              <a:t>(2)We can also imagine a pleasure which derives from drug abuse for instance. </a:t>
            </a:r>
            <a:endParaRPr lang="en-US" sz="1800" dirty="0"/>
          </a:p>
        </p:txBody>
      </p:sp>
      <p:sp>
        <p:nvSpPr>
          <p:cNvPr id="4" name="Right Arrow 3">
            <a:extLst>
              <a:ext uri="{FF2B5EF4-FFF2-40B4-BE49-F238E27FC236}">
                <a16:creationId xmlns:a16="http://schemas.microsoft.com/office/drawing/2014/main" id="{9B31B29D-AEBB-2743-9FEC-6F52FAC467F4}"/>
              </a:ext>
            </a:extLst>
          </p:cNvPr>
          <p:cNvSpPr/>
          <p:nvPr/>
        </p:nvSpPr>
        <p:spPr>
          <a:xfrm>
            <a:off x="220716" y="5466703"/>
            <a:ext cx="1345324" cy="367861"/>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a:extLst>
              <a:ext uri="{FF2B5EF4-FFF2-40B4-BE49-F238E27FC236}">
                <a16:creationId xmlns:a16="http://schemas.microsoft.com/office/drawing/2014/main" id="{3522FCF1-630B-7E4A-81EE-A45D3488A7A2}"/>
              </a:ext>
            </a:extLst>
          </p:cNvPr>
          <p:cNvSpPr txBox="1"/>
          <p:nvPr/>
        </p:nvSpPr>
        <p:spPr>
          <a:xfrm>
            <a:off x="1681653" y="5384255"/>
            <a:ext cx="8891752" cy="523220"/>
          </a:xfrm>
          <a:prstGeom prst="rect">
            <a:avLst/>
          </a:prstGeom>
          <a:noFill/>
        </p:spPr>
        <p:txBody>
          <a:bodyPr wrap="square" rtlCol="0">
            <a:spAutoFit/>
          </a:bodyPr>
          <a:lstStyle/>
          <a:p>
            <a:r>
              <a:rPr lang="en-US" sz="2800" b="1" dirty="0"/>
              <a:t>What is the universal definitions of “pain” and “pleasure?”</a:t>
            </a:r>
          </a:p>
        </p:txBody>
      </p:sp>
      <p:sp>
        <p:nvSpPr>
          <p:cNvPr id="6" name="Slide Number Placeholder 5">
            <a:extLst>
              <a:ext uri="{FF2B5EF4-FFF2-40B4-BE49-F238E27FC236}">
                <a16:creationId xmlns:a16="http://schemas.microsoft.com/office/drawing/2014/main" id="{3C9B94FB-90DB-634C-9914-72296C146E00}"/>
              </a:ext>
            </a:extLst>
          </p:cNvPr>
          <p:cNvSpPr>
            <a:spLocks noGrp="1"/>
          </p:cNvSpPr>
          <p:nvPr>
            <p:ph type="sldNum" sz="quarter" idx="12"/>
          </p:nvPr>
        </p:nvSpPr>
        <p:spPr/>
        <p:txBody>
          <a:bodyPr/>
          <a:lstStyle/>
          <a:p>
            <a:fld id="{CDC2DA23-0191-5D47-8929-EB8F24F73616}" type="slidenum">
              <a:rPr lang="en-US" sz="1600" smtClean="0"/>
              <a:t>5</a:t>
            </a:fld>
            <a:endParaRPr lang="en-US" dirty="0"/>
          </a:p>
        </p:txBody>
      </p:sp>
    </p:spTree>
    <p:extLst>
      <p:ext uri="{BB962C8B-B14F-4D97-AF65-F5344CB8AC3E}">
        <p14:creationId xmlns:p14="http://schemas.microsoft.com/office/powerpoint/2010/main" val="9305294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910341-95E2-BF4F-BF97-CC153DA6BC1E}"/>
              </a:ext>
            </a:extLst>
          </p:cNvPr>
          <p:cNvSpPr>
            <a:spLocks noGrp="1"/>
          </p:cNvSpPr>
          <p:nvPr>
            <p:ph type="title"/>
          </p:nvPr>
        </p:nvSpPr>
        <p:spPr>
          <a:xfrm>
            <a:off x="677334" y="93554"/>
            <a:ext cx="9517700" cy="1320800"/>
          </a:xfrm>
        </p:spPr>
        <p:txBody>
          <a:bodyPr>
            <a:normAutofit/>
          </a:bodyPr>
          <a:lstStyle/>
          <a:p>
            <a:r>
              <a:rPr lang="en-US" sz="3200" b="1" u="sng" dirty="0"/>
              <a:t>2.2 Narrativity of “pain” and “pleasure”</a:t>
            </a:r>
          </a:p>
        </p:txBody>
      </p:sp>
      <p:sp>
        <p:nvSpPr>
          <p:cNvPr id="3" name="Content Placeholder 2">
            <a:extLst>
              <a:ext uri="{FF2B5EF4-FFF2-40B4-BE49-F238E27FC236}">
                <a16:creationId xmlns:a16="http://schemas.microsoft.com/office/drawing/2014/main" id="{BB1CE3EA-6821-B34D-AFDC-739EB1EB9F5E}"/>
              </a:ext>
            </a:extLst>
          </p:cNvPr>
          <p:cNvSpPr>
            <a:spLocks noGrp="1"/>
          </p:cNvSpPr>
          <p:nvPr>
            <p:ph idx="1"/>
          </p:nvPr>
        </p:nvSpPr>
        <p:spPr>
          <a:xfrm>
            <a:off x="677334" y="1340781"/>
            <a:ext cx="9622804" cy="3882861"/>
          </a:xfrm>
        </p:spPr>
        <p:txBody>
          <a:bodyPr>
            <a:normAutofit/>
          </a:bodyPr>
          <a:lstStyle/>
          <a:p>
            <a:pPr marL="0" indent="0">
              <a:lnSpc>
                <a:spcPct val="150000"/>
              </a:lnSpc>
              <a:buNone/>
            </a:pPr>
            <a:r>
              <a:rPr lang="en-US" sz="2200" dirty="0"/>
              <a:t>Subsequent situations should also be considered to grasp the concepts of “pain” and “pleasure” because;</a:t>
            </a:r>
          </a:p>
          <a:p>
            <a:pPr marL="0" indent="0">
              <a:lnSpc>
                <a:spcPct val="110000"/>
              </a:lnSpc>
              <a:buNone/>
            </a:pPr>
            <a:r>
              <a:rPr lang="en-US" sz="2200" dirty="0"/>
              <a:t>(1) We may dare to take on pain</a:t>
            </a:r>
            <a:r>
              <a:rPr lang="en-US" sz="2200" i="1" dirty="0"/>
              <a:t> for </a:t>
            </a:r>
            <a:r>
              <a:rPr lang="en-US" sz="2200" dirty="0"/>
              <a:t>a better future. </a:t>
            </a:r>
          </a:p>
          <a:p>
            <a:pPr marL="0" indent="0">
              <a:lnSpc>
                <a:spcPct val="110000"/>
              </a:lnSpc>
              <a:spcBef>
                <a:spcPts val="0"/>
              </a:spcBef>
              <a:buNone/>
            </a:pPr>
            <a:r>
              <a:rPr lang="en-US" sz="2200" dirty="0"/>
              <a:t>E.g., mountain climbing, research activities, and so on. </a:t>
            </a:r>
          </a:p>
          <a:p>
            <a:pPr marL="0" indent="0">
              <a:lnSpc>
                <a:spcPct val="110000"/>
              </a:lnSpc>
              <a:spcBef>
                <a:spcPts val="0"/>
              </a:spcBef>
              <a:buNone/>
            </a:pPr>
            <a:r>
              <a:rPr lang="en-US" sz="2200" dirty="0"/>
              <a:t>It may imply that </a:t>
            </a:r>
            <a:r>
              <a:rPr lang="en-US" sz="2200" b="1" i="1" dirty="0"/>
              <a:t>pain may turn into pleasure </a:t>
            </a:r>
            <a:r>
              <a:rPr lang="en-US" sz="2200" dirty="0"/>
              <a:t>at some point. </a:t>
            </a:r>
          </a:p>
          <a:p>
            <a:pPr marL="0" indent="0">
              <a:lnSpc>
                <a:spcPct val="110000"/>
              </a:lnSpc>
              <a:spcBef>
                <a:spcPts val="2200"/>
              </a:spcBef>
              <a:buNone/>
            </a:pPr>
            <a:r>
              <a:rPr lang="en-US" sz="2200" dirty="0"/>
              <a:t>(2)A temporal intensive pleasure can be a good reason to abuse drugs even though drug users will suffer from withdrawal symptoms later on.  </a:t>
            </a:r>
          </a:p>
          <a:p>
            <a:pPr marL="0" indent="0">
              <a:lnSpc>
                <a:spcPct val="110000"/>
              </a:lnSpc>
              <a:spcBef>
                <a:spcPts val="0"/>
              </a:spcBef>
              <a:buNone/>
            </a:pPr>
            <a:r>
              <a:rPr lang="en-US" sz="2200" dirty="0"/>
              <a:t>It may imply that </a:t>
            </a:r>
            <a:r>
              <a:rPr lang="en-US" sz="2200" b="1" i="1" dirty="0"/>
              <a:t>pleasure may turn into pain </a:t>
            </a:r>
            <a:r>
              <a:rPr lang="en-US" sz="2200" dirty="0"/>
              <a:t>at some point. </a:t>
            </a:r>
          </a:p>
          <a:p>
            <a:pPr marL="0" indent="0">
              <a:buNone/>
            </a:pPr>
            <a:endParaRPr lang="en-US" sz="2400" dirty="0"/>
          </a:p>
        </p:txBody>
      </p:sp>
      <p:sp>
        <p:nvSpPr>
          <p:cNvPr id="7" name="Right Arrow 6">
            <a:extLst>
              <a:ext uri="{FF2B5EF4-FFF2-40B4-BE49-F238E27FC236}">
                <a16:creationId xmlns:a16="http://schemas.microsoft.com/office/drawing/2014/main" id="{EDC541A5-308C-4749-AF26-F6468A5E8DEC}"/>
              </a:ext>
            </a:extLst>
          </p:cNvPr>
          <p:cNvSpPr/>
          <p:nvPr/>
        </p:nvSpPr>
        <p:spPr>
          <a:xfrm>
            <a:off x="94591" y="5680498"/>
            <a:ext cx="1345324" cy="367861"/>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115976AB-C479-1C42-8ABC-DE8E9E06CE1F}"/>
              </a:ext>
            </a:extLst>
          </p:cNvPr>
          <p:cNvSpPr txBox="1"/>
          <p:nvPr/>
        </p:nvSpPr>
        <p:spPr>
          <a:xfrm>
            <a:off x="1471447" y="5448931"/>
            <a:ext cx="9879725" cy="830997"/>
          </a:xfrm>
          <a:prstGeom prst="rect">
            <a:avLst/>
          </a:prstGeom>
          <a:noFill/>
        </p:spPr>
        <p:txBody>
          <a:bodyPr wrap="square" rtlCol="0">
            <a:spAutoFit/>
          </a:bodyPr>
          <a:lstStyle/>
          <a:p>
            <a:r>
              <a:rPr lang="en-US" sz="2400" b="1" dirty="0"/>
              <a:t>Can the current understandings of the concepts of ”pain” and “pleasure” cover the aforementioned possibilities?</a:t>
            </a:r>
          </a:p>
        </p:txBody>
      </p:sp>
      <p:sp>
        <p:nvSpPr>
          <p:cNvPr id="9" name="Slide Number Placeholder 8">
            <a:extLst>
              <a:ext uri="{FF2B5EF4-FFF2-40B4-BE49-F238E27FC236}">
                <a16:creationId xmlns:a16="http://schemas.microsoft.com/office/drawing/2014/main" id="{1A65B3F5-168C-2844-8FC0-5D5ACA90D1D4}"/>
              </a:ext>
            </a:extLst>
          </p:cNvPr>
          <p:cNvSpPr>
            <a:spLocks noGrp="1"/>
          </p:cNvSpPr>
          <p:nvPr>
            <p:ph type="sldNum" sz="quarter" idx="12"/>
          </p:nvPr>
        </p:nvSpPr>
        <p:spPr/>
        <p:txBody>
          <a:bodyPr/>
          <a:lstStyle/>
          <a:p>
            <a:fld id="{CDC2DA23-0191-5D47-8929-EB8F24F73616}" type="slidenum">
              <a:rPr lang="en-US" sz="1600" smtClean="0"/>
              <a:t>6</a:t>
            </a:fld>
            <a:endParaRPr lang="en-US" dirty="0"/>
          </a:p>
        </p:txBody>
      </p:sp>
    </p:spTree>
    <p:extLst>
      <p:ext uri="{BB962C8B-B14F-4D97-AF65-F5344CB8AC3E}">
        <p14:creationId xmlns:p14="http://schemas.microsoft.com/office/powerpoint/2010/main" val="20505946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EFAF89-7D03-1744-B4AC-8F15941F1E9C}"/>
              </a:ext>
            </a:extLst>
          </p:cNvPr>
          <p:cNvSpPr>
            <a:spLocks noGrp="1"/>
          </p:cNvSpPr>
          <p:nvPr>
            <p:ph type="title"/>
          </p:nvPr>
        </p:nvSpPr>
        <p:spPr>
          <a:xfrm>
            <a:off x="691055" y="91856"/>
            <a:ext cx="10515600" cy="1325563"/>
          </a:xfrm>
        </p:spPr>
        <p:txBody>
          <a:bodyPr>
            <a:normAutofit/>
          </a:bodyPr>
          <a:lstStyle/>
          <a:p>
            <a:r>
              <a:rPr lang="en-US" sz="3600" b="1" u="sng" dirty="0"/>
              <a:t>2.3 Summary of the confirmation</a:t>
            </a:r>
          </a:p>
        </p:txBody>
      </p:sp>
      <p:sp>
        <p:nvSpPr>
          <p:cNvPr id="3" name="Content Placeholder 2">
            <a:extLst>
              <a:ext uri="{FF2B5EF4-FFF2-40B4-BE49-F238E27FC236}">
                <a16:creationId xmlns:a16="http://schemas.microsoft.com/office/drawing/2014/main" id="{10340A71-616B-8046-919F-642B25BE0B15}"/>
              </a:ext>
            </a:extLst>
          </p:cNvPr>
          <p:cNvSpPr>
            <a:spLocks noGrp="1"/>
          </p:cNvSpPr>
          <p:nvPr>
            <p:ph idx="1"/>
          </p:nvPr>
        </p:nvSpPr>
        <p:spPr>
          <a:xfrm>
            <a:off x="522889" y="1451037"/>
            <a:ext cx="10683765" cy="2541749"/>
          </a:xfrm>
        </p:spPr>
        <p:txBody>
          <a:bodyPr>
            <a:normAutofit fontScale="92500"/>
          </a:bodyPr>
          <a:lstStyle/>
          <a:p>
            <a:pPr>
              <a:lnSpc>
                <a:spcPct val="100000"/>
              </a:lnSpc>
            </a:pPr>
            <a:r>
              <a:rPr lang="en-US" sz="2400" dirty="0"/>
              <a:t>It is, of course, unsatisfactory to conclude that any pain cannot be applied to any sentient beings; however, it is at least necessary to specify the meaning of pain before we apply it to someone as a definitive reason not to bring him/her into existence. </a:t>
            </a:r>
          </a:p>
          <a:p>
            <a:pPr>
              <a:lnSpc>
                <a:spcPct val="100000"/>
              </a:lnSpc>
              <a:spcBef>
                <a:spcPts val="1600"/>
              </a:spcBef>
            </a:pPr>
            <a:r>
              <a:rPr lang="en-US" sz="2400" dirty="0"/>
              <a:t>It is also problematic to conclude that pleasure is always a good reason to bring someone into existence. We at least need to narrow the meaning of pleasure down to a point. </a:t>
            </a:r>
          </a:p>
        </p:txBody>
      </p:sp>
      <p:sp>
        <p:nvSpPr>
          <p:cNvPr id="5" name="Right Arrow 4">
            <a:extLst>
              <a:ext uri="{FF2B5EF4-FFF2-40B4-BE49-F238E27FC236}">
                <a16:creationId xmlns:a16="http://schemas.microsoft.com/office/drawing/2014/main" id="{D2D51069-990E-EF4D-8741-A01FB261BAD4}"/>
              </a:ext>
            </a:extLst>
          </p:cNvPr>
          <p:cNvSpPr/>
          <p:nvPr/>
        </p:nvSpPr>
        <p:spPr>
          <a:xfrm>
            <a:off x="176047" y="4078894"/>
            <a:ext cx="1345324" cy="367861"/>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a:extLst>
              <a:ext uri="{FF2B5EF4-FFF2-40B4-BE49-F238E27FC236}">
                <a16:creationId xmlns:a16="http://schemas.microsoft.com/office/drawing/2014/main" id="{BCFC24B7-91F8-1F4E-9BB6-38745C92EFA4}"/>
              </a:ext>
            </a:extLst>
          </p:cNvPr>
          <p:cNvSpPr txBox="1"/>
          <p:nvPr/>
        </p:nvSpPr>
        <p:spPr>
          <a:xfrm>
            <a:off x="1671143" y="3662661"/>
            <a:ext cx="8881243" cy="1200329"/>
          </a:xfrm>
          <a:prstGeom prst="rect">
            <a:avLst/>
          </a:prstGeom>
          <a:noFill/>
        </p:spPr>
        <p:txBody>
          <a:bodyPr wrap="square" rtlCol="0">
            <a:spAutoFit/>
          </a:bodyPr>
          <a:lstStyle/>
          <a:p>
            <a:r>
              <a:rPr lang="en-US" sz="2400" b="1" dirty="0">
                <a:solidFill>
                  <a:schemeClr val="tx2">
                    <a:lumMod val="75000"/>
                  </a:schemeClr>
                </a:solidFill>
              </a:rPr>
              <a:t>As long as both concepts remain ambiguous, I am in doubt whether we can use them in order to judge whether or not one should be (should have been) brought into existence.</a:t>
            </a:r>
          </a:p>
        </p:txBody>
      </p:sp>
      <p:sp>
        <p:nvSpPr>
          <p:cNvPr id="7" name="TextBox 6">
            <a:extLst>
              <a:ext uri="{FF2B5EF4-FFF2-40B4-BE49-F238E27FC236}">
                <a16:creationId xmlns:a16="http://schemas.microsoft.com/office/drawing/2014/main" id="{4F3B5B9A-0E67-7948-A137-6C0B832D7977}"/>
              </a:ext>
            </a:extLst>
          </p:cNvPr>
          <p:cNvSpPr txBox="1"/>
          <p:nvPr/>
        </p:nvSpPr>
        <p:spPr>
          <a:xfrm>
            <a:off x="601718" y="5242436"/>
            <a:ext cx="10321158" cy="461665"/>
          </a:xfrm>
          <a:prstGeom prst="rect">
            <a:avLst/>
          </a:prstGeom>
          <a:noFill/>
        </p:spPr>
        <p:txBody>
          <a:bodyPr wrap="square" rtlCol="0">
            <a:spAutoFit/>
          </a:bodyPr>
          <a:lstStyle/>
          <a:p>
            <a:r>
              <a:rPr lang="en-US" sz="2400" b="1" dirty="0"/>
              <a:t>Incidentally, what would happen if we apply them to someone to judge?  </a:t>
            </a:r>
          </a:p>
        </p:txBody>
      </p:sp>
      <p:sp>
        <p:nvSpPr>
          <p:cNvPr id="8" name="Slide Number Placeholder 7">
            <a:extLst>
              <a:ext uri="{FF2B5EF4-FFF2-40B4-BE49-F238E27FC236}">
                <a16:creationId xmlns:a16="http://schemas.microsoft.com/office/drawing/2014/main" id="{D204B330-949E-2043-809C-631DCA351E9C}"/>
              </a:ext>
            </a:extLst>
          </p:cNvPr>
          <p:cNvSpPr>
            <a:spLocks noGrp="1"/>
          </p:cNvSpPr>
          <p:nvPr>
            <p:ph type="sldNum" sz="quarter" idx="12"/>
          </p:nvPr>
        </p:nvSpPr>
        <p:spPr/>
        <p:txBody>
          <a:bodyPr/>
          <a:lstStyle/>
          <a:p>
            <a:fld id="{CDC2DA23-0191-5D47-8929-EB8F24F73616}" type="slidenum">
              <a:rPr lang="en-US" sz="1600" smtClean="0"/>
              <a:t>7</a:t>
            </a:fld>
            <a:endParaRPr lang="en-US" sz="1600" dirty="0"/>
          </a:p>
        </p:txBody>
      </p:sp>
    </p:spTree>
    <p:extLst>
      <p:ext uri="{BB962C8B-B14F-4D97-AF65-F5344CB8AC3E}">
        <p14:creationId xmlns:p14="http://schemas.microsoft.com/office/powerpoint/2010/main" val="4552949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917305-1780-0B42-AC8E-DBFCD47F64C4}"/>
              </a:ext>
            </a:extLst>
          </p:cNvPr>
          <p:cNvSpPr>
            <a:spLocks noGrp="1"/>
          </p:cNvSpPr>
          <p:nvPr>
            <p:ph type="title"/>
          </p:nvPr>
        </p:nvSpPr>
        <p:spPr>
          <a:xfrm>
            <a:off x="701566" y="81345"/>
            <a:ext cx="10515600" cy="1325563"/>
          </a:xfrm>
        </p:spPr>
        <p:txBody>
          <a:bodyPr>
            <a:normAutofit/>
          </a:bodyPr>
          <a:lstStyle/>
          <a:p>
            <a:r>
              <a:rPr lang="en-US" sz="3600" b="1" u="sng" dirty="0"/>
              <a:t>3. The “Judging Subject” Problem(1)</a:t>
            </a:r>
          </a:p>
        </p:txBody>
      </p:sp>
      <p:sp>
        <p:nvSpPr>
          <p:cNvPr id="3" name="Content Placeholder 2">
            <a:extLst>
              <a:ext uri="{FF2B5EF4-FFF2-40B4-BE49-F238E27FC236}">
                <a16:creationId xmlns:a16="http://schemas.microsoft.com/office/drawing/2014/main" id="{1A599BCC-DA60-4642-8621-5569C8731227}"/>
              </a:ext>
            </a:extLst>
          </p:cNvPr>
          <p:cNvSpPr>
            <a:spLocks noGrp="1"/>
          </p:cNvSpPr>
          <p:nvPr>
            <p:ph idx="1"/>
          </p:nvPr>
        </p:nvSpPr>
        <p:spPr>
          <a:xfrm>
            <a:off x="524861" y="1333336"/>
            <a:ext cx="11079216" cy="4290279"/>
          </a:xfrm>
        </p:spPr>
        <p:txBody>
          <a:bodyPr>
            <a:normAutofit/>
          </a:bodyPr>
          <a:lstStyle/>
          <a:p>
            <a:r>
              <a:rPr lang="en-US" sz="2200" dirty="0"/>
              <a:t>We at least need to consider the following objects;</a:t>
            </a:r>
          </a:p>
          <a:p>
            <a:pPr marL="0" indent="0">
              <a:buNone/>
            </a:pPr>
            <a:r>
              <a:rPr lang="en-US" sz="2200" dirty="0"/>
              <a:t>     (1)“Factual unborn children”, who are in the stages of pregnancy.</a:t>
            </a:r>
          </a:p>
          <a:p>
            <a:pPr marL="0" indent="0">
              <a:buNone/>
            </a:pPr>
            <a:r>
              <a:rPr lang="en-US" sz="2200" dirty="0"/>
              <a:t>     (2)“Counterfactual unborn children”, who do not exist in this world. </a:t>
            </a:r>
          </a:p>
          <a:p>
            <a:pPr marL="0" indent="0">
              <a:buNone/>
            </a:pPr>
            <a:r>
              <a:rPr lang="en-US" sz="2200" dirty="0"/>
              <a:t>     (3) “Actual people”, who exist in this world.</a:t>
            </a:r>
          </a:p>
          <a:p>
            <a:pPr marL="0" indent="0">
              <a:spcBef>
                <a:spcPts val="2200"/>
              </a:spcBef>
              <a:buNone/>
            </a:pPr>
            <a:r>
              <a:rPr lang="en-US" sz="2200" dirty="0"/>
              <a:t>With regard to the case (1);</a:t>
            </a:r>
          </a:p>
          <a:p>
            <a:r>
              <a:rPr lang="en-US" sz="2200" dirty="0"/>
              <a:t>Each one of the pregnant women might have to be a judge </a:t>
            </a:r>
            <a:r>
              <a:rPr lang="en-US" sz="2200" b="1" i="1" dirty="0"/>
              <a:t>on behalf of factual unborn children</a:t>
            </a:r>
            <a:r>
              <a:rPr lang="en-US" sz="2200" dirty="0"/>
              <a:t>, and she might have to decide </a:t>
            </a:r>
            <a:r>
              <a:rPr lang="en-US" sz="2200" b="1" dirty="0"/>
              <a:t>on her responsibility </a:t>
            </a:r>
            <a:r>
              <a:rPr lang="en-US" sz="2200" dirty="0"/>
              <a:t>because factual unborn children cannot request to abort or give birth to themselves in any way. </a:t>
            </a:r>
            <a:endParaRPr lang="en-US" sz="2400" dirty="0"/>
          </a:p>
          <a:p>
            <a:r>
              <a:rPr lang="en-US" sz="2200" dirty="0"/>
              <a:t>It indicates that we can only make paternalistic judgment. </a:t>
            </a:r>
          </a:p>
        </p:txBody>
      </p:sp>
      <p:sp>
        <p:nvSpPr>
          <p:cNvPr id="7" name="TextBox 6">
            <a:extLst>
              <a:ext uri="{FF2B5EF4-FFF2-40B4-BE49-F238E27FC236}">
                <a16:creationId xmlns:a16="http://schemas.microsoft.com/office/drawing/2014/main" id="{08311602-8781-8549-9E0A-9C783648AC83}"/>
              </a:ext>
            </a:extLst>
          </p:cNvPr>
          <p:cNvSpPr txBox="1"/>
          <p:nvPr/>
        </p:nvSpPr>
        <p:spPr>
          <a:xfrm>
            <a:off x="1807778" y="5179970"/>
            <a:ext cx="10193721" cy="1446550"/>
          </a:xfrm>
          <a:prstGeom prst="rect">
            <a:avLst/>
          </a:prstGeom>
          <a:noFill/>
        </p:spPr>
        <p:txBody>
          <a:bodyPr wrap="square" rtlCol="0">
            <a:spAutoFit/>
          </a:bodyPr>
          <a:lstStyle/>
          <a:p>
            <a:r>
              <a:rPr lang="en-US" sz="2200" dirty="0"/>
              <a:t>Can we surely make a judgment on behalf of and </a:t>
            </a:r>
            <a:r>
              <a:rPr lang="en-US" sz="2200" b="1" i="1" dirty="0"/>
              <a:t>for the good of factual unborn children </a:t>
            </a:r>
            <a:r>
              <a:rPr lang="en-US" sz="2200" dirty="0"/>
              <a:t>by applying the concepts of “pain” or “pleasure”? </a:t>
            </a:r>
          </a:p>
          <a:p>
            <a:r>
              <a:rPr lang="en-US" sz="2200" dirty="0"/>
              <a:t>Also, who should have the right/responsibility to make the final call whether to abort or to give birth? </a:t>
            </a:r>
          </a:p>
        </p:txBody>
      </p:sp>
      <p:sp>
        <p:nvSpPr>
          <p:cNvPr id="8" name="Right Arrow 7">
            <a:extLst>
              <a:ext uri="{FF2B5EF4-FFF2-40B4-BE49-F238E27FC236}">
                <a16:creationId xmlns:a16="http://schemas.microsoft.com/office/drawing/2014/main" id="{BC87E0F9-A83D-7740-8080-C1CED9760A79}"/>
              </a:ext>
            </a:extLst>
          </p:cNvPr>
          <p:cNvSpPr/>
          <p:nvPr/>
        </p:nvSpPr>
        <p:spPr>
          <a:xfrm>
            <a:off x="371541" y="5596203"/>
            <a:ext cx="1345324" cy="367861"/>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Slide Number Placeholder 8">
            <a:extLst>
              <a:ext uri="{FF2B5EF4-FFF2-40B4-BE49-F238E27FC236}">
                <a16:creationId xmlns:a16="http://schemas.microsoft.com/office/drawing/2014/main" id="{D8ACD3C6-EFF0-7F4E-9F7E-0D9DACE36E46}"/>
              </a:ext>
            </a:extLst>
          </p:cNvPr>
          <p:cNvSpPr>
            <a:spLocks noGrp="1"/>
          </p:cNvSpPr>
          <p:nvPr>
            <p:ph type="sldNum" sz="quarter" idx="12"/>
          </p:nvPr>
        </p:nvSpPr>
        <p:spPr/>
        <p:txBody>
          <a:bodyPr/>
          <a:lstStyle/>
          <a:p>
            <a:fld id="{CDC2DA23-0191-5D47-8929-EB8F24F73616}" type="slidenum">
              <a:rPr lang="en-US" sz="1600" smtClean="0"/>
              <a:t>8</a:t>
            </a:fld>
            <a:endParaRPr lang="en-US" dirty="0"/>
          </a:p>
        </p:txBody>
      </p:sp>
    </p:spTree>
    <p:extLst>
      <p:ext uri="{BB962C8B-B14F-4D97-AF65-F5344CB8AC3E}">
        <p14:creationId xmlns:p14="http://schemas.microsoft.com/office/powerpoint/2010/main" val="31185732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A775EF-F249-294E-B03C-A5674B0157C4}"/>
              </a:ext>
            </a:extLst>
          </p:cNvPr>
          <p:cNvSpPr>
            <a:spLocks noGrp="1"/>
          </p:cNvSpPr>
          <p:nvPr>
            <p:ph type="title"/>
          </p:nvPr>
        </p:nvSpPr>
        <p:spPr>
          <a:xfrm>
            <a:off x="522890" y="102366"/>
            <a:ext cx="10515600" cy="1325563"/>
          </a:xfrm>
        </p:spPr>
        <p:txBody>
          <a:bodyPr>
            <a:normAutofit/>
          </a:bodyPr>
          <a:lstStyle/>
          <a:p>
            <a:r>
              <a:rPr lang="en-US" sz="3600" b="1" u="sng" dirty="0"/>
              <a:t>3.1 The “Judging Subject” Problem(2)</a:t>
            </a:r>
            <a:endParaRPr lang="en-US" sz="3600" dirty="0"/>
          </a:p>
        </p:txBody>
      </p:sp>
      <p:sp>
        <p:nvSpPr>
          <p:cNvPr id="3" name="Content Placeholder 2">
            <a:extLst>
              <a:ext uri="{FF2B5EF4-FFF2-40B4-BE49-F238E27FC236}">
                <a16:creationId xmlns:a16="http://schemas.microsoft.com/office/drawing/2014/main" id="{5CC768C0-3F29-4C44-90D3-6EC959BD3021}"/>
              </a:ext>
            </a:extLst>
          </p:cNvPr>
          <p:cNvSpPr>
            <a:spLocks noGrp="1"/>
          </p:cNvSpPr>
          <p:nvPr>
            <p:ph idx="1"/>
          </p:nvPr>
        </p:nvSpPr>
        <p:spPr>
          <a:xfrm>
            <a:off x="397002" y="1307170"/>
            <a:ext cx="11250010" cy="5414305"/>
          </a:xfrm>
        </p:spPr>
        <p:txBody>
          <a:bodyPr>
            <a:normAutofit/>
          </a:bodyPr>
          <a:lstStyle/>
          <a:p>
            <a:pPr marL="0" indent="0">
              <a:buNone/>
            </a:pPr>
            <a:r>
              <a:rPr lang="en-US" sz="2200" dirty="0"/>
              <a:t>With regard to the case (2):</a:t>
            </a:r>
            <a:r>
              <a:rPr lang="ja-JP" altLang="en-US" sz="2200"/>
              <a:t> </a:t>
            </a:r>
            <a:r>
              <a:rPr lang="en-US" sz="2200" dirty="0"/>
              <a:t>“Counterfactual unborn children”;</a:t>
            </a:r>
          </a:p>
          <a:p>
            <a:pPr>
              <a:spcBef>
                <a:spcPts val="2200"/>
              </a:spcBef>
            </a:pPr>
            <a:r>
              <a:rPr lang="en-US" sz="2200" dirty="0"/>
              <a:t>It may possibly be true that we can avoid the “Judging Subject” problem because there is literally no one who suffers or benefits our decision. </a:t>
            </a:r>
          </a:p>
          <a:p>
            <a:pPr marL="0" indent="0">
              <a:spcBef>
                <a:spcPts val="2200"/>
              </a:spcBef>
              <a:buNone/>
            </a:pPr>
            <a:r>
              <a:rPr lang="en-US" sz="2200" dirty="0"/>
              <a:t>	But if it is right, then, </a:t>
            </a:r>
            <a:r>
              <a:rPr lang="en-US" sz="2200" b="1" dirty="0"/>
              <a:t>what object do we focus on and why do we need to judge for 	nothing? </a:t>
            </a:r>
            <a:r>
              <a:rPr lang="en-US" sz="2200" dirty="0"/>
              <a:t>These questions are connected to the “Unrecognizable Object” problem. </a:t>
            </a:r>
          </a:p>
          <a:p>
            <a:pPr marL="0" indent="0">
              <a:spcBef>
                <a:spcPts val="0"/>
              </a:spcBef>
              <a:buNone/>
            </a:pPr>
            <a:endParaRPr lang="en-US" sz="2200" dirty="0"/>
          </a:p>
          <a:p>
            <a:pPr marL="0" indent="0">
              <a:buNone/>
            </a:pPr>
            <a:r>
              <a:rPr lang="en-US" sz="2200" dirty="0"/>
              <a:t>With regard to the case (3): actual people; </a:t>
            </a:r>
          </a:p>
          <a:p>
            <a:r>
              <a:rPr lang="en-US" sz="2200" dirty="0"/>
              <a:t>They have a chance to participate in making a judgment. However, even if we can make maternalistic judgment instead, it does not necessarily mean that our conclusion is </a:t>
            </a:r>
            <a:r>
              <a:rPr lang="en-US" sz="2200" b="1" i="1" dirty="0"/>
              <a:t>good</a:t>
            </a:r>
            <a:r>
              <a:rPr lang="en-US" sz="2200" dirty="0"/>
              <a:t> </a:t>
            </a:r>
            <a:r>
              <a:rPr lang="en-US" sz="2200" b="1" i="1" dirty="0"/>
              <a:t>for a certain person </a:t>
            </a:r>
            <a:r>
              <a:rPr lang="en-US" sz="2200" dirty="0"/>
              <a:t>for the rest of her life. </a:t>
            </a:r>
          </a:p>
          <a:p>
            <a:r>
              <a:rPr lang="en-US" sz="2200" dirty="0"/>
              <a:t>Also, the ”who should have the right/responsibility to make the final call” problem still remains. </a:t>
            </a:r>
          </a:p>
          <a:p>
            <a:r>
              <a:rPr lang="en-US" sz="2200" dirty="0"/>
              <a:t>This problem should rather be handled by the argument in meaning of/in life.</a:t>
            </a:r>
          </a:p>
        </p:txBody>
      </p:sp>
      <p:sp>
        <p:nvSpPr>
          <p:cNvPr id="11" name="Right Arrow 10">
            <a:extLst>
              <a:ext uri="{FF2B5EF4-FFF2-40B4-BE49-F238E27FC236}">
                <a16:creationId xmlns:a16="http://schemas.microsoft.com/office/drawing/2014/main" id="{AA9E532C-1D34-B348-BDB1-10EFE567AE0B}"/>
              </a:ext>
            </a:extLst>
          </p:cNvPr>
          <p:cNvSpPr/>
          <p:nvPr/>
        </p:nvSpPr>
        <p:spPr>
          <a:xfrm>
            <a:off x="271272" y="2951728"/>
            <a:ext cx="1024128" cy="367861"/>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Slide Number Placeholder 11">
            <a:extLst>
              <a:ext uri="{FF2B5EF4-FFF2-40B4-BE49-F238E27FC236}">
                <a16:creationId xmlns:a16="http://schemas.microsoft.com/office/drawing/2014/main" id="{CF2BE1A6-194E-804D-BDF5-2509162D018A}"/>
              </a:ext>
            </a:extLst>
          </p:cNvPr>
          <p:cNvSpPr>
            <a:spLocks noGrp="1"/>
          </p:cNvSpPr>
          <p:nvPr>
            <p:ph type="sldNum" sz="quarter" idx="12"/>
          </p:nvPr>
        </p:nvSpPr>
        <p:spPr/>
        <p:txBody>
          <a:bodyPr/>
          <a:lstStyle/>
          <a:p>
            <a:fld id="{CDC2DA23-0191-5D47-8929-EB8F24F73616}" type="slidenum">
              <a:rPr lang="en-US" sz="1600" smtClean="0"/>
              <a:t>9</a:t>
            </a:fld>
            <a:endParaRPr lang="en-US" dirty="0"/>
          </a:p>
        </p:txBody>
      </p:sp>
    </p:spTree>
    <p:extLst>
      <p:ext uri="{BB962C8B-B14F-4D97-AF65-F5344CB8AC3E}">
        <p14:creationId xmlns:p14="http://schemas.microsoft.com/office/powerpoint/2010/main" val="281383514"/>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6593</TotalTime>
  <Words>2214</Words>
  <Application>Microsoft Macintosh PowerPoint</Application>
  <PresentationFormat>Widescreen</PresentationFormat>
  <Paragraphs>159</Paragraphs>
  <Slides>19</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19</vt:i4>
      </vt:variant>
    </vt:vector>
  </HeadingPairs>
  <TitlesOfParts>
    <vt:vector size="23" baseType="lpstr">
      <vt:lpstr>Arial</vt:lpstr>
      <vt:lpstr>Calibri</vt:lpstr>
      <vt:lpstr>Calibri Light</vt:lpstr>
      <vt:lpstr>Office Theme</vt:lpstr>
      <vt:lpstr>Fundamental problems of the natalism vs. anti-natalism controversy</vt:lpstr>
      <vt:lpstr>Outline</vt:lpstr>
      <vt:lpstr>1. Introduction––Aim </vt:lpstr>
      <vt:lpstr>2. The confirmation of the concepts of “pain” and “pleasure” </vt:lpstr>
      <vt:lpstr>2.1 Universality of “pain” and “pleasure”</vt:lpstr>
      <vt:lpstr>2.2 Narrativity of “pain” and “pleasure”</vt:lpstr>
      <vt:lpstr>2.3 Summary of the confirmation</vt:lpstr>
      <vt:lpstr>3. The “Judging Subject” Problem(1)</vt:lpstr>
      <vt:lpstr>3.1 The “Judging Subject” Problem(2)</vt:lpstr>
      <vt:lpstr>3.2 Summary of the “Judging Subject” problem</vt:lpstr>
      <vt:lpstr>4. The “Unrecognizable Object” Problem(1)</vt:lpstr>
      <vt:lpstr>4.1 The “Unrecognizable Object” Problem(2)</vt:lpstr>
      <vt:lpstr>4.2 The “Unrecognizable Object” Problem(3)</vt:lpstr>
      <vt:lpstr>4.3 The “Unrecognizable Object” Problem(4)</vt:lpstr>
      <vt:lpstr>4.4 Summary of the “Unrecognizable Object” Problem</vt:lpstr>
      <vt:lpstr>5. Conclusion</vt:lpstr>
      <vt:lpstr>5.1 A tentative suggestion(1)</vt:lpstr>
      <vt:lpstr>5.2 A tentative suggestion(2)</vt:lpstr>
      <vt:lpstr>References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Fundamental problems of the natalism vs. anti-natalism controvercy</dc:title>
  <dc:creator>中川　優一</dc:creator>
  <cp:lastModifiedBy>中川　優一</cp:lastModifiedBy>
  <cp:revision>143</cp:revision>
  <dcterms:created xsi:type="dcterms:W3CDTF">2018-08-16T06:32:19Z</dcterms:created>
  <dcterms:modified xsi:type="dcterms:W3CDTF">2019-11-15T18:47:20Z</dcterms:modified>
</cp:coreProperties>
</file>