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1"/>
  </p:notesMasterIdLst>
  <p:sldIdLst>
    <p:sldId id="256" r:id="rId2"/>
    <p:sldId id="257" r:id="rId3"/>
    <p:sldId id="258" r:id="rId4"/>
    <p:sldId id="259" r:id="rId5"/>
    <p:sldId id="260" r:id="rId6"/>
    <p:sldId id="262" r:id="rId7"/>
    <p:sldId id="263" r:id="rId8"/>
    <p:sldId id="266" r:id="rId9"/>
    <p:sldId id="27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38" autoAdjust="0"/>
  </p:normalViewPr>
  <p:slideViewPr>
    <p:cSldViewPr>
      <p:cViewPr varScale="1">
        <p:scale>
          <a:sx n="86" d="100"/>
          <a:sy n="86"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500A4D-7D82-4864-8291-8F75FEA4B3C9}" type="datetimeFigureOut">
              <a:rPr lang="en-US" smtClean="0"/>
              <a:pPr/>
              <a:t>25-Sep-19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03DC8E-8E49-43E7-BB7B-358A8BB51E1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03DC8E-8E49-43E7-BB7B-358A8BB51E1C}"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25-Sep-19</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25-Sep-19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25-Sep-19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25-Sep-19</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25-Sep-19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25-Sep-19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25-Sep-19</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25-Sep-19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25-Sep-19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25-Sep-19</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25-Sep-19</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25-Sep-19</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858000" cy="1752600"/>
          </a:xfrm>
        </p:spPr>
        <p:txBody>
          <a:bodyPr>
            <a:normAutofit/>
          </a:bodyPr>
          <a:lstStyle/>
          <a:p>
            <a:r>
              <a:rPr lang="en-US" sz="3200" dirty="0" smtClean="0">
                <a:solidFill>
                  <a:srgbClr val="FF0000"/>
                </a:solidFill>
              </a:rPr>
              <a:t>                            </a:t>
            </a:r>
            <a:endParaRPr lang="en-US" sz="3200" dirty="0">
              <a:solidFill>
                <a:srgbClr val="FF0000"/>
              </a:solidFill>
            </a:endParaRPr>
          </a:p>
        </p:txBody>
      </p:sp>
      <p:sp>
        <p:nvSpPr>
          <p:cNvPr id="2" name="Title 1"/>
          <p:cNvSpPr>
            <a:spLocks noGrp="1"/>
          </p:cNvSpPr>
          <p:nvPr>
            <p:ph type="ctrTitle"/>
          </p:nvPr>
        </p:nvSpPr>
        <p:spPr/>
        <p:txBody>
          <a:bodyPr>
            <a:normAutofit/>
          </a:bodyPr>
          <a:lstStyle/>
          <a:p>
            <a:r>
              <a:rPr lang="en-US" sz="5400" b="1" dirty="0" smtClean="0">
                <a:solidFill>
                  <a:srgbClr val="FF0000"/>
                </a:solidFill>
              </a:rPr>
              <a:t>Introduction to light</a:t>
            </a:r>
            <a:endParaRPr lang="en-US" sz="5400" b="1"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77200" cy="1905000"/>
          </a:xfrm>
        </p:spPr>
        <p:style>
          <a:lnRef idx="1">
            <a:schemeClr val="accent1"/>
          </a:lnRef>
          <a:fillRef idx="2">
            <a:schemeClr val="accent1"/>
          </a:fillRef>
          <a:effectRef idx="1">
            <a:schemeClr val="accent1"/>
          </a:effectRef>
          <a:fontRef idx="minor">
            <a:schemeClr val="dk1"/>
          </a:fontRef>
        </p:style>
        <p:txBody>
          <a:bodyPr/>
          <a:lstStyle/>
          <a:p>
            <a:r>
              <a:rPr lang="en-US" dirty="0" smtClean="0">
                <a:solidFill>
                  <a:srgbClr val="FF0000"/>
                </a:solidFill>
                <a:effectLst/>
                <a:latin typeface="Arial" pitchFamily="34" charset="0"/>
                <a:cs typeface="Arial" pitchFamily="34" charset="0"/>
              </a:rPr>
              <a:t>Some</a:t>
            </a:r>
            <a:r>
              <a:rPr lang="en-US" dirty="0" smtClean="0">
                <a:solidFill>
                  <a:srgbClr val="FF0000"/>
                </a:solidFill>
                <a:effectLst/>
              </a:rPr>
              <a:t> questions which you already known in lower classes</a:t>
            </a:r>
            <a:endParaRPr lang="en-US" dirty="0">
              <a:solidFill>
                <a:srgbClr val="FF0000"/>
              </a:solidFill>
              <a:effectLst/>
            </a:endParaRPr>
          </a:p>
        </p:txBody>
      </p:sp>
      <p:sp>
        <p:nvSpPr>
          <p:cNvPr id="3" name="Text Placeholder 2"/>
          <p:cNvSpPr>
            <a:spLocks noGrp="1"/>
          </p:cNvSpPr>
          <p:nvPr>
            <p:ph type="body" idx="1"/>
          </p:nvPr>
        </p:nvSpPr>
        <p:spPr>
          <a:xfrm>
            <a:off x="762000" y="2895600"/>
            <a:ext cx="7924800" cy="2209800"/>
          </a:xfrm>
        </p:spPr>
        <p:txBody>
          <a:bodyPr>
            <a:normAutofit/>
            <a:scene3d>
              <a:camera prst="orthographicFront">
                <a:rot lat="0" lon="300000" rev="0"/>
              </a:camera>
              <a:lightRig rig="threePt" dir="t"/>
            </a:scene3d>
          </a:bodyPr>
          <a:lstStyle/>
          <a:p>
            <a:pPr>
              <a:buFont typeface="Wingdings" pitchFamily="2" charset="2"/>
              <a:buChar char="Ø"/>
            </a:pPr>
            <a:r>
              <a:rPr lang="en-US" dirty="0" smtClean="0"/>
              <a:t> </a:t>
            </a:r>
            <a:r>
              <a:rPr lang="en-US" sz="2800" dirty="0" smtClean="0">
                <a:solidFill>
                  <a:schemeClr val="bg1"/>
                </a:solidFill>
              </a:rPr>
              <a:t>What is Light?</a:t>
            </a:r>
          </a:p>
          <a:p>
            <a:pPr>
              <a:buFont typeface="Wingdings" pitchFamily="2" charset="2"/>
              <a:buChar char="Ø"/>
            </a:pPr>
            <a:r>
              <a:rPr lang="en-US" sz="2800" dirty="0" smtClean="0">
                <a:solidFill>
                  <a:schemeClr val="bg1"/>
                </a:solidFill>
              </a:rPr>
              <a:t> What is the Nature of Light?</a:t>
            </a:r>
          </a:p>
          <a:p>
            <a:pPr>
              <a:buFont typeface="Wingdings" pitchFamily="2" charset="2"/>
              <a:buChar char="Ø"/>
            </a:pPr>
            <a:r>
              <a:rPr lang="en-US" sz="2800" dirty="0" smtClean="0">
                <a:solidFill>
                  <a:schemeClr val="bg1"/>
                </a:solidFill>
              </a:rPr>
              <a:t> What are the properties of light?</a:t>
            </a:r>
          </a:p>
          <a:p>
            <a:pPr>
              <a:buFont typeface="Wingdings" pitchFamily="2" charset="2"/>
              <a:buChar char="Ø"/>
            </a:pPr>
            <a:r>
              <a:rPr lang="en-US" sz="2800" dirty="0" smtClean="0">
                <a:solidFill>
                  <a:schemeClr val="bg1"/>
                </a:solidFill>
              </a:rPr>
              <a:t> Some applications of light?</a:t>
            </a:r>
            <a:endParaRPr lang="en-US" sz="2800" dirty="0">
              <a:solidFill>
                <a:schemeClr val="bg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609600" y="1600200"/>
            <a:ext cx="8156448" cy="3733800"/>
          </a:xfrm>
        </p:spPr>
        <p:txBody>
          <a:bodyPr>
            <a:normAutofit/>
          </a:bodyPr>
          <a:lstStyle/>
          <a:p>
            <a:pPr>
              <a:buFont typeface="Wingdings" pitchFamily="2" charset="2"/>
              <a:buChar char="q"/>
            </a:pPr>
            <a:r>
              <a:rPr lang="en-US" sz="3200" dirty="0" smtClean="0"/>
              <a:t> </a:t>
            </a:r>
            <a:r>
              <a:rPr lang="en-US" sz="3200" dirty="0" smtClean="0">
                <a:solidFill>
                  <a:schemeClr val="bg1"/>
                </a:solidFill>
              </a:rPr>
              <a:t>Light is a form of Energy</a:t>
            </a:r>
          </a:p>
          <a:p>
            <a:pPr>
              <a:buFont typeface="Wingdings" pitchFamily="2" charset="2"/>
              <a:buChar char="q"/>
            </a:pPr>
            <a:r>
              <a:rPr lang="en-US" sz="3200" smtClean="0">
                <a:solidFill>
                  <a:schemeClr val="bg1"/>
                </a:solidFill>
              </a:rPr>
              <a:t> Sense </a:t>
            </a:r>
            <a:r>
              <a:rPr lang="en-US" sz="3200" dirty="0" smtClean="0">
                <a:solidFill>
                  <a:schemeClr val="bg1"/>
                </a:solidFill>
              </a:rPr>
              <a:t>of Vision</a:t>
            </a:r>
            <a:endParaRPr lang="en-US" sz="3200" dirty="0">
              <a:solidFill>
                <a:schemeClr val="bg1"/>
              </a:solidFill>
            </a:endParaRPr>
          </a:p>
        </p:txBody>
      </p:sp>
      <p:sp>
        <p:nvSpPr>
          <p:cNvPr id="2" name="Title 1"/>
          <p:cNvSpPr>
            <a:spLocks noGrp="1"/>
          </p:cNvSpPr>
          <p:nvPr>
            <p:ph type="title"/>
          </p:nvPr>
        </p:nvSpPr>
        <p:spPr>
          <a:xfrm>
            <a:off x="838200" y="457200"/>
            <a:ext cx="3733800" cy="1066800"/>
          </a:xfrm>
        </p:spPr>
        <p:txBody>
          <a:bodyPr>
            <a:normAutofit/>
          </a:bodyPr>
          <a:lstStyle/>
          <a:p>
            <a:r>
              <a:rPr lang="en-US" sz="3200" dirty="0" smtClean="0">
                <a:solidFill>
                  <a:srgbClr val="92D050"/>
                </a:solidFill>
              </a:rPr>
              <a:t>What is Light?</a:t>
            </a:r>
            <a:endParaRPr lang="en-US" sz="3200" dirty="0">
              <a:solidFill>
                <a:srgbClr val="92D050"/>
              </a:solidFill>
            </a:endParaRPr>
          </a:p>
        </p:txBody>
      </p:sp>
      <p:sp>
        <p:nvSpPr>
          <p:cNvPr id="5" name="Content Placeholder 4"/>
          <p:cNvSpPr>
            <a:spLocks noGrp="1"/>
          </p:cNvSpPr>
          <p:nvPr>
            <p:ph sz="quarter" idx="1"/>
          </p:nvPr>
        </p:nvSpPr>
        <p:spPr/>
        <p:txBody>
          <a:bodyPr/>
          <a:lstStyle/>
          <a:p>
            <a:endParaRPr lang="en-US"/>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vertic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848600" cy="533400"/>
          </a:xfrm>
        </p:spPr>
        <p:txBody>
          <a:bodyPr>
            <a:normAutofit fontScale="90000"/>
          </a:bodyPr>
          <a:lstStyle/>
          <a:p>
            <a:r>
              <a:rPr lang="en-US" sz="3200" dirty="0" smtClean="0">
                <a:solidFill>
                  <a:srgbClr val="92D050"/>
                </a:solidFill>
                <a:effectLst/>
              </a:rPr>
              <a:t>Historical</a:t>
            </a:r>
            <a:r>
              <a:rPr lang="en-US" sz="3200" dirty="0" smtClean="0">
                <a:solidFill>
                  <a:srgbClr val="92D050"/>
                </a:solidFill>
              </a:rPr>
              <a:t> </a:t>
            </a:r>
            <a:r>
              <a:rPr lang="en-US" sz="3200" dirty="0" smtClean="0">
                <a:solidFill>
                  <a:srgbClr val="92D050"/>
                </a:solidFill>
                <a:effectLst/>
              </a:rPr>
              <a:t>Information</a:t>
            </a:r>
            <a:r>
              <a:rPr lang="en-US" sz="3200" dirty="0" smtClean="0">
                <a:solidFill>
                  <a:srgbClr val="92D050"/>
                </a:solidFill>
              </a:rPr>
              <a:t> </a:t>
            </a:r>
            <a:endParaRPr lang="en-US" sz="3200" dirty="0">
              <a:solidFill>
                <a:srgbClr val="92D050"/>
              </a:solidFill>
            </a:endParaRPr>
          </a:p>
        </p:txBody>
      </p:sp>
      <p:sp>
        <p:nvSpPr>
          <p:cNvPr id="3" name="Text Placeholder 2"/>
          <p:cNvSpPr>
            <a:spLocks noGrp="1"/>
          </p:cNvSpPr>
          <p:nvPr>
            <p:ph type="body" idx="1"/>
          </p:nvPr>
        </p:nvSpPr>
        <p:spPr>
          <a:xfrm>
            <a:off x="685800" y="1066800"/>
            <a:ext cx="8001000" cy="2950698"/>
          </a:xfrm>
        </p:spPr>
        <p:txBody>
          <a:bodyPr>
            <a:normAutofit fontScale="70000" lnSpcReduction="20000"/>
          </a:bodyPr>
          <a:lstStyle/>
          <a:p>
            <a:r>
              <a:rPr lang="en-US" sz="3300" dirty="0" smtClean="0">
                <a:solidFill>
                  <a:schemeClr val="bg1"/>
                </a:solidFill>
                <a:latin typeface="Tahoma" charset="0"/>
              </a:rPr>
              <a:t>For centuries the nature of light was disputed.  In the 17th century, Isaac Newton proposed the “corpuscular theory” stating that light is composed of particles.  Other scientists, like Robert Hooke and Christian Huygens, believed light to be a wave.  Today we know that light behaves as both a wave and as a particle.  </a:t>
            </a:r>
          </a:p>
          <a:p>
            <a:r>
              <a:rPr lang="en-US" sz="3400" dirty="0" smtClean="0">
                <a:solidFill>
                  <a:srgbClr val="FFFF00"/>
                </a:solidFill>
                <a:latin typeface="Tahoma" charset="0"/>
              </a:rPr>
              <a:t>i.e. Light has both wave and particle nature</a:t>
            </a:r>
          </a:p>
          <a:p>
            <a:r>
              <a:rPr lang="en-US" sz="3400" dirty="0" smtClean="0">
                <a:solidFill>
                  <a:srgbClr val="FFFF00"/>
                </a:solidFill>
                <a:latin typeface="Tahoma" charset="0"/>
              </a:rPr>
              <a:t>                           </a:t>
            </a:r>
          </a:p>
          <a:p>
            <a:r>
              <a:rPr lang="en-US" sz="3400" dirty="0" smtClean="0">
                <a:solidFill>
                  <a:srgbClr val="FFFF00"/>
                </a:solidFill>
                <a:latin typeface="Tahoma" charset="0"/>
              </a:rPr>
              <a:t>     </a:t>
            </a:r>
            <a:r>
              <a:rPr lang="en-US" sz="3600" dirty="0" smtClean="0">
                <a:effectLst>
                  <a:outerShdw blurRad="38100" dist="38100" dir="2700000" algn="tl">
                    <a:srgbClr val="C0C0C0"/>
                  </a:outerShdw>
                </a:effectLst>
                <a:latin typeface="Tahoma" charset="0"/>
              </a:rPr>
              <a:t>Christian Huygens                     Isaac Newton</a:t>
            </a:r>
          </a:p>
          <a:p>
            <a:endParaRPr lang="en-US" sz="3400" dirty="0" smtClean="0">
              <a:solidFill>
                <a:srgbClr val="FFFF00"/>
              </a:solidFill>
              <a:latin typeface="Tahoma" charset="0"/>
            </a:endParaRPr>
          </a:p>
          <a:p>
            <a:endParaRPr lang="en-US" sz="3400" dirty="0" smtClean="0">
              <a:solidFill>
                <a:srgbClr val="FFFF00"/>
              </a:solidFill>
              <a:latin typeface="Tahoma" charset="0"/>
            </a:endParaRPr>
          </a:p>
          <a:p>
            <a:endParaRPr lang="en-US" sz="2300" dirty="0">
              <a:solidFill>
                <a:srgbClr val="FFFF00"/>
              </a:solidFill>
            </a:endParaRPr>
          </a:p>
        </p:txBody>
      </p:sp>
      <p:pic>
        <p:nvPicPr>
          <p:cNvPr id="5" name="Picture 16" descr="untitled"/>
          <p:cNvPicPr>
            <a:picLocks noChangeAspect="1" noChangeArrowheads="1"/>
          </p:cNvPicPr>
          <p:nvPr/>
        </p:nvPicPr>
        <p:blipFill>
          <a:blip r:embed="rId3"/>
          <a:srcRect/>
          <a:stretch>
            <a:fillRect/>
          </a:stretch>
        </p:blipFill>
        <p:spPr bwMode="auto">
          <a:xfrm>
            <a:off x="5943600" y="4038600"/>
            <a:ext cx="1835627" cy="2362200"/>
          </a:xfrm>
          <a:prstGeom prst="rect">
            <a:avLst/>
          </a:prstGeom>
          <a:noFill/>
          <a:ln w="9525">
            <a:noFill/>
            <a:miter lim="800000"/>
            <a:headEnd/>
            <a:tailEnd/>
          </a:ln>
        </p:spPr>
      </p:pic>
      <p:pic>
        <p:nvPicPr>
          <p:cNvPr id="6" name="Picture 14" descr="huygens"/>
          <p:cNvPicPr>
            <a:picLocks noChangeAspect="1" noChangeArrowheads="1"/>
          </p:cNvPicPr>
          <p:nvPr/>
        </p:nvPicPr>
        <p:blipFill>
          <a:blip r:embed="rId4"/>
          <a:srcRect/>
          <a:stretch>
            <a:fillRect/>
          </a:stretch>
        </p:blipFill>
        <p:spPr bwMode="auto">
          <a:xfrm>
            <a:off x="1676400" y="4038600"/>
            <a:ext cx="1901825" cy="243840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dissolve">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linds(horizontal)">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5"/>
                                        </p:tgtEl>
                                        <p:attrNameLst>
                                          <p:attrName>style.visibility</p:attrName>
                                        </p:attrNameLst>
                                      </p:cBhvr>
                                      <p:to>
                                        <p:strVal val="visible"/>
                                      </p:to>
                                    </p:set>
                                    <p:anim calcmode="lin" valueType="num">
                                      <p:cBhvr>
                                        <p:cTn id="34" dur="500" fill="hold"/>
                                        <p:tgtEl>
                                          <p:spTgt spid="5"/>
                                        </p:tgtEl>
                                        <p:attrNameLst>
                                          <p:attrName>ppt_w</p:attrName>
                                        </p:attrNameLst>
                                      </p:cBhvr>
                                      <p:tavLst>
                                        <p:tav tm="0">
                                          <p:val>
                                            <p:fltVal val="0"/>
                                          </p:val>
                                        </p:tav>
                                        <p:tav tm="100000">
                                          <p:val>
                                            <p:strVal val="#ppt_w"/>
                                          </p:val>
                                        </p:tav>
                                      </p:tavLst>
                                    </p:anim>
                                    <p:anim calcmode="lin" valueType="num">
                                      <p:cBhvr>
                                        <p:cTn id="35" dur="500" fill="hold"/>
                                        <p:tgtEl>
                                          <p:spTgt spid="5"/>
                                        </p:tgtEl>
                                        <p:attrNameLst>
                                          <p:attrName>ppt_h</p:attrName>
                                        </p:attrNameLst>
                                      </p:cBhvr>
                                      <p:tavLst>
                                        <p:tav tm="0">
                                          <p:val>
                                            <p:fltVal val="0"/>
                                          </p:val>
                                        </p:tav>
                                        <p:tav tm="100000">
                                          <p:val>
                                            <p:strVal val="#ppt_h"/>
                                          </p:val>
                                        </p:tav>
                                      </p:tavLst>
                                    </p:anim>
                                    <p:animEffect transition="in" filter="fade">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a:solidFill>
              <a:schemeClr val="tx1"/>
            </a:solidFill>
          </a:ln>
        </p:spPr>
        <p:txBody>
          <a:bodyPr>
            <a:normAutofit fontScale="92500"/>
          </a:bodyPr>
          <a:lstStyle/>
          <a:p>
            <a:pPr>
              <a:buNone/>
            </a:pPr>
            <a:r>
              <a:rPr lang="en-US" dirty="0" smtClean="0">
                <a:solidFill>
                  <a:schemeClr val="bg1"/>
                </a:solidFill>
              </a:rPr>
              <a:t>According to Newton Light consists of tiny elastic particles.</a:t>
            </a:r>
          </a:p>
          <a:p>
            <a:pPr>
              <a:buNone/>
            </a:pPr>
            <a:r>
              <a:rPr lang="en-US" dirty="0" smtClean="0">
                <a:solidFill>
                  <a:schemeClr val="bg1"/>
                </a:solidFill>
              </a:rPr>
              <a:t>In this theory:</a:t>
            </a:r>
          </a:p>
          <a:p>
            <a:pPr>
              <a:buFont typeface="Wingdings" pitchFamily="2" charset="2"/>
              <a:buChar char="ü"/>
            </a:pPr>
            <a:r>
              <a:rPr lang="en-US" dirty="0" smtClean="0">
                <a:solidFill>
                  <a:schemeClr val="bg1"/>
                </a:solidFill>
              </a:rPr>
              <a:t>The colour of the light is due to the size of the particles. i.e. different size particles exhibit different colour</a:t>
            </a:r>
          </a:p>
          <a:p>
            <a:pPr>
              <a:buFont typeface="Wingdings" pitchFamily="2" charset="2"/>
              <a:buChar char="ü"/>
            </a:pPr>
            <a:r>
              <a:rPr lang="en-US" dirty="0" smtClean="0">
                <a:solidFill>
                  <a:schemeClr val="bg1"/>
                </a:solidFill>
              </a:rPr>
              <a:t>These particles travel with much more velocity in medium than in air, which is a wrong assumption. He compared the light with sound so he applied the same to light i.e. sound travel with more velocity in medium than air.</a:t>
            </a:r>
            <a:r>
              <a:rPr lang="en-US" dirty="0" smtClean="0"/>
              <a:t>   </a:t>
            </a:r>
          </a:p>
          <a:p>
            <a:pPr>
              <a:buNone/>
            </a:pPr>
            <a:r>
              <a:rPr lang="en-US" dirty="0" smtClean="0"/>
              <a:t> so this theory failed ( This theory can explain only reflection and refraction)</a:t>
            </a:r>
            <a:endParaRPr lang="en-US" dirty="0"/>
          </a:p>
        </p:txBody>
      </p:sp>
      <p:sp>
        <p:nvSpPr>
          <p:cNvPr id="2" name="Title 1"/>
          <p:cNvSpPr>
            <a:spLocks noGrp="1"/>
          </p:cNvSpPr>
          <p:nvPr>
            <p:ph type="title"/>
          </p:nvPr>
        </p:nvSpPr>
        <p:spPr/>
        <p:txBody>
          <a:bodyPr>
            <a:normAutofit/>
          </a:bodyPr>
          <a:lstStyle/>
          <a:p>
            <a:r>
              <a:rPr lang="en-US" dirty="0" smtClean="0">
                <a:solidFill>
                  <a:srgbClr val="FF0000"/>
                </a:solidFill>
                <a:effectLst/>
              </a:rPr>
              <a:t>Newton’s particle theory</a:t>
            </a:r>
            <a:endParaRPr lang="en-US" dirty="0">
              <a:solidFill>
                <a:srgbClr val="FF0000"/>
              </a:solidFill>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diamond(in)">
                                      <p:cBhvr>
                                        <p:cTn id="31" dur="20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457200" y="1524000"/>
            <a:ext cx="8458200" cy="4602163"/>
          </a:xfrm>
        </p:spPr>
        <p:txBody>
          <a:bodyPr>
            <a:normAutofit/>
          </a:bodyPr>
          <a:lstStyle/>
          <a:p>
            <a:r>
              <a:rPr lang="en-US" sz="2400" dirty="0" smtClean="0">
                <a:solidFill>
                  <a:schemeClr val="bg1"/>
                </a:solidFill>
                <a:latin typeface="Arial" pitchFamily="34" charset="0"/>
                <a:cs typeface="Arial" pitchFamily="34" charset="0"/>
              </a:rPr>
              <a:t>According to Huygen light has wave nature. To explain this theory he introduced a new idea i.e. WAVE FRONT</a:t>
            </a:r>
          </a:p>
          <a:p>
            <a:r>
              <a:rPr lang="en-US" sz="2400" dirty="0" smtClean="0">
                <a:solidFill>
                  <a:srgbClr val="FF0000"/>
                </a:solidFill>
                <a:latin typeface="Arial" pitchFamily="34" charset="0"/>
                <a:cs typeface="Arial" pitchFamily="34" charset="0"/>
              </a:rPr>
              <a:t>WAVE FRONT: </a:t>
            </a:r>
            <a:r>
              <a:rPr lang="en-US" sz="2400" dirty="0" smtClean="0">
                <a:solidFill>
                  <a:srgbClr val="FFFF00"/>
                </a:solidFill>
                <a:latin typeface="Arial" pitchFamily="34" charset="0"/>
                <a:cs typeface="Arial" pitchFamily="34" charset="0"/>
              </a:rPr>
              <a:t> The locus of all points having same phase</a:t>
            </a:r>
          </a:p>
          <a:p>
            <a:endParaRPr lang="en-US" sz="2400" dirty="0" smtClean="0">
              <a:latin typeface="Arial" pitchFamily="34" charset="0"/>
              <a:cs typeface="Arial" pitchFamily="34" charset="0"/>
            </a:endParaRPr>
          </a:p>
        </p:txBody>
      </p:sp>
      <p:sp>
        <p:nvSpPr>
          <p:cNvPr id="2" name="Title 1"/>
          <p:cNvSpPr>
            <a:spLocks noGrp="1"/>
          </p:cNvSpPr>
          <p:nvPr>
            <p:ph type="title"/>
          </p:nvPr>
        </p:nvSpPr>
        <p:spPr>
          <a:xfrm>
            <a:off x="457200" y="273050"/>
            <a:ext cx="7772400" cy="793750"/>
          </a:xfrm>
        </p:spPr>
        <p:txBody>
          <a:bodyPr>
            <a:normAutofit/>
          </a:bodyPr>
          <a:lstStyle/>
          <a:p>
            <a:pPr algn="ctr"/>
            <a:r>
              <a:rPr lang="en-US" sz="3200" dirty="0" smtClean="0">
                <a:effectLst/>
              </a:rPr>
              <a:t>Huygen’s wave theory</a:t>
            </a:r>
            <a:endParaRPr lang="en-US" sz="3200" dirty="0">
              <a:effectLst/>
            </a:endParaRPr>
          </a:p>
        </p:txBody>
      </p:sp>
      <p:pic>
        <p:nvPicPr>
          <p:cNvPr id="2050" name="Picture 2" descr="C:\Users\NANIROJA\Desktop\images.jpg"/>
          <p:cNvPicPr>
            <a:picLocks noChangeAspect="1" noChangeArrowheads="1"/>
          </p:cNvPicPr>
          <p:nvPr/>
        </p:nvPicPr>
        <p:blipFill>
          <a:blip r:embed="rId2"/>
          <a:srcRect/>
          <a:stretch>
            <a:fillRect/>
          </a:stretch>
        </p:blipFill>
        <p:spPr bwMode="auto">
          <a:xfrm>
            <a:off x="4495800" y="3505200"/>
            <a:ext cx="3968392" cy="2416886"/>
          </a:xfrm>
          <a:prstGeom prst="rect">
            <a:avLst/>
          </a:prstGeom>
          <a:noFill/>
        </p:spPr>
      </p:pic>
      <p:sp>
        <p:nvSpPr>
          <p:cNvPr id="7" name="Content Placeholder 6"/>
          <p:cNvSpPr>
            <a:spLocks noGrp="1"/>
          </p:cNvSpPr>
          <p:nvPr>
            <p:ph sz="quarter"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2050"/>
                                        </p:tgtEl>
                                        <p:attrNameLst>
                                          <p:attrName>style.visibility</p:attrName>
                                        </p:attrNameLst>
                                      </p:cBhvr>
                                      <p:to>
                                        <p:strVal val="visible"/>
                                      </p:to>
                                    </p:set>
                                    <p:anim calcmode="lin" valueType="num">
                                      <p:cBhvr>
                                        <p:cTn id="22" dur="1000" fill="hold"/>
                                        <p:tgtEl>
                                          <p:spTgt spid="2050"/>
                                        </p:tgtEl>
                                        <p:attrNameLst>
                                          <p:attrName>ppt_w</p:attrName>
                                        </p:attrNameLst>
                                      </p:cBhvr>
                                      <p:tavLst>
                                        <p:tav tm="0">
                                          <p:val>
                                            <p:strVal val="#ppt_w*0.70"/>
                                          </p:val>
                                        </p:tav>
                                        <p:tav tm="100000">
                                          <p:val>
                                            <p:strVal val="#ppt_w"/>
                                          </p:val>
                                        </p:tav>
                                      </p:tavLst>
                                    </p:anim>
                                    <p:anim calcmode="lin" valueType="num">
                                      <p:cBhvr>
                                        <p:cTn id="23" dur="1000" fill="hold"/>
                                        <p:tgtEl>
                                          <p:spTgt spid="2050"/>
                                        </p:tgtEl>
                                        <p:attrNameLst>
                                          <p:attrName>ppt_h</p:attrName>
                                        </p:attrNameLst>
                                      </p:cBhvr>
                                      <p:tavLst>
                                        <p:tav tm="0">
                                          <p:val>
                                            <p:strVal val="#ppt_h"/>
                                          </p:val>
                                        </p:tav>
                                        <p:tav tm="100000">
                                          <p:val>
                                            <p:strVal val="#ppt_h"/>
                                          </p:val>
                                        </p:tav>
                                      </p:tavLst>
                                    </p:anim>
                                    <p:animEffect transition="in" filter="fade">
                                      <p:cBhvr>
                                        <p:cTn id="24"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609600"/>
            <a:ext cx="7696200" cy="59693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Huygen’s theory explained the properties of light.</a:t>
            </a:r>
          </a:p>
          <a:p>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 Those are</a:t>
            </a:r>
          </a:p>
          <a:p>
            <a:pPr algn="ctr">
              <a:buFont typeface="Wingdings" pitchFamily="2" charset="2"/>
              <a:buChar char="ü"/>
            </a:pPr>
            <a:r>
              <a:rPr lang="en-US"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 Reflection</a:t>
            </a:r>
          </a:p>
          <a:p>
            <a:pPr algn="ctr">
              <a:buFont typeface="Wingdings" pitchFamily="2" charset="2"/>
              <a:buChar char="ü"/>
            </a:pPr>
            <a:r>
              <a:rPr lang="en-US"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 Refraction </a:t>
            </a:r>
          </a:p>
          <a:p>
            <a:pPr algn="ctr">
              <a:buFont typeface="Wingdings" pitchFamily="2" charset="2"/>
              <a:buChar char="ü"/>
            </a:pPr>
            <a:r>
              <a:rPr lang="en-US"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 Interference </a:t>
            </a:r>
          </a:p>
          <a:p>
            <a:pPr algn="ctr">
              <a:buFont typeface="Wingdings" pitchFamily="2" charset="2"/>
              <a:buChar char="ü"/>
            </a:pPr>
            <a:r>
              <a:rPr lang="en-US"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 Diffraction</a:t>
            </a:r>
          </a:p>
          <a:p>
            <a:pPr algn="ctr">
              <a:buFont typeface="Wingdings" pitchFamily="2" charset="2"/>
              <a:buChar char="ü"/>
            </a:pPr>
            <a:r>
              <a:rPr lang="en-US"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 </a:t>
            </a:r>
            <a:r>
              <a:rPr lang="en-US" sz="24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Polarisation</a:t>
            </a:r>
            <a:endParaRPr lang="en-U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a:p>
            <a:pPr algn="ctr"/>
            <a:r>
              <a:rPr lang="en-US"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Arial" pitchFamily="34" charset="0"/>
                <a:cs typeface="Arial" pitchFamily="34" charset="0"/>
              </a:rPr>
              <a:t>But failed to explain Photo electric effect and Compton effects, which are explained by particle nature.</a:t>
            </a:r>
          </a:p>
          <a:p>
            <a:pPr algn="ctr"/>
            <a:r>
              <a:rPr lang="en-US" sz="2400"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Arial" pitchFamily="34" charset="0"/>
                <a:cs typeface="Arial" pitchFamily="34" charset="0"/>
              </a:rPr>
              <a:t>So this theory also failed.</a:t>
            </a:r>
          </a:p>
          <a:p>
            <a:pPr algn="ctr"/>
            <a:r>
              <a:rPr lang="en-US" sz="2400"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Arial" pitchFamily="34" charset="0"/>
                <a:cs typeface="Arial" pitchFamily="34" charset="0"/>
              </a:rPr>
              <a:t>To explain all the properties and effects of light we have to agree that light has both wave and particle nature.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dissolv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dissolve">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dissolve">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dissolve">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dissolve">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8" presetClass="entr" presetSubtype="16"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diamond(in)">
                                      <p:cBhvr>
                                        <p:cTn id="44" dur="20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blinds(horizontal)">
                                      <p:cBhvr>
                                        <p:cTn id="49" dur="500"/>
                                        <p:tgtEl>
                                          <p:spTgt spid="3">
                                            <p:txEl>
                                              <p:pRg st="8" end="8"/>
                                            </p:txEl>
                                          </p:spTgt>
                                        </p:tgtEl>
                                      </p:cBhvr>
                                    </p:animEffect>
                                  </p:childTnLst>
                                </p:cTn>
                              </p:par>
                              <p:par>
                                <p:cTn id="50" presetID="3" presetClass="entr" presetSubtype="10"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Light has so many applications based on nature and properties of light.</a:t>
            </a:r>
          </a:p>
          <a:p>
            <a:pPr>
              <a:buNone/>
            </a:pPr>
            <a:r>
              <a:rPr lang="en-US" dirty="0" smtClean="0"/>
              <a:t>Those are</a:t>
            </a:r>
          </a:p>
          <a:p>
            <a:pPr>
              <a:buFont typeface="Wingdings" pitchFamily="2" charset="2"/>
              <a:buChar char="Ø"/>
            </a:pPr>
            <a:r>
              <a:rPr lang="en-US" dirty="0" smtClean="0"/>
              <a:t> Laser</a:t>
            </a:r>
          </a:p>
          <a:p>
            <a:pPr>
              <a:buFont typeface="Wingdings" pitchFamily="2" charset="2"/>
              <a:buChar char="Ø"/>
            </a:pPr>
            <a:r>
              <a:rPr lang="en-US" dirty="0" smtClean="0"/>
              <a:t> Optical fibre</a:t>
            </a:r>
          </a:p>
          <a:p>
            <a:pPr>
              <a:buFont typeface="Wingdings" pitchFamily="2" charset="2"/>
              <a:buChar char="Ø"/>
            </a:pPr>
            <a:r>
              <a:rPr lang="en-US" dirty="0" smtClean="0"/>
              <a:t> Holography</a:t>
            </a:r>
          </a:p>
          <a:p>
            <a:pPr>
              <a:buNone/>
            </a:pPr>
            <a:endParaRPr lang="en-US" dirty="0"/>
          </a:p>
        </p:txBody>
      </p:sp>
      <p:sp>
        <p:nvSpPr>
          <p:cNvPr id="3" name="Title 2"/>
          <p:cNvSpPr>
            <a:spLocks noGrp="1"/>
          </p:cNvSpPr>
          <p:nvPr>
            <p:ph type="title"/>
          </p:nvPr>
        </p:nvSpPr>
        <p:spPr/>
        <p:txBody>
          <a:bodyPr/>
          <a:lstStyle/>
          <a:p>
            <a:r>
              <a:rPr smtClean="0"/>
              <a:t>Applications of Light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box(in)">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 calcmode="lin" valueType="num">
                                      <p:cBhvr>
                                        <p:cTn id="20"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21"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22" dur="1000"/>
                                        <p:tgtEl>
                                          <p:spTgt spid="2">
                                            <p:txEl>
                                              <p:pRg st="2" end="2"/>
                                            </p:txEl>
                                          </p:spTgt>
                                        </p:tgtEl>
                                      </p:cBhvr>
                                    </p:animEffect>
                                  </p:childTnLst>
                                </p:cTn>
                              </p:par>
                              <p:par>
                                <p:cTn id="23" presetID="55" presetClass="entr" presetSubtype="0" fill="hold"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10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2">
                                            <p:txEl>
                                              <p:pRg st="3" end="3"/>
                                            </p:txEl>
                                          </p:spTgt>
                                        </p:tgtEl>
                                      </p:cBhvr>
                                    </p:animEffect>
                                  </p:childTnLst>
                                </p:cTn>
                              </p:par>
                              <p:par>
                                <p:cTn id="28" presetID="55" presetClass="entr" presetSubtype="0" fill="hold" nodeType="with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 calcmode="lin" valueType="num">
                                      <p:cBhvr>
                                        <p:cTn id="30"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31"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32"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smtClean="0">
                <a:solidFill>
                  <a:schemeClr val="bg2">
                    <a:lumMod val="60000"/>
                    <a:lumOff val="40000"/>
                  </a:schemeClr>
                </a:solidFill>
              </a:rPr>
              <a:t>.</a:t>
            </a:r>
            <a:endParaRPr lang="en-US" dirty="0">
              <a:solidFill>
                <a:schemeClr val="bg2">
                  <a:lumMod val="60000"/>
                  <a:lumOff val="40000"/>
                </a:schemeClr>
              </a:solidFill>
            </a:endParaRPr>
          </a:p>
        </p:txBody>
      </p:sp>
      <p:sp>
        <p:nvSpPr>
          <p:cNvPr id="5" name="Content Placeholder 4"/>
          <p:cNvSpPr>
            <a:spLocks noGrp="1"/>
          </p:cNvSpPr>
          <p:nvPr>
            <p:ph idx="1"/>
          </p:nvPr>
        </p:nvSpPr>
        <p:spPr>
          <a:xfrm>
            <a:off x="457200" y="2057400"/>
            <a:ext cx="8229600" cy="4038600"/>
          </a:xfrm>
        </p:spPr>
        <p:txBody>
          <a:bodyPr>
            <a:normAutofit/>
          </a:bodyPr>
          <a:lstStyle/>
          <a:p>
            <a:pPr algn="ctr">
              <a:buNone/>
            </a:pPr>
            <a:r>
              <a:rPr lang="en-US" sz="6000" dirty="0" smtClean="0">
                <a:solidFill>
                  <a:srgbClr val="FF0000"/>
                </a:solidFill>
                <a:latin typeface="Arial" pitchFamily="34" charset="0"/>
                <a:cs typeface="Arial" pitchFamily="34" charset="0"/>
              </a:rPr>
              <a:t>Thank You.</a:t>
            </a:r>
            <a:endParaRPr lang="en-US" sz="5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426</TotalTime>
  <Words>364</Words>
  <Application>Microsoft Office PowerPoint</Application>
  <PresentationFormat>On-screen Show (4:3)</PresentationFormat>
  <Paragraphs>44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Paper</vt:lpstr>
      <vt:lpstr>Introduction to light</vt:lpstr>
      <vt:lpstr>Some questions which you already known in lower classes</vt:lpstr>
      <vt:lpstr>What is Light?</vt:lpstr>
      <vt:lpstr>Historical Information </vt:lpstr>
      <vt:lpstr>Newton’s particle theory</vt:lpstr>
      <vt:lpstr>Huygen’s wave theory</vt:lpstr>
      <vt:lpstr>Slide 7</vt:lpstr>
      <vt:lpstr>Applications of Light</vt:lpstr>
      <vt:lpst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light</dc:title>
  <dc:creator>NANIROJA</dc:creator>
  <cp:lastModifiedBy>My files</cp:lastModifiedBy>
  <cp:revision>107</cp:revision>
  <dcterms:created xsi:type="dcterms:W3CDTF">2006-08-16T00:00:00Z</dcterms:created>
  <dcterms:modified xsi:type="dcterms:W3CDTF">2019-09-25T18:32:13Z</dcterms:modified>
</cp:coreProperties>
</file>