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56" r:id="rId2"/>
    <p:sldId id="261" r:id="rId3"/>
    <p:sldId id="263" r:id="rId4"/>
    <p:sldId id="258" r:id="rId5"/>
    <p:sldId id="264" r:id="rId6"/>
    <p:sldId id="277" r:id="rId7"/>
    <p:sldId id="266" r:id="rId8"/>
    <p:sldId id="265" r:id="rId9"/>
    <p:sldId id="276" r:id="rId10"/>
    <p:sldId id="267" r:id="rId11"/>
    <p:sldId id="268" r:id="rId12"/>
    <p:sldId id="271" r:id="rId13"/>
    <p:sldId id="270" r:id="rId14"/>
    <p:sldId id="273" r:id="rId15"/>
    <p:sldId id="272" r:id="rId16"/>
    <p:sldId id="269" r:id="rId17"/>
    <p:sldId id="274" r:id="rId18"/>
    <p:sldId id="275" r:id="rId19"/>
    <p:sldId id="278" r:id="rId20"/>
    <p:sldId id="279" r:id="rId21"/>
    <p:sldId id="280" r:id="rId22"/>
    <p:sldId id="281" r:id="rId2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7010"/>
    <a:srgbClr val="24F86B"/>
    <a:srgbClr val="FFFF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80612" autoAdjust="0"/>
    <p:restoredTop sz="94660"/>
  </p:normalViewPr>
  <p:slideViewPr>
    <p:cSldViewPr>
      <p:cViewPr varScale="1">
        <p:scale>
          <a:sx n="72" d="100"/>
          <a:sy n="72" d="100"/>
        </p:scale>
        <p:origin x="-84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55F9176-BC68-469C-929E-6E9CE8DE567B}" type="doc">
      <dgm:prSet loTypeId="urn:microsoft.com/office/officeart/2005/8/layout/funnel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465A7BE-63DF-400E-AAEA-AD2879F38F9A}">
      <dgm:prSet phldrT="[Текст]" custT="1"/>
      <dgm:spPr>
        <a:solidFill>
          <a:srgbClr val="00B05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2400" dirty="0" smtClean="0">
              <a:solidFill>
                <a:srgbClr val="7030A0"/>
              </a:solidFill>
            </a:rPr>
            <a:t>Познание</a:t>
          </a:r>
          <a:endParaRPr lang="ru-RU" sz="2400" dirty="0">
            <a:solidFill>
              <a:srgbClr val="7030A0"/>
            </a:solidFill>
          </a:endParaRPr>
        </a:p>
      </dgm:t>
    </dgm:pt>
    <dgm:pt modelId="{0841AB67-2AA8-4EB6-AAB9-4888B0957F43}" type="parTrans" cxnId="{FF72178C-3E96-424B-AE48-1AAEF17A5B3B}">
      <dgm:prSet/>
      <dgm:spPr/>
      <dgm:t>
        <a:bodyPr/>
        <a:lstStyle/>
        <a:p>
          <a:endParaRPr lang="ru-RU"/>
        </a:p>
      </dgm:t>
    </dgm:pt>
    <dgm:pt modelId="{63FD88FA-6EED-49AE-BEB9-714ACE0F2BE7}" type="sibTrans" cxnId="{FF72178C-3E96-424B-AE48-1AAEF17A5B3B}">
      <dgm:prSet/>
      <dgm:spPr/>
      <dgm:t>
        <a:bodyPr/>
        <a:lstStyle/>
        <a:p>
          <a:endParaRPr lang="ru-RU"/>
        </a:p>
      </dgm:t>
    </dgm:pt>
    <dgm:pt modelId="{BCD13319-0FCD-4DC7-91F1-774C0DD74E46}">
      <dgm:prSet phldrT="[Текст]" custT="1"/>
      <dgm:spPr>
        <a:solidFill>
          <a:srgbClr val="FFFF0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sz="3200" dirty="0" smtClean="0">
              <a:solidFill>
                <a:srgbClr val="FF0000"/>
              </a:solidFill>
            </a:rPr>
            <a:t>Интерес</a:t>
          </a:r>
          <a:endParaRPr lang="ru-RU" sz="3200" dirty="0">
            <a:solidFill>
              <a:srgbClr val="FF0000"/>
            </a:solidFill>
          </a:endParaRPr>
        </a:p>
      </dgm:t>
    </dgm:pt>
    <dgm:pt modelId="{321A60E6-CF9C-41C7-AF86-232EDF4591E4}" type="parTrans" cxnId="{D59DBA22-473E-4588-AE5E-10B979100E6E}">
      <dgm:prSet/>
      <dgm:spPr/>
      <dgm:t>
        <a:bodyPr/>
        <a:lstStyle/>
        <a:p>
          <a:endParaRPr lang="ru-RU"/>
        </a:p>
      </dgm:t>
    </dgm:pt>
    <dgm:pt modelId="{170A2C0D-25F0-4472-BAC8-C438E2F7C527}" type="sibTrans" cxnId="{D59DBA22-473E-4588-AE5E-10B979100E6E}">
      <dgm:prSet/>
      <dgm:spPr/>
      <dgm:t>
        <a:bodyPr/>
        <a:lstStyle/>
        <a:p>
          <a:endParaRPr lang="ru-RU"/>
        </a:p>
      </dgm:t>
    </dgm:pt>
    <dgm:pt modelId="{7D7EE52F-303D-42E4-86AF-AC09B6FF72BE}">
      <dgm:prSet phldrT="[Текст]"/>
      <dgm:spPr>
        <a:solidFill>
          <a:srgbClr val="00B0F0"/>
        </a:solidFill>
        <a:ln>
          <a:solidFill>
            <a:srgbClr val="0070C0"/>
          </a:solidFill>
        </a:ln>
      </dgm:spPr>
      <dgm:t>
        <a:bodyPr/>
        <a:lstStyle/>
        <a:p>
          <a:r>
            <a:rPr lang="ru-RU" dirty="0" smtClean="0"/>
            <a:t>Творчество</a:t>
          </a:r>
          <a:endParaRPr lang="ru-RU" dirty="0"/>
        </a:p>
      </dgm:t>
    </dgm:pt>
    <dgm:pt modelId="{75DCA79E-A9C4-4F4A-B6FF-97ECD4E7485E}" type="parTrans" cxnId="{DE12C568-77E7-4F50-B421-5E6750CF2512}">
      <dgm:prSet/>
      <dgm:spPr/>
      <dgm:t>
        <a:bodyPr/>
        <a:lstStyle/>
        <a:p>
          <a:endParaRPr lang="ru-RU"/>
        </a:p>
      </dgm:t>
    </dgm:pt>
    <dgm:pt modelId="{1A2B52E6-27F6-40C0-A63A-15332640A324}" type="sibTrans" cxnId="{DE12C568-77E7-4F50-B421-5E6750CF2512}">
      <dgm:prSet/>
      <dgm:spPr/>
      <dgm:t>
        <a:bodyPr/>
        <a:lstStyle/>
        <a:p>
          <a:endParaRPr lang="ru-RU"/>
        </a:p>
      </dgm:t>
    </dgm:pt>
    <dgm:pt modelId="{370E81D7-5C48-47DD-8B73-4F21B7799883}">
      <dgm:prSet phldrT="[Текст]"/>
      <dgm:spPr/>
      <dgm:t>
        <a:bodyPr/>
        <a:lstStyle/>
        <a:p>
          <a:r>
            <a:rPr lang="ru-RU" dirty="0" smtClean="0"/>
            <a:t>ИГРА</a:t>
          </a:r>
          <a:endParaRPr lang="ru-RU" dirty="0"/>
        </a:p>
      </dgm:t>
    </dgm:pt>
    <dgm:pt modelId="{D66D31ED-2167-4999-8002-606F56989D99}" type="sibTrans" cxnId="{EC07703D-3009-4B6B-A2DB-243E8730DA50}">
      <dgm:prSet/>
      <dgm:spPr/>
      <dgm:t>
        <a:bodyPr/>
        <a:lstStyle/>
        <a:p>
          <a:endParaRPr lang="ru-RU"/>
        </a:p>
      </dgm:t>
    </dgm:pt>
    <dgm:pt modelId="{50E48831-EB09-4F94-8673-7364C83FBB9D}" type="parTrans" cxnId="{EC07703D-3009-4B6B-A2DB-243E8730DA50}">
      <dgm:prSet/>
      <dgm:spPr/>
      <dgm:t>
        <a:bodyPr/>
        <a:lstStyle/>
        <a:p>
          <a:endParaRPr lang="ru-RU"/>
        </a:p>
      </dgm:t>
    </dgm:pt>
    <dgm:pt modelId="{0C95297C-A3D1-4B0C-A0B4-6D5ED2BD0CFB}" type="pres">
      <dgm:prSet presAssocID="{B55F9176-BC68-469C-929E-6E9CE8DE567B}" presName="Name0" presStyleCnt="0">
        <dgm:presLayoutVars>
          <dgm:chMax val="4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A4363D1-24A8-4ACE-9DC9-2D7F8631A221}" type="pres">
      <dgm:prSet presAssocID="{B55F9176-BC68-469C-929E-6E9CE8DE567B}" presName="ellipse" presStyleLbl="trBgShp" presStyleIdx="0" presStyleCnt="1"/>
      <dgm:spPr/>
    </dgm:pt>
    <dgm:pt modelId="{1DF79323-70BB-4F7C-85FC-98D7B909AB0C}" type="pres">
      <dgm:prSet presAssocID="{B55F9176-BC68-469C-929E-6E9CE8DE567B}" presName="arrow1" presStyleLbl="fgShp" presStyleIdx="0" presStyleCnt="1" custLinFactNeighborX="61507" custLinFactNeighborY="-94061"/>
      <dgm:spPr/>
    </dgm:pt>
    <dgm:pt modelId="{6AE8DDD0-F601-4B50-9BB6-CA8845376ACB}" type="pres">
      <dgm:prSet presAssocID="{B55F9176-BC68-469C-929E-6E9CE8DE567B}" presName="rectangle" presStyleLbl="revTx" presStyleIdx="0" presStyleCnt="1" custScaleY="74441" custLinFactNeighborX="9247" custLinFactNeighborY="-264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A75ABAC-04E5-4755-839A-D6635E1B8869}" type="pres">
      <dgm:prSet presAssocID="{BCD13319-0FCD-4DC7-91F1-774C0DD74E46}" presName="item1" presStyleLbl="node1" presStyleIdx="0" presStyleCnt="3" custScaleX="193628" custScaleY="201541" custLinFactNeighborX="18114" custLinFactNeighborY="975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D560C60-6324-40A6-AE24-A2CCE7AB3CF7}" type="pres">
      <dgm:prSet presAssocID="{7D7EE52F-303D-42E4-86AF-AC09B6FF72BE}" presName="item2" presStyleLbl="node1" presStyleIdx="1" presStyleCnt="3" custScaleX="189802" custScaleY="188007" custLinFactNeighborX="-9751" custLinFactNeighborY="-6825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6C8377-220D-4AB4-8F8A-5AD90ADD2F45}" type="pres">
      <dgm:prSet presAssocID="{370E81D7-5C48-47DD-8B73-4F21B7799883}" presName="item3" presStyleLbl="node1" presStyleIdx="2" presStyleCnt="3" custScaleX="190800" custScaleY="178655" custLinFactNeighborX="73790" custLinFactNeighborY="-2376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CC8699-34CC-4E18-9335-659094928035}" type="pres">
      <dgm:prSet presAssocID="{B55F9176-BC68-469C-929E-6E9CE8DE567B}" presName="funnel" presStyleLbl="trAlignAcc1" presStyleIdx="0" presStyleCnt="1" custScaleX="169246" custScaleY="142857" custLinFactNeighborX="6542" custLinFactNeighborY="2973"/>
      <dgm:spPr>
        <a:ln>
          <a:solidFill>
            <a:srgbClr val="FF0000"/>
          </a:solidFill>
        </a:ln>
      </dgm:spPr>
    </dgm:pt>
  </dgm:ptLst>
  <dgm:cxnLst>
    <dgm:cxn modelId="{6108CA27-C1F6-41E6-8F6E-9AB4440F8F35}" type="presOf" srcId="{4465A7BE-63DF-400E-AAEA-AD2879F38F9A}" destId="{276C8377-220D-4AB4-8F8A-5AD90ADD2F45}" srcOrd="0" destOrd="0" presId="urn:microsoft.com/office/officeart/2005/8/layout/funnel1"/>
    <dgm:cxn modelId="{EC07703D-3009-4B6B-A2DB-243E8730DA50}" srcId="{B55F9176-BC68-469C-929E-6E9CE8DE567B}" destId="{370E81D7-5C48-47DD-8B73-4F21B7799883}" srcOrd="3" destOrd="0" parTransId="{50E48831-EB09-4F94-8673-7364C83FBB9D}" sibTransId="{D66D31ED-2167-4999-8002-606F56989D99}"/>
    <dgm:cxn modelId="{FF72178C-3E96-424B-AE48-1AAEF17A5B3B}" srcId="{B55F9176-BC68-469C-929E-6E9CE8DE567B}" destId="{4465A7BE-63DF-400E-AAEA-AD2879F38F9A}" srcOrd="0" destOrd="0" parTransId="{0841AB67-2AA8-4EB6-AAB9-4888B0957F43}" sibTransId="{63FD88FA-6EED-49AE-BEB9-714ACE0F2BE7}"/>
    <dgm:cxn modelId="{21C8FC07-FEA8-4E3E-8364-83801F027BDC}" type="presOf" srcId="{BCD13319-0FCD-4DC7-91F1-774C0DD74E46}" destId="{BD560C60-6324-40A6-AE24-A2CCE7AB3CF7}" srcOrd="0" destOrd="0" presId="urn:microsoft.com/office/officeart/2005/8/layout/funnel1"/>
    <dgm:cxn modelId="{D59DBA22-473E-4588-AE5E-10B979100E6E}" srcId="{B55F9176-BC68-469C-929E-6E9CE8DE567B}" destId="{BCD13319-0FCD-4DC7-91F1-774C0DD74E46}" srcOrd="1" destOrd="0" parTransId="{321A60E6-CF9C-41C7-AF86-232EDF4591E4}" sibTransId="{170A2C0D-25F0-4472-BAC8-C438E2F7C527}"/>
    <dgm:cxn modelId="{17294042-CB7E-43EE-ACB0-F3110FEE9F86}" type="presOf" srcId="{7D7EE52F-303D-42E4-86AF-AC09B6FF72BE}" destId="{9A75ABAC-04E5-4755-839A-D6635E1B8869}" srcOrd="0" destOrd="0" presId="urn:microsoft.com/office/officeart/2005/8/layout/funnel1"/>
    <dgm:cxn modelId="{E3C4BC2C-7A19-422C-A35B-B0E7F00479DD}" type="presOf" srcId="{B55F9176-BC68-469C-929E-6E9CE8DE567B}" destId="{0C95297C-A3D1-4B0C-A0B4-6D5ED2BD0CFB}" srcOrd="0" destOrd="0" presId="urn:microsoft.com/office/officeart/2005/8/layout/funnel1"/>
    <dgm:cxn modelId="{24E45CEB-C001-4FE3-AAD9-19E6A3DC53F2}" type="presOf" srcId="{370E81D7-5C48-47DD-8B73-4F21B7799883}" destId="{6AE8DDD0-F601-4B50-9BB6-CA8845376ACB}" srcOrd="0" destOrd="0" presId="urn:microsoft.com/office/officeart/2005/8/layout/funnel1"/>
    <dgm:cxn modelId="{DE12C568-77E7-4F50-B421-5E6750CF2512}" srcId="{B55F9176-BC68-469C-929E-6E9CE8DE567B}" destId="{7D7EE52F-303D-42E4-86AF-AC09B6FF72BE}" srcOrd="2" destOrd="0" parTransId="{75DCA79E-A9C4-4F4A-B6FF-97ECD4E7485E}" sibTransId="{1A2B52E6-27F6-40C0-A63A-15332640A324}"/>
    <dgm:cxn modelId="{2E571440-320A-4B0B-A8EF-C47E42A405DE}" type="presParOf" srcId="{0C95297C-A3D1-4B0C-A0B4-6D5ED2BD0CFB}" destId="{7A4363D1-24A8-4ACE-9DC9-2D7F8631A221}" srcOrd="0" destOrd="0" presId="urn:microsoft.com/office/officeart/2005/8/layout/funnel1"/>
    <dgm:cxn modelId="{09634BA5-D616-4059-BA86-8DDE792D1536}" type="presParOf" srcId="{0C95297C-A3D1-4B0C-A0B4-6D5ED2BD0CFB}" destId="{1DF79323-70BB-4F7C-85FC-98D7B909AB0C}" srcOrd="1" destOrd="0" presId="urn:microsoft.com/office/officeart/2005/8/layout/funnel1"/>
    <dgm:cxn modelId="{5D2C4729-953C-4C7E-A6BA-9F617A98015A}" type="presParOf" srcId="{0C95297C-A3D1-4B0C-A0B4-6D5ED2BD0CFB}" destId="{6AE8DDD0-F601-4B50-9BB6-CA8845376ACB}" srcOrd="2" destOrd="0" presId="urn:microsoft.com/office/officeart/2005/8/layout/funnel1"/>
    <dgm:cxn modelId="{507D7E51-835E-478B-8A71-4A11F56EAB3D}" type="presParOf" srcId="{0C95297C-A3D1-4B0C-A0B4-6D5ED2BD0CFB}" destId="{9A75ABAC-04E5-4755-839A-D6635E1B8869}" srcOrd="3" destOrd="0" presId="urn:microsoft.com/office/officeart/2005/8/layout/funnel1"/>
    <dgm:cxn modelId="{41898D4D-A907-4FD3-833A-5FBA9C7C1BDC}" type="presParOf" srcId="{0C95297C-A3D1-4B0C-A0B4-6D5ED2BD0CFB}" destId="{BD560C60-6324-40A6-AE24-A2CCE7AB3CF7}" srcOrd="4" destOrd="0" presId="urn:microsoft.com/office/officeart/2005/8/layout/funnel1"/>
    <dgm:cxn modelId="{69CDB852-4BAF-41CB-AB2E-791316AC050B}" type="presParOf" srcId="{0C95297C-A3D1-4B0C-A0B4-6D5ED2BD0CFB}" destId="{276C8377-220D-4AB4-8F8A-5AD90ADD2F45}" srcOrd="5" destOrd="0" presId="urn:microsoft.com/office/officeart/2005/8/layout/funnel1"/>
    <dgm:cxn modelId="{927CB684-8BB5-488E-856B-6C81C978E8AC}" type="presParOf" srcId="{0C95297C-A3D1-4B0C-A0B4-6D5ED2BD0CFB}" destId="{EDCC8699-34CC-4E18-9335-659094928035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7A4363D1-24A8-4ACE-9DC9-2D7F8631A221}">
      <dsp:nvSpPr>
        <dsp:cNvPr id="0" name=""/>
        <dsp:cNvSpPr/>
      </dsp:nvSpPr>
      <dsp:spPr>
        <a:xfrm>
          <a:off x="2495252" y="511068"/>
          <a:ext cx="3229082" cy="1121417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DF79323-70BB-4F7C-85FC-98D7B909AB0C}">
      <dsp:nvSpPr>
        <dsp:cNvPr id="0" name=""/>
        <dsp:cNvSpPr/>
      </dsp:nvSpPr>
      <dsp:spPr>
        <a:xfrm>
          <a:off x="4186809" y="2880319"/>
          <a:ext cx="625791" cy="400506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E8DDD0-F601-4B50-9BB6-CA8845376ACB}">
      <dsp:nvSpPr>
        <dsp:cNvPr id="0" name=""/>
        <dsp:cNvSpPr/>
      </dsp:nvSpPr>
      <dsp:spPr>
        <a:xfrm>
          <a:off x="2890662" y="3474899"/>
          <a:ext cx="3003798" cy="55901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5128" tIns="135128" rIns="135128" bIns="135128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ИГРА</a:t>
          </a:r>
          <a:endParaRPr lang="ru-RU" sz="1900" kern="1200" dirty="0"/>
        </a:p>
      </dsp:txBody>
      <dsp:txXfrm>
        <a:off x="2890662" y="3474899"/>
        <a:ext cx="3003798" cy="559014"/>
      </dsp:txXfrm>
    </dsp:sp>
    <dsp:sp modelId="{9A75ABAC-04E5-4755-839A-D6635E1B8869}">
      <dsp:nvSpPr>
        <dsp:cNvPr id="0" name=""/>
        <dsp:cNvSpPr/>
      </dsp:nvSpPr>
      <dsp:spPr>
        <a:xfrm>
          <a:off x="3345952" y="1257042"/>
          <a:ext cx="2181072" cy="2270206"/>
        </a:xfrm>
        <a:prstGeom prst="ellipse">
          <a:avLst/>
        </a:prstGeom>
        <a:solidFill>
          <a:srgbClr val="00B0F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9210" tIns="29210" rIns="29210" bIns="29210" numCol="1" spcCol="1270" anchor="ctr" anchorCtr="0">
          <a:noAutofit/>
        </a:bodyPr>
        <a:lstStyle/>
        <a:p>
          <a:pPr lvl="0" algn="ctr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/>
            <a:t>Творчество</a:t>
          </a:r>
          <a:endParaRPr lang="ru-RU" sz="2300" kern="1200" dirty="0"/>
        </a:p>
      </dsp:txBody>
      <dsp:txXfrm>
        <a:off x="3345952" y="1257042"/>
        <a:ext cx="2181072" cy="2270206"/>
      </dsp:txXfrm>
    </dsp:sp>
    <dsp:sp modelId="{BD560C60-6324-40A6-AE24-A2CCE7AB3CF7}">
      <dsp:nvSpPr>
        <dsp:cNvPr id="0" name=""/>
        <dsp:cNvSpPr/>
      </dsp:nvSpPr>
      <dsp:spPr>
        <a:xfrm>
          <a:off x="2247604" y="0"/>
          <a:ext cx="2137975" cy="2117756"/>
        </a:xfrm>
        <a:prstGeom prst="ellipse">
          <a:avLst/>
        </a:prstGeom>
        <a:solidFill>
          <a:srgbClr val="FFFF0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640" tIns="40640" rIns="40640" bIns="4064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kern="1200" dirty="0" smtClean="0">
              <a:solidFill>
                <a:srgbClr val="FF0000"/>
              </a:solidFill>
            </a:rPr>
            <a:t>Интерес</a:t>
          </a:r>
          <a:endParaRPr lang="ru-RU" sz="3200" kern="1200" dirty="0">
            <a:solidFill>
              <a:srgbClr val="FF0000"/>
            </a:solidFill>
          </a:endParaRPr>
        </a:p>
      </dsp:txBody>
      <dsp:txXfrm>
        <a:off x="2247604" y="0"/>
        <a:ext cx="2137975" cy="2117756"/>
      </dsp:txXfrm>
    </dsp:sp>
    <dsp:sp modelId="{276C8377-220D-4AB4-8F8A-5AD90ADD2F45}">
      <dsp:nvSpPr>
        <dsp:cNvPr id="0" name=""/>
        <dsp:cNvSpPr/>
      </dsp:nvSpPr>
      <dsp:spPr>
        <a:xfrm>
          <a:off x="4334465" y="0"/>
          <a:ext cx="2149217" cy="2012413"/>
        </a:xfrm>
        <a:prstGeom prst="ellipse">
          <a:avLst/>
        </a:prstGeom>
        <a:solidFill>
          <a:srgbClr val="00B050"/>
        </a:solidFill>
        <a:ln w="25400" cap="flat" cmpd="sng" algn="ctr">
          <a:solidFill>
            <a:srgbClr val="0070C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0480" tIns="30480" rIns="3048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>
              <a:solidFill>
                <a:srgbClr val="7030A0"/>
              </a:solidFill>
            </a:rPr>
            <a:t>Познание</a:t>
          </a:r>
          <a:endParaRPr lang="ru-RU" sz="2400" kern="1200" dirty="0">
            <a:solidFill>
              <a:srgbClr val="7030A0"/>
            </a:solidFill>
          </a:endParaRPr>
        </a:p>
      </dsp:txBody>
      <dsp:txXfrm>
        <a:off x="4334465" y="0"/>
        <a:ext cx="2149217" cy="2012413"/>
      </dsp:txXfrm>
    </dsp:sp>
    <dsp:sp modelId="{EDCC8699-34CC-4E18-9335-659094928035}">
      <dsp:nvSpPr>
        <dsp:cNvPr id="0" name=""/>
        <dsp:cNvSpPr/>
      </dsp:nvSpPr>
      <dsp:spPr>
        <a:xfrm>
          <a:off x="1378505" y="-144013"/>
          <a:ext cx="5931109" cy="4005059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rgbClr val="FF0000"/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EBD69234-7BE0-453F-8CD1-20DD31709401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>
              <a:defRPr/>
            </a:pPr>
            <a:fld id="{62428E7F-1425-413F-897C-AE206307A7A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0652285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E6DF3C0-1A7D-4BB4-83A9-AE538AFA8FE6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02E6A85-9214-494E-945F-BCF1923B98D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11105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9A3EBB4-D7B5-4C0B-83BB-073B57D46497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EB8BC1-55C7-4EE8-A2B2-170D307E090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9478982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8B9D2C-7948-4D66-A3DF-A8EE278B0466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BB2A09-D568-48E7-A385-B6AF252F187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6895087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99639D-BC04-420D-B9FB-C0C09749CBDA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EFF784-0EDE-41D6-A9BE-86662B991D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936548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3639C74-9122-46F8-9651-E8324A7A964B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023FF0A-7FE9-4A6E-9D8A-A194AB69F4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1381552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B9F3F-5F42-41FA-B693-559D53EA531E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344B75-3361-4561-A4A8-824BFEE869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9039345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5EDA12-C7D1-4FB3-AB2D-6466DE796F53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2404A1-A25D-41F2-BB7D-1E0A8B493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521477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19A1305-ED69-4C80-A5AD-92C06494BB76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AC8689-48D7-4717-BBFB-B7BF339872F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212249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A90EFD-6B48-43A3-B4F9-E0D5AFB188B8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A939C6-2455-4852-9DF4-ED12EB4E89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6684224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93C97E8-F465-481E-BC19-16CCD4CD7357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1E7D60-E3B1-4FB5-ABFD-A9F40B26E11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76945834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34699E-C5CF-4D4A-932D-87726409DED0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A8615E-3FD3-42ED-BFFB-13957C98628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93729859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3F524F3A-6DA0-40EB-90EE-D31C18EE2334}" type="datetimeFigureOut">
              <a:rPr lang="ru-RU"/>
              <a:pPr>
                <a:defRPr/>
              </a:pPr>
              <a:t>03.09.2017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1CC636EB-4FA7-4D1E-B37A-484D5622B03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8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/>
          <p:cNvSpPr>
            <a:spLocks noGrp="1"/>
          </p:cNvSpPr>
          <p:nvPr>
            <p:ph type="ctrTitle"/>
          </p:nvPr>
        </p:nvSpPr>
        <p:spPr>
          <a:xfrm>
            <a:off x="1547664" y="3284985"/>
            <a:ext cx="6696744" cy="1512167"/>
          </a:xfrm>
        </p:spPr>
        <p:txBody>
          <a:bodyPr/>
          <a:lstStyle/>
          <a:p>
            <a:pPr eaLnBrk="1" hangingPunct="1"/>
            <a:r>
              <a:rPr lang="ru-RU" altLang="ru-RU" sz="3500" b="1" dirty="0" smtClean="0">
                <a:latin typeface="Times New Roman" pitchFamily="18" charset="0"/>
                <a:cs typeface="Times New Roman" pitchFamily="18" charset="0"/>
              </a:rPr>
              <a:t>Влияние развивающих игр </a:t>
            </a:r>
            <a:r>
              <a:rPr lang="ru-RU" altLang="ru-RU" sz="3500" b="1" dirty="0" err="1" smtClean="0">
                <a:latin typeface="Times New Roman" pitchFamily="18" charset="0"/>
                <a:cs typeface="Times New Roman" pitchFamily="18" charset="0"/>
              </a:rPr>
              <a:t>В.Воскобовича</a:t>
            </a:r>
            <a:r>
              <a:rPr lang="ru-RU" altLang="ru-RU" sz="3500" b="1" dirty="0" smtClean="0">
                <a:latin typeface="Times New Roman" pitchFamily="18" charset="0"/>
                <a:cs typeface="Times New Roman" pitchFamily="18" charset="0"/>
              </a:rPr>
              <a:t> на развитие дошкольников</a:t>
            </a:r>
            <a:endParaRPr lang="ru-RU" altLang="ru-RU" sz="3500" dirty="0" smtClean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0188" y="285750"/>
            <a:ext cx="7400925" cy="550962"/>
          </a:xfrm>
        </p:spPr>
        <p:txBody>
          <a:bodyPr/>
          <a:lstStyle/>
          <a:p>
            <a:pPr algn="r" eaLnBrk="1" hangingPunct="1">
              <a:spcBef>
                <a:spcPct val="0"/>
              </a:spcBef>
            </a:pPr>
            <a:r>
              <a:rPr lang="ru-RU" altLang="ru-RU" sz="23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МАДОУ г. Нижневартовска ДС №14«Солнышко»</a:t>
            </a: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 bwMode="auto">
          <a:xfrm>
            <a:off x="1743075" y="5157192"/>
            <a:ext cx="7005389" cy="550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Подготовила </a:t>
            </a:r>
            <a:r>
              <a:rPr kumimoji="0" lang="ru-RU" alt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kumimoji="0" lang="ru-RU" altLang="ru-RU" sz="23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altLang="ru-RU" sz="2300" b="0" i="1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воспитатель высшей категории 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charset="0"/>
              <a:buNone/>
              <a:tabLst/>
              <a:defRPr/>
            </a:pPr>
            <a:r>
              <a:rPr lang="ru-RU" altLang="ru-RU" sz="2300" i="1" dirty="0" smtClean="0">
                <a:latin typeface="Times New Roman" pitchFamily="18" charset="0"/>
                <a:cs typeface="Times New Roman" pitchFamily="18" charset="0"/>
              </a:rPr>
              <a:t>Онос Мария Ивановна</a:t>
            </a:r>
            <a:endParaRPr kumimoji="0" lang="ru-RU" altLang="ru-RU" sz="2300" b="0" i="1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7360953" cy="634082"/>
          </a:xfrm>
        </p:spPr>
        <p:txBody>
          <a:bodyPr/>
          <a:lstStyle/>
          <a:p>
            <a:r>
              <a:rPr lang="ru-RU" sz="3600" b="1" dirty="0" smtClean="0"/>
              <a:t>Особенности развивающих игр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7056784" cy="547260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b="1" u="sng" dirty="0" smtClean="0"/>
              <a:t>Сказочность методик</a:t>
            </a:r>
          </a:p>
          <a:p>
            <a:pPr>
              <a:buFontTx/>
              <a:buChar char="-"/>
            </a:pPr>
            <a:r>
              <a:rPr lang="ru-RU" sz="2800" dirty="0" smtClean="0"/>
              <a:t>Игры </a:t>
            </a:r>
            <a:r>
              <a:rPr lang="ru-RU" sz="2800" b="1" u="sng" dirty="0" smtClean="0"/>
              <a:t>способствуют развитию познавательных процессов </a:t>
            </a:r>
            <a:r>
              <a:rPr lang="ru-RU" sz="2800" dirty="0" smtClean="0"/>
              <a:t>у детей. Процессы ощущения и восприятия лежат в основе познания ребенком окружающей среды.</a:t>
            </a:r>
          </a:p>
          <a:p>
            <a:pPr>
              <a:buFontTx/>
              <a:buChar char="-"/>
            </a:pPr>
            <a:r>
              <a:rPr lang="ru-RU" sz="2800" dirty="0" smtClean="0"/>
              <a:t>???</a:t>
            </a:r>
          </a:p>
          <a:p>
            <a:pPr>
              <a:buFontTx/>
              <a:buChar char="-"/>
            </a:pPr>
            <a:r>
              <a:rPr lang="ru-RU" sz="2800" dirty="0" smtClean="0"/>
              <a:t>???</a:t>
            </a:r>
          </a:p>
          <a:p>
            <a:pPr>
              <a:buFontTx/>
              <a:buChar char="-"/>
            </a:pPr>
            <a:r>
              <a:rPr lang="ru-RU" sz="2800" dirty="0" smtClean="0"/>
              <a:t>???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314182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44624"/>
            <a:ext cx="8229600" cy="638944"/>
          </a:xfrm>
        </p:spPr>
        <p:txBody>
          <a:bodyPr/>
          <a:lstStyle/>
          <a:p>
            <a:r>
              <a:rPr lang="ru-RU" sz="3200" b="1" dirty="0" smtClean="0"/>
              <a:t>ЗАДАНИЕ 2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354" y="1844824"/>
            <a:ext cx="8541681" cy="4896544"/>
          </a:xfrm>
        </p:spPr>
        <p:txBody>
          <a:bodyPr/>
          <a:lstStyle/>
          <a:p>
            <a:pPr>
              <a:buFontTx/>
              <a:buChar char="-"/>
            </a:pP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                                                           З </a:t>
            </a:r>
            <a:r>
              <a:rPr lang="ru-RU" dirty="0" err="1" smtClean="0"/>
              <a:t>з</a:t>
            </a:r>
            <a:endParaRPr lang="ru-RU" dirty="0" smtClean="0"/>
          </a:p>
          <a:p>
            <a:pPr>
              <a:buFontTx/>
              <a:buChar char="-"/>
            </a:pPr>
            <a:r>
              <a:rPr lang="ru-RU" dirty="0" smtClean="0"/>
              <a:t>Определите цель игры «Да-нет»</a:t>
            </a:r>
          </a:p>
          <a:p>
            <a:pPr>
              <a:buFontTx/>
              <a:buChar char="-"/>
            </a:pPr>
            <a:r>
              <a:rPr lang="ru-RU" dirty="0" smtClean="0"/>
              <a:t>Исходя из цели, определите, какую функцию выполняют развивающие игры?</a:t>
            </a:r>
          </a:p>
          <a:p>
            <a:pPr>
              <a:buFontTx/>
              <a:buChar char="-"/>
            </a:pPr>
            <a:r>
              <a:rPr lang="ru-RU" dirty="0" smtClean="0"/>
              <a:t>Кроме решения задач по обучению грамоте детей, какие еще задачи по развитию речи можно решать на развивающих играх </a:t>
            </a:r>
            <a:r>
              <a:rPr lang="ru-RU" dirty="0" err="1" smtClean="0"/>
              <a:t>Воскобовича</a:t>
            </a:r>
            <a:r>
              <a:rPr lang="ru-RU" dirty="0" smtClean="0"/>
              <a:t>? Предложите вариант игры.</a:t>
            </a: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916832"/>
            <a:ext cx="1152128" cy="11521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036947"/>
            <a:ext cx="1378606" cy="10890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 descr="C:\Users\123\Pictures\скачанные файлы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0420" y="1916833"/>
            <a:ext cx="1483801" cy="115212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1224274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092280" cy="634082"/>
          </a:xfrm>
        </p:spPr>
        <p:txBody>
          <a:bodyPr/>
          <a:lstStyle/>
          <a:p>
            <a:r>
              <a:rPr lang="ru-RU" sz="3600" b="1" dirty="0" smtClean="0"/>
              <a:t>Особенности развивающих игр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7056784" cy="604867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b="1" u="sng" dirty="0" smtClean="0"/>
              <a:t>Сказочность методик</a:t>
            </a:r>
          </a:p>
          <a:p>
            <a:pPr>
              <a:buFontTx/>
              <a:buChar char="-"/>
            </a:pPr>
            <a:r>
              <a:rPr lang="ru-RU" sz="2800" dirty="0" smtClean="0"/>
              <a:t>Игры </a:t>
            </a:r>
            <a:r>
              <a:rPr lang="ru-RU" sz="2800" b="1" u="sng" dirty="0" smtClean="0"/>
              <a:t>способствуют развитию познавательных процессов у детей. </a:t>
            </a:r>
          </a:p>
          <a:p>
            <a:pPr>
              <a:buFontTx/>
              <a:buChar char="-"/>
            </a:pPr>
            <a:r>
              <a:rPr lang="ru-RU" sz="2800" dirty="0" smtClean="0"/>
              <a:t>Развивающие игры </a:t>
            </a:r>
            <a:r>
              <a:rPr lang="ru-RU" sz="2800" b="1" u="sng" dirty="0" smtClean="0"/>
              <a:t>развивают речь детей</a:t>
            </a:r>
            <a:r>
              <a:rPr lang="ru-RU" sz="2800" dirty="0" smtClean="0"/>
              <a:t>: пополняется и активизируется словарь, формируется правильное звукопроизношение, развивается связная речь, умение правильно выражать свои мысли </a:t>
            </a:r>
          </a:p>
          <a:p>
            <a:pPr>
              <a:buFontTx/>
              <a:buChar char="-"/>
            </a:pPr>
            <a:r>
              <a:rPr lang="ru-RU" sz="2800" dirty="0" smtClean="0"/>
              <a:t>???</a:t>
            </a:r>
          </a:p>
          <a:p>
            <a:pPr>
              <a:buFontTx/>
              <a:buChar char="-"/>
            </a:pPr>
            <a:r>
              <a:rPr lang="ru-RU" sz="2800" dirty="0" smtClean="0"/>
              <a:t>???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450783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229600" cy="576064"/>
          </a:xfrm>
        </p:spPr>
        <p:txBody>
          <a:bodyPr/>
          <a:lstStyle/>
          <a:p>
            <a:r>
              <a:rPr lang="ru-RU" sz="3200" b="1" dirty="0" smtClean="0"/>
              <a:t>ЗАДАНИЕ 3</a:t>
            </a:r>
            <a:endParaRPr lang="ru-RU" sz="3200" b="1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32774" y="1772816"/>
            <a:ext cx="8715690" cy="5053688"/>
          </a:xfrm>
        </p:spPr>
        <p:txBody>
          <a:bodyPr/>
          <a:lstStyle/>
          <a:p>
            <a:r>
              <a:rPr lang="ru-RU" sz="2800" dirty="0" smtClean="0"/>
              <a:t>Выложите из прозрачных льдинок как можно больше квадратов.</a:t>
            </a:r>
          </a:p>
          <a:p>
            <a:r>
              <a:rPr lang="ru-RU" sz="2800" dirty="0" smtClean="0"/>
              <a:t>Предложите на основе игры </a:t>
            </a:r>
          </a:p>
          <a:p>
            <a:r>
              <a:rPr lang="ru-RU" sz="2800" dirty="0" smtClean="0"/>
              <a:t>«Прозрачный квадрат» варианты </a:t>
            </a:r>
          </a:p>
          <a:p>
            <a:r>
              <a:rPr lang="ru-RU" sz="2800" dirty="0" smtClean="0"/>
              <a:t>игры для разного возраста:</a:t>
            </a:r>
          </a:p>
          <a:p>
            <a:pPr marL="0" indent="0">
              <a:buNone/>
            </a:pPr>
            <a:r>
              <a:rPr lang="ru-RU" sz="2800" dirty="0" smtClean="0"/>
              <a:t> - 1 команда – для младшей группы</a:t>
            </a:r>
          </a:p>
          <a:p>
            <a:pPr marL="0" indent="0">
              <a:buNone/>
            </a:pPr>
            <a:r>
              <a:rPr lang="ru-RU" sz="2800" dirty="0" smtClean="0"/>
              <a:t> - 2 команда – для средней группы</a:t>
            </a:r>
          </a:p>
          <a:p>
            <a:pPr marL="0" indent="0">
              <a:buNone/>
            </a:pPr>
            <a:r>
              <a:rPr lang="ru-RU" sz="2800" dirty="0" smtClean="0"/>
              <a:t> - 3 команда для старшей группы</a:t>
            </a:r>
          </a:p>
          <a:p>
            <a:pPr marL="0" indent="0">
              <a:buNone/>
            </a:pPr>
            <a:r>
              <a:rPr lang="ru-RU" sz="2800" dirty="0" smtClean="0"/>
              <a:t> - 4 команда – для подготовительной </a:t>
            </a:r>
          </a:p>
          <a:p>
            <a:pPr marL="0" indent="0">
              <a:buNone/>
            </a:pPr>
            <a:r>
              <a:rPr lang="ru-RU" sz="2800" dirty="0" smtClean="0"/>
              <a:t>к школе группы</a:t>
            </a:r>
            <a:endParaRPr lang="ru-RU" dirty="0"/>
          </a:p>
        </p:txBody>
      </p:sp>
      <p:pic>
        <p:nvPicPr>
          <p:cNvPr id="9" name="Picture 2" descr="C:\Users\123\Pictures\Prozrachnii_kvadrat_Voskobovich_3_o.jpe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/>
        </p:blipFill>
        <p:spPr bwMode="auto">
          <a:xfrm>
            <a:off x="6300192" y="2579273"/>
            <a:ext cx="2613165" cy="42472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542436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020272" cy="634082"/>
          </a:xfrm>
        </p:spPr>
        <p:txBody>
          <a:bodyPr/>
          <a:lstStyle/>
          <a:p>
            <a:r>
              <a:rPr lang="ru-RU" sz="3600" b="1" dirty="0" smtClean="0"/>
              <a:t>Особенности развивающих игр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7056784" cy="604867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dirty="0" smtClean="0"/>
              <a:t>Игры </a:t>
            </a:r>
            <a:r>
              <a:rPr lang="ru-RU" sz="2800" b="1" u="sng" dirty="0" smtClean="0"/>
              <a:t>способствуют развитию познавательных процессов у детей. </a:t>
            </a:r>
            <a:r>
              <a:rPr lang="ru-RU" sz="2800" dirty="0" smtClean="0"/>
              <a:t>Развивающие игры </a:t>
            </a:r>
            <a:r>
              <a:rPr lang="ru-RU" sz="2800" b="1" u="sng" dirty="0" smtClean="0"/>
              <a:t>развивают речь детей</a:t>
            </a:r>
            <a:r>
              <a:rPr lang="ru-RU" sz="2800" dirty="0" smtClean="0"/>
              <a:t>:</a:t>
            </a:r>
          </a:p>
          <a:p>
            <a:pPr>
              <a:buFontTx/>
              <a:buChar char="-"/>
            </a:pPr>
            <a:r>
              <a:rPr lang="ru-RU" sz="2800" dirty="0" smtClean="0"/>
              <a:t>Развивающие игры </a:t>
            </a:r>
            <a:r>
              <a:rPr lang="ru-RU" sz="2800" b="1" u="sng" dirty="0" smtClean="0"/>
              <a:t>имеют широкий возрастной диапазон. </a:t>
            </a:r>
            <a:r>
              <a:rPr lang="ru-RU" sz="2800" dirty="0" smtClean="0"/>
              <a:t>Это возможно потому, что в играх есть упражнения в одно-два действия для малышей и сложные многоступенчатые задачи для старших дошкольников</a:t>
            </a:r>
            <a:endParaRPr lang="ru-RU" sz="2800" b="1" u="sng" dirty="0" smtClean="0"/>
          </a:p>
          <a:p>
            <a:pPr>
              <a:buFontTx/>
              <a:buChar char="-"/>
            </a:pPr>
            <a:r>
              <a:rPr lang="ru-RU" sz="2800" dirty="0" smtClean="0"/>
              <a:t>???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1036827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987825" y="188640"/>
            <a:ext cx="2232248" cy="419646"/>
          </a:xfrm>
        </p:spPr>
        <p:txBody>
          <a:bodyPr/>
          <a:lstStyle/>
          <a:p>
            <a:r>
              <a:rPr lang="ru-RU" sz="3200" b="1" dirty="0" smtClean="0"/>
              <a:t>ЗАДАНИЕ 4</a:t>
            </a:r>
            <a:endParaRPr lang="ru-RU" sz="3200" b="1" dirty="0"/>
          </a:p>
        </p:txBody>
      </p:sp>
      <p:pic>
        <p:nvPicPr>
          <p:cNvPr id="4098" name="Picture 2" descr="C:\Users\123\Pictures\4081_img3.jpg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94" t="10430" r="5130" b="9872"/>
          <a:stretch/>
        </p:blipFill>
        <p:spPr bwMode="auto">
          <a:xfrm>
            <a:off x="3923928" y="2204864"/>
            <a:ext cx="4896544" cy="423828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611560" y="1988840"/>
            <a:ext cx="3008313" cy="4691063"/>
          </a:xfrm>
        </p:spPr>
        <p:txBody>
          <a:bodyPr/>
          <a:lstStyle/>
          <a:p>
            <a:r>
              <a:rPr lang="ru-RU" sz="2800" dirty="0" smtClean="0"/>
              <a:t>Мачты: </a:t>
            </a:r>
          </a:p>
          <a:p>
            <a:r>
              <a:rPr lang="ru-RU" sz="2800" dirty="0" smtClean="0"/>
              <a:t>1 – самая низкая</a:t>
            </a:r>
          </a:p>
          <a:p>
            <a:r>
              <a:rPr lang="ru-RU" sz="2800" dirty="0" smtClean="0"/>
              <a:t>2 – низкая</a:t>
            </a:r>
          </a:p>
          <a:p>
            <a:r>
              <a:rPr lang="ru-RU" sz="2800" dirty="0" smtClean="0"/>
              <a:t>3 - ниже средней</a:t>
            </a:r>
          </a:p>
          <a:p>
            <a:r>
              <a:rPr lang="ru-RU" sz="2800" dirty="0" smtClean="0"/>
              <a:t>4 - средняя</a:t>
            </a:r>
          </a:p>
          <a:p>
            <a:r>
              <a:rPr lang="ru-RU" sz="2800" dirty="0" smtClean="0"/>
              <a:t>5 – выше средней</a:t>
            </a:r>
          </a:p>
          <a:p>
            <a:r>
              <a:rPr lang="ru-RU" sz="2800" dirty="0" smtClean="0"/>
              <a:t>6 – высокая</a:t>
            </a:r>
          </a:p>
          <a:p>
            <a:r>
              <a:rPr lang="ru-RU" sz="2800" dirty="0" smtClean="0"/>
              <a:t>7 – самая высокая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628550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092280" cy="634082"/>
          </a:xfrm>
        </p:spPr>
        <p:txBody>
          <a:bodyPr/>
          <a:lstStyle/>
          <a:p>
            <a:r>
              <a:rPr lang="ru-RU" sz="3600" b="1" dirty="0" smtClean="0"/>
              <a:t>Особенности развивающих игр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7056784" cy="604867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b="1" u="sng" dirty="0" smtClean="0"/>
              <a:t>Сказочность методик</a:t>
            </a:r>
          </a:p>
          <a:p>
            <a:pPr>
              <a:buFontTx/>
              <a:buChar char="-"/>
            </a:pPr>
            <a:r>
              <a:rPr lang="ru-RU" sz="2800" dirty="0" smtClean="0"/>
              <a:t>Игры </a:t>
            </a:r>
            <a:r>
              <a:rPr lang="ru-RU" sz="2800" b="1" u="sng" dirty="0" smtClean="0"/>
              <a:t>способствуют развитию познавательных процессов у детей. </a:t>
            </a:r>
            <a:r>
              <a:rPr lang="ru-RU" sz="2800" dirty="0" smtClean="0"/>
              <a:t>Развивающие игры </a:t>
            </a:r>
            <a:r>
              <a:rPr lang="ru-RU" sz="2800" b="1" u="sng" dirty="0" smtClean="0"/>
              <a:t>развивают речь детей</a:t>
            </a:r>
            <a:r>
              <a:rPr lang="ru-RU" sz="2800" dirty="0" smtClean="0"/>
              <a:t>:</a:t>
            </a:r>
          </a:p>
          <a:p>
            <a:pPr>
              <a:buFontTx/>
              <a:buChar char="-"/>
            </a:pPr>
            <a:r>
              <a:rPr lang="ru-RU" sz="2800" dirty="0" smtClean="0"/>
              <a:t>Развивающие игры </a:t>
            </a:r>
            <a:r>
              <a:rPr lang="ru-RU" sz="2800" b="1" u="sng" dirty="0" smtClean="0"/>
              <a:t>имеют широкий возрастной диапазон.</a:t>
            </a:r>
          </a:p>
          <a:p>
            <a:pPr>
              <a:buFontTx/>
              <a:buChar char="-"/>
            </a:pPr>
            <a:r>
              <a:rPr lang="ru-RU" sz="2800" dirty="0" smtClean="0"/>
              <a:t>Игры обладают </a:t>
            </a:r>
            <a:r>
              <a:rPr lang="ru-RU" sz="2800" b="1" u="sng" dirty="0" smtClean="0"/>
              <a:t>многофункциональностью.</a:t>
            </a:r>
            <a:r>
              <a:rPr lang="ru-RU" sz="2800" dirty="0" smtClean="0"/>
              <a:t> С помощью одной игры можно решать большое количество образовательных задач</a:t>
            </a:r>
            <a:endParaRPr lang="ru-RU" sz="2800" dirty="0"/>
          </a:p>
        </p:txBody>
      </p:sp>
    </p:spTree>
    <p:extLst>
      <p:ext uri="{BB962C8B-B14F-4D97-AF65-F5344CB8AC3E}">
        <p14:creationId xmlns="" xmlns:p14="http://schemas.microsoft.com/office/powerpoint/2010/main" val="17309114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b="1" dirty="0" smtClean="0"/>
              <a:t>ЗАДАНИЕ 5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7975" y="2089848"/>
            <a:ext cx="3255913" cy="4549065"/>
          </a:xfrm>
        </p:spPr>
        <p:txBody>
          <a:bodyPr/>
          <a:lstStyle/>
          <a:p>
            <a:r>
              <a:rPr lang="ru-RU" dirty="0" smtClean="0"/>
              <a:t>Составить фигуры из предложенных конструкторов, обвести их или зарисовать.</a:t>
            </a:r>
            <a:endParaRPr lang="ru-RU" dirty="0"/>
          </a:p>
        </p:txBody>
      </p:sp>
      <p:sp>
        <p:nvSpPr>
          <p:cNvPr id="5" name="AutoShape 2" descr="Картинки по запросу геок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064436"/>
            <a:ext cx="1512168" cy="21915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http://www.igrocity.ru/pics/krestiki-1_p01_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77068" y="2089848"/>
            <a:ext cx="1314862" cy="184320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234196"/>
            <a:ext cx="1860118" cy="44047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0934183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020272" cy="634082"/>
          </a:xfrm>
        </p:spPr>
        <p:txBody>
          <a:bodyPr/>
          <a:lstStyle/>
          <a:p>
            <a:r>
              <a:rPr lang="ru-RU" sz="3600" b="1" dirty="0" smtClean="0"/>
              <a:t>Особенности  развивающих игр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7056784" cy="604867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b="1" u="sng" dirty="0" smtClean="0"/>
              <a:t>Сказочность методик</a:t>
            </a:r>
          </a:p>
          <a:p>
            <a:pPr>
              <a:buFontTx/>
              <a:buChar char="-"/>
            </a:pPr>
            <a:r>
              <a:rPr lang="ru-RU" sz="2800" dirty="0" smtClean="0"/>
              <a:t>Игры </a:t>
            </a:r>
            <a:r>
              <a:rPr lang="ru-RU" sz="2800" b="1" u="sng" dirty="0" smtClean="0"/>
              <a:t>способствуют развитию познавательных процессов у детей. </a:t>
            </a:r>
            <a:r>
              <a:rPr lang="ru-RU" sz="2800" dirty="0" smtClean="0"/>
              <a:t>Развивающие игры </a:t>
            </a:r>
            <a:r>
              <a:rPr lang="ru-RU" sz="2800" b="1" u="sng" dirty="0" smtClean="0"/>
              <a:t>развивают речь детей</a:t>
            </a:r>
            <a:r>
              <a:rPr lang="ru-RU" sz="2800" dirty="0" smtClean="0"/>
              <a:t>:</a:t>
            </a:r>
          </a:p>
          <a:p>
            <a:pPr>
              <a:buFontTx/>
              <a:buChar char="-"/>
            </a:pPr>
            <a:r>
              <a:rPr lang="ru-RU" sz="2800" dirty="0" smtClean="0"/>
              <a:t>Развивающие игры </a:t>
            </a:r>
            <a:r>
              <a:rPr lang="ru-RU" sz="2800" b="1" u="sng" dirty="0" smtClean="0"/>
              <a:t>имеют широкий возрастной диапазон.</a:t>
            </a:r>
          </a:p>
          <a:p>
            <a:pPr>
              <a:buFontTx/>
              <a:buChar char="-"/>
            </a:pPr>
            <a:r>
              <a:rPr lang="ru-RU" sz="2800" dirty="0" smtClean="0"/>
              <a:t>Игры обладают </a:t>
            </a:r>
            <a:r>
              <a:rPr lang="ru-RU" sz="2800" b="1" u="sng" dirty="0" smtClean="0"/>
              <a:t>многофункциональностью.</a:t>
            </a:r>
            <a:r>
              <a:rPr lang="ru-RU" sz="2800" dirty="0" smtClean="0"/>
              <a:t> </a:t>
            </a:r>
          </a:p>
          <a:p>
            <a:pPr>
              <a:buFontTx/>
              <a:buChar char="-"/>
            </a:pPr>
            <a:r>
              <a:rPr lang="ru-RU" sz="2800" dirty="0"/>
              <a:t> </a:t>
            </a:r>
            <a:r>
              <a:rPr lang="ru-RU" sz="2800" dirty="0" smtClean="0"/>
              <a:t>Игры </a:t>
            </a:r>
            <a:r>
              <a:rPr lang="ru-RU" sz="2800" b="1" u="sng" dirty="0" smtClean="0"/>
              <a:t>создают условия для проявления творчества, </a:t>
            </a:r>
            <a:r>
              <a:rPr lang="ru-RU" sz="2800" dirty="0" smtClean="0"/>
              <a:t>стимулируя развитие творческих способностей ребенка</a:t>
            </a:r>
            <a:endParaRPr lang="ru-RU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14966879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/>
          <a:lstStyle/>
          <a:p>
            <a:r>
              <a:rPr lang="ru-RU" sz="3200" b="1" dirty="0" smtClean="0"/>
              <a:t>ЗАДАНИЕ 6</a:t>
            </a:r>
            <a:endParaRPr lang="ru-RU" sz="3200" b="1" dirty="0"/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307975" y="2089849"/>
            <a:ext cx="6280249" cy="1771200"/>
          </a:xfrm>
        </p:spPr>
        <p:txBody>
          <a:bodyPr/>
          <a:lstStyle/>
          <a:p>
            <a:r>
              <a:rPr lang="ru-RU" dirty="0" smtClean="0"/>
              <a:t>Используя </a:t>
            </a:r>
            <a:r>
              <a:rPr lang="ru-RU" dirty="0" err="1" smtClean="0"/>
              <a:t>коврограф</a:t>
            </a:r>
            <a:endParaRPr lang="ru-RU" dirty="0"/>
          </a:p>
          <a:p>
            <a:pPr marL="0" indent="0">
              <a:buNone/>
            </a:pPr>
            <a:r>
              <a:rPr lang="ru-RU" dirty="0" smtClean="0"/>
              <a:t>«Ларчик», гномов, цветные квадраты и веревочки  </a:t>
            </a:r>
          </a:p>
          <a:p>
            <a:pPr marL="0" indent="0">
              <a:buNone/>
            </a:pPr>
            <a:r>
              <a:rPr lang="ru-RU" dirty="0" smtClean="0"/>
              <a:t>придумать свою игру </a:t>
            </a:r>
            <a:endParaRPr lang="ru-RU" dirty="0"/>
          </a:p>
        </p:txBody>
      </p:sp>
      <p:sp>
        <p:nvSpPr>
          <p:cNvPr id="5" name="AutoShape 2" descr="Картинки по запросу геок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3967" t="5116" r="4271" b="5014"/>
          <a:stretch/>
        </p:blipFill>
        <p:spPr bwMode="auto">
          <a:xfrm>
            <a:off x="4860032" y="2348880"/>
            <a:ext cx="4125432" cy="40403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="" xmlns:p14="http://schemas.microsoft.com/office/powerpoint/2010/main" val="14588001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722313" y="2636912"/>
            <a:ext cx="7772400" cy="3132063"/>
          </a:xfrm>
        </p:spPr>
        <p:txBody>
          <a:bodyPr/>
          <a:lstStyle/>
          <a:p>
            <a:pPr algn="ctr"/>
            <a:r>
              <a:rPr lang="ru-RU" sz="5400" dirty="0" smtClean="0"/>
              <a:t>Здравствуйте! ПОМЕНЯЙТЕСЬ МЕСТАМИ</a:t>
            </a:r>
            <a:endParaRPr lang="ru-RU" sz="5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7020272" cy="634082"/>
          </a:xfrm>
        </p:spPr>
        <p:txBody>
          <a:bodyPr/>
          <a:lstStyle/>
          <a:p>
            <a:r>
              <a:rPr lang="ru-RU" sz="3600" b="1" dirty="0" err="1" smtClean="0"/>
              <a:t>Ососбенности</a:t>
            </a:r>
            <a:r>
              <a:rPr lang="ru-RU" sz="3600" b="1" dirty="0" smtClean="0"/>
              <a:t>  развивающих игр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692696"/>
            <a:ext cx="7056784" cy="6048672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2800" b="1" u="sng" dirty="0" smtClean="0"/>
              <a:t>Сказочность методик</a:t>
            </a:r>
          </a:p>
          <a:p>
            <a:pPr>
              <a:buFontTx/>
              <a:buChar char="-"/>
            </a:pPr>
            <a:r>
              <a:rPr lang="ru-RU" sz="2800" dirty="0" smtClean="0"/>
              <a:t>Игры </a:t>
            </a:r>
            <a:r>
              <a:rPr lang="ru-RU" sz="2800" b="1" u="sng" dirty="0" smtClean="0"/>
              <a:t>способствуют развитию познавательных процессов у детей. </a:t>
            </a:r>
            <a:r>
              <a:rPr lang="ru-RU" sz="2800" dirty="0" smtClean="0"/>
              <a:t>Развивающие игры </a:t>
            </a:r>
            <a:r>
              <a:rPr lang="ru-RU" sz="2800" b="1" u="sng" dirty="0" smtClean="0"/>
              <a:t>развивают речь детей</a:t>
            </a:r>
            <a:r>
              <a:rPr lang="ru-RU" sz="2800" dirty="0" smtClean="0"/>
              <a:t>:</a:t>
            </a:r>
          </a:p>
          <a:p>
            <a:pPr>
              <a:buFontTx/>
              <a:buChar char="-"/>
            </a:pPr>
            <a:r>
              <a:rPr lang="ru-RU" sz="2800" dirty="0" smtClean="0"/>
              <a:t>Развивающие игры </a:t>
            </a:r>
            <a:r>
              <a:rPr lang="ru-RU" sz="2800" b="1" u="sng" dirty="0" smtClean="0"/>
              <a:t>имеют широкий возрастной диапазон.</a:t>
            </a:r>
          </a:p>
          <a:p>
            <a:pPr>
              <a:buFontTx/>
              <a:buChar char="-"/>
            </a:pPr>
            <a:r>
              <a:rPr lang="ru-RU" sz="2800" dirty="0" smtClean="0"/>
              <a:t>Игры обладают </a:t>
            </a:r>
            <a:r>
              <a:rPr lang="ru-RU" sz="2800" b="1" u="sng" dirty="0" smtClean="0"/>
              <a:t>многофункциональностью.</a:t>
            </a:r>
            <a:r>
              <a:rPr lang="ru-RU" sz="2800" dirty="0" smtClean="0"/>
              <a:t> </a:t>
            </a:r>
          </a:p>
          <a:p>
            <a:pPr>
              <a:buFontTx/>
              <a:buChar char="-"/>
            </a:pPr>
            <a:r>
              <a:rPr lang="ru-RU" sz="2800" dirty="0"/>
              <a:t> </a:t>
            </a:r>
            <a:r>
              <a:rPr lang="ru-RU" sz="2800" dirty="0" smtClean="0"/>
              <a:t>Игры </a:t>
            </a:r>
            <a:r>
              <a:rPr lang="ru-RU" sz="2800" b="1" u="sng" dirty="0" smtClean="0"/>
              <a:t>создают условия для проявления творчества</a:t>
            </a:r>
          </a:p>
          <a:p>
            <a:pPr>
              <a:buFontTx/>
              <a:buChar char="-"/>
            </a:pPr>
            <a:r>
              <a:rPr lang="ru-RU" sz="2800" b="1" u="sng" dirty="0" smtClean="0"/>
              <a:t>Игры обладают вариативностью. </a:t>
            </a:r>
            <a:r>
              <a:rPr lang="ru-RU" sz="2800" dirty="0" smtClean="0"/>
              <a:t>Игровые задания можно корректировать, придумывать свои.</a:t>
            </a:r>
            <a:endParaRPr lang="ru-RU" sz="2800" b="1" u="sng" dirty="0"/>
          </a:p>
        </p:txBody>
      </p:sp>
    </p:spTree>
    <p:extLst>
      <p:ext uri="{BB962C8B-B14F-4D97-AF65-F5344CB8AC3E}">
        <p14:creationId xmlns="" xmlns:p14="http://schemas.microsoft.com/office/powerpoint/2010/main" val="700035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2" descr="Картинки по запросу геокон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Улыбающееся лицо 2"/>
          <p:cNvSpPr/>
          <p:nvPr/>
        </p:nvSpPr>
        <p:spPr>
          <a:xfrm>
            <a:off x="3923684" y="3645024"/>
            <a:ext cx="1548672" cy="1283295"/>
          </a:xfrm>
          <a:prstGeom prst="smileyFace">
            <a:avLst/>
          </a:prstGeom>
          <a:pattFill prst="lgConfetti">
            <a:fgClr>
              <a:srgbClr val="FFC000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Капля 3"/>
          <p:cNvSpPr/>
          <p:nvPr/>
        </p:nvSpPr>
        <p:spPr>
          <a:xfrm rot="3450236">
            <a:off x="2180500" y="3164758"/>
            <a:ext cx="1466225" cy="1539112"/>
          </a:xfrm>
          <a:prstGeom prst="teardrop">
            <a:avLst/>
          </a:prstGeom>
          <a:solidFill>
            <a:srgbClr val="0070C0"/>
          </a:solidFill>
          <a:ln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 err="1" smtClean="0">
                <a:solidFill>
                  <a:srgbClr val="FFFF00"/>
                </a:solidFill>
              </a:rPr>
              <a:t>Твор-чество</a:t>
            </a:r>
            <a:endParaRPr lang="ru-RU" sz="2400" dirty="0">
              <a:solidFill>
                <a:srgbClr val="FFFF00"/>
              </a:solidFill>
            </a:endParaRPr>
          </a:p>
        </p:txBody>
      </p:sp>
      <p:sp>
        <p:nvSpPr>
          <p:cNvPr id="8" name="Капля 7"/>
          <p:cNvSpPr/>
          <p:nvPr/>
        </p:nvSpPr>
        <p:spPr>
          <a:xfrm rot="6533677">
            <a:off x="3190572" y="1939439"/>
            <a:ext cx="1466225" cy="1539112"/>
          </a:xfrm>
          <a:prstGeom prst="teardrop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dirty="0" err="1" smtClean="0"/>
              <a:t>Вариа-тивность</a:t>
            </a:r>
            <a:endParaRPr lang="ru-RU" dirty="0"/>
          </a:p>
        </p:txBody>
      </p:sp>
      <p:sp>
        <p:nvSpPr>
          <p:cNvPr id="9" name="Капля 8"/>
          <p:cNvSpPr/>
          <p:nvPr/>
        </p:nvSpPr>
        <p:spPr>
          <a:xfrm rot="9755696">
            <a:off x="4739244" y="1965234"/>
            <a:ext cx="1466225" cy="1539112"/>
          </a:xfrm>
          <a:prstGeom prst="teardrop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ru-RU" sz="2400" dirty="0"/>
              <a:t>С</a:t>
            </a:r>
            <a:r>
              <a:rPr lang="ru-RU" sz="2400" dirty="0" smtClean="0"/>
              <a:t>казка</a:t>
            </a:r>
            <a:endParaRPr lang="ru-RU" sz="2400" dirty="0"/>
          </a:p>
        </p:txBody>
      </p:sp>
      <p:sp>
        <p:nvSpPr>
          <p:cNvPr id="10" name="Капля 9"/>
          <p:cNvSpPr/>
          <p:nvPr/>
        </p:nvSpPr>
        <p:spPr>
          <a:xfrm rot="13089570">
            <a:off x="5793942" y="3124143"/>
            <a:ext cx="1466225" cy="1539112"/>
          </a:xfrm>
          <a:prstGeom prst="teardrop">
            <a:avLst/>
          </a:prstGeom>
          <a:solidFill>
            <a:srgbClr val="F07010"/>
          </a:solidFill>
          <a:ln>
            <a:solidFill>
              <a:srgbClr val="F0701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dirty="0"/>
              <a:t>П</a:t>
            </a:r>
            <a:r>
              <a:rPr lang="ru-RU" dirty="0" smtClean="0"/>
              <a:t>ознание</a:t>
            </a:r>
            <a:endParaRPr lang="ru-RU" dirty="0"/>
          </a:p>
        </p:txBody>
      </p:sp>
      <p:sp>
        <p:nvSpPr>
          <p:cNvPr id="11" name="Капля 10"/>
          <p:cNvSpPr/>
          <p:nvPr/>
        </p:nvSpPr>
        <p:spPr>
          <a:xfrm rot="16200000">
            <a:off x="5400532" y="4642627"/>
            <a:ext cx="1466225" cy="1539112"/>
          </a:xfrm>
          <a:prstGeom prst="teardrop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" rtlCol="0" anchor="ctr"/>
          <a:lstStyle/>
          <a:p>
            <a:pPr algn="ctr"/>
            <a:r>
              <a:rPr lang="ru-RU" sz="2400" dirty="0">
                <a:solidFill>
                  <a:srgbClr val="7030A0"/>
                </a:solidFill>
              </a:rPr>
              <a:t>Р</a:t>
            </a:r>
            <a:r>
              <a:rPr lang="ru-RU" sz="2400" dirty="0" smtClean="0">
                <a:solidFill>
                  <a:srgbClr val="7030A0"/>
                </a:solidFill>
              </a:rPr>
              <a:t>ечь</a:t>
            </a:r>
            <a:endParaRPr lang="ru-RU" sz="2400" dirty="0">
              <a:solidFill>
                <a:srgbClr val="7030A0"/>
              </a:solidFill>
            </a:endParaRPr>
          </a:p>
        </p:txBody>
      </p:sp>
      <p:sp>
        <p:nvSpPr>
          <p:cNvPr id="12" name="Капля 11"/>
          <p:cNvSpPr/>
          <p:nvPr/>
        </p:nvSpPr>
        <p:spPr>
          <a:xfrm rot="18965834">
            <a:off x="3964907" y="5218229"/>
            <a:ext cx="1466225" cy="1539112"/>
          </a:xfrm>
          <a:prstGeom prst="teardrop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Разно-возраст-</a:t>
            </a:r>
            <a:r>
              <a:rPr lang="ru-RU" sz="2000" dirty="0" err="1" smtClean="0"/>
              <a:t>ность</a:t>
            </a:r>
            <a:endParaRPr lang="ru-RU" sz="2000" dirty="0"/>
          </a:p>
        </p:txBody>
      </p:sp>
      <p:sp>
        <p:nvSpPr>
          <p:cNvPr id="13" name="Капля 12"/>
          <p:cNvSpPr/>
          <p:nvPr/>
        </p:nvSpPr>
        <p:spPr>
          <a:xfrm rot="388262">
            <a:off x="2565827" y="4642630"/>
            <a:ext cx="1466225" cy="1539112"/>
          </a:xfrm>
          <a:prstGeom prst="teardrop">
            <a:avLst/>
          </a:prstGeom>
          <a:solidFill>
            <a:srgbClr val="00B0F0"/>
          </a:solidFill>
          <a:ln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solidFill>
                  <a:srgbClr val="7030A0"/>
                </a:solidFill>
              </a:rPr>
              <a:t>Много-</a:t>
            </a:r>
            <a:r>
              <a:rPr lang="ru-RU" sz="2000" b="1" dirty="0" err="1" smtClean="0">
                <a:solidFill>
                  <a:srgbClr val="7030A0"/>
                </a:solidFill>
              </a:rPr>
              <a:t>функци</a:t>
            </a:r>
            <a:r>
              <a:rPr lang="ru-RU" sz="2000" b="1" dirty="0" smtClean="0">
                <a:solidFill>
                  <a:srgbClr val="7030A0"/>
                </a:solidFill>
              </a:rPr>
              <a:t>-</a:t>
            </a:r>
            <a:r>
              <a:rPr lang="ru-RU" sz="2000" b="1" dirty="0" err="1" smtClean="0">
                <a:solidFill>
                  <a:srgbClr val="7030A0"/>
                </a:solidFill>
              </a:rPr>
              <a:t>ональ-ность</a:t>
            </a:r>
            <a:endParaRPr lang="ru-RU" sz="20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5221574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457200" y="273050"/>
            <a:ext cx="6635080" cy="1067718"/>
          </a:xfrm>
        </p:spPr>
        <p:txBody>
          <a:bodyPr/>
          <a:lstStyle/>
          <a:p>
            <a:r>
              <a:rPr lang="ru-RU" sz="3200" dirty="0" smtClean="0"/>
              <a:t>Оцените, пожалуйста, свои впечатления от игр </a:t>
            </a:r>
            <a:r>
              <a:rPr lang="ru-RU" sz="3200" dirty="0" err="1" smtClean="0"/>
              <a:t>Воскобовича</a:t>
            </a:r>
            <a:endParaRPr lang="ru-RU" sz="3200" dirty="0"/>
          </a:p>
        </p:txBody>
      </p:sp>
      <p:pic>
        <p:nvPicPr>
          <p:cNvPr id="7170" name="Picture 2" descr="C:\Users\123\Pictures\13938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352790" y="1340768"/>
            <a:ext cx="3474626" cy="338437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179512" y="1412776"/>
            <a:ext cx="3008313" cy="5184576"/>
          </a:xfrm>
        </p:spPr>
        <p:txBody>
          <a:bodyPr/>
          <a:lstStyle/>
          <a:p>
            <a:r>
              <a:rPr lang="ru-RU" sz="1800" dirty="0" smtClean="0"/>
              <a:t>Лев – Технологию уже использую в работе, знаю игры хорошо.</a:t>
            </a:r>
          </a:p>
          <a:p>
            <a:endParaRPr lang="ru-RU" sz="1800" dirty="0" smtClean="0"/>
          </a:p>
          <a:p>
            <a:r>
              <a:rPr lang="ru-RU" sz="1800" dirty="0" smtClean="0"/>
              <a:t>Павлин – Больше эмоций, чем мыслей, надо все обдумать, возможно буду использовать технологию</a:t>
            </a:r>
          </a:p>
          <a:p>
            <a:endParaRPr lang="ru-RU" sz="1800" dirty="0" smtClean="0"/>
          </a:p>
          <a:p>
            <a:r>
              <a:rPr lang="ru-RU" sz="1800" dirty="0" smtClean="0"/>
              <a:t>Лань – Технологию  уже использую,  но необходимо расширять свои знания</a:t>
            </a:r>
          </a:p>
          <a:p>
            <a:endParaRPr lang="ru-RU" sz="1800" dirty="0"/>
          </a:p>
          <a:p>
            <a:r>
              <a:rPr lang="ru-RU" sz="1800" dirty="0" smtClean="0"/>
              <a:t>Пони – </a:t>
            </a:r>
            <a:r>
              <a:rPr lang="ru-RU" sz="1800" dirty="0"/>
              <a:t>Очень интересная технология, обязательно буду использовать в своей практике</a:t>
            </a:r>
          </a:p>
          <a:p>
            <a:endParaRPr lang="ru-RU" sz="1800" dirty="0"/>
          </a:p>
        </p:txBody>
      </p:sp>
    </p:spTree>
    <p:extLst>
      <p:ext uri="{BB962C8B-B14F-4D97-AF65-F5344CB8AC3E}">
        <p14:creationId xmlns="" xmlns:p14="http://schemas.microsoft.com/office/powerpoint/2010/main" val="36909050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Заголовок 1"/>
          <p:cNvSpPr>
            <a:spLocks noGrp="1"/>
          </p:cNvSpPr>
          <p:nvPr>
            <p:ph type="title"/>
          </p:nvPr>
        </p:nvSpPr>
        <p:spPr>
          <a:xfrm>
            <a:off x="684213" y="2205038"/>
            <a:ext cx="6115050" cy="1154112"/>
          </a:xfrm>
        </p:spPr>
        <p:txBody>
          <a:bodyPr/>
          <a:lstStyle/>
          <a:p>
            <a:pPr eaLnBrk="1" hangingPunct="1"/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«Великая цель образования – это не знания, а действия»</a:t>
            </a:r>
            <a:b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altLang="ru-RU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altLang="ru-RU" sz="3500" b="1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Гербер Спенсер</a:t>
            </a:r>
            <a:endParaRPr lang="ru-RU" altLang="ru-RU" b="1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16632"/>
            <a:ext cx="8229600" cy="634082"/>
          </a:xfrm>
        </p:spPr>
        <p:txBody>
          <a:bodyPr/>
          <a:lstStyle/>
          <a:p>
            <a:r>
              <a:rPr lang="ru-RU" b="1" dirty="0" smtClean="0"/>
              <a:t>Развивающие игры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764704"/>
            <a:ext cx="7272808" cy="5976664"/>
          </a:xfrm>
        </p:spPr>
        <p:txBody>
          <a:bodyPr/>
          <a:lstStyle/>
          <a:p>
            <a:r>
              <a:rPr lang="ru-RU" sz="2400" dirty="0" err="1" smtClean="0"/>
              <a:t>Р.и</a:t>
            </a:r>
            <a:r>
              <a:rPr lang="ru-RU" sz="2400" dirty="0" smtClean="0"/>
              <a:t>.- интеграция психологических и педагогических технологий, осуществляющая стимуляцию развития познавательной сферы и выработку определенных навыков и умений</a:t>
            </a:r>
          </a:p>
          <a:p>
            <a:r>
              <a:rPr lang="ru-RU" sz="2800" b="1" dirty="0" smtClean="0"/>
              <a:t>Задачи Р.И.</a:t>
            </a:r>
          </a:p>
          <a:p>
            <a:pPr>
              <a:buFontTx/>
              <a:buChar char="-"/>
            </a:pPr>
            <a:r>
              <a:rPr lang="ru-RU" sz="2400" dirty="0" smtClean="0"/>
              <a:t>Развивать интерес к решению познавательных и творческих задач, самостоятельность и инициативность</a:t>
            </a:r>
          </a:p>
          <a:p>
            <a:pPr>
              <a:buFontTx/>
              <a:buChar char="-"/>
            </a:pPr>
            <a:r>
              <a:rPr lang="ru-RU" sz="2400" dirty="0" smtClean="0"/>
              <a:t>Развивать образное и логическое мышление</a:t>
            </a:r>
          </a:p>
          <a:p>
            <a:pPr>
              <a:buFontTx/>
              <a:buChar char="-"/>
            </a:pPr>
            <a:r>
              <a:rPr lang="ru-RU" sz="2400" dirty="0" smtClean="0"/>
              <a:t>Развивать стремление к творческому процессу познания и выполнению действий по алгоритму</a:t>
            </a:r>
          </a:p>
          <a:p>
            <a:pPr>
              <a:buFontTx/>
              <a:buChar char="-"/>
            </a:pPr>
            <a:r>
              <a:rPr lang="ru-RU" sz="2400" dirty="0" smtClean="0"/>
              <a:t>Развивать произвольное внимание</a:t>
            </a:r>
          </a:p>
          <a:p>
            <a:pPr>
              <a:buFontTx/>
              <a:buChar char="-"/>
            </a:pPr>
            <a:r>
              <a:rPr lang="ru-RU" sz="2400" dirty="0" smtClean="0"/>
              <a:t>-Формировать способы познания (сенсорный анализ, построение и использование наглядных моделей</a:t>
            </a:r>
          </a:p>
          <a:p>
            <a:pPr>
              <a:buFontTx/>
              <a:buChar char="-"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1772816"/>
            <a:ext cx="8229600" cy="1143000"/>
          </a:xfrm>
        </p:spPr>
        <p:txBody>
          <a:bodyPr/>
          <a:lstStyle/>
          <a:p>
            <a:r>
              <a:rPr lang="ru-RU" sz="3200" b="1" dirty="0" smtClean="0"/>
              <a:t>Технология «Сказочные лабиринты игры». Развивающие игры </a:t>
            </a:r>
            <a:r>
              <a:rPr lang="ru-RU" sz="3200" b="1" dirty="0" err="1" smtClean="0"/>
              <a:t>В.Воскобовича</a:t>
            </a:r>
            <a:endParaRPr lang="ru-RU" sz="3200" b="1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223806910"/>
              </p:ext>
            </p:extLst>
          </p:nvPr>
        </p:nvGraphicFramePr>
        <p:xfrm>
          <a:off x="457200" y="2852936"/>
          <a:ext cx="8229600" cy="40050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="" xmlns:p14="http://schemas.microsoft.com/office/powerpoint/2010/main" val="27168827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5" y="404664"/>
            <a:ext cx="7205351" cy="634082"/>
          </a:xfrm>
        </p:spPr>
        <p:txBody>
          <a:bodyPr/>
          <a:lstStyle/>
          <a:p>
            <a:r>
              <a:rPr lang="ru-RU" sz="3600" b="1" dirty="0" smtClean="0"/>
              <a:t>Особенности развивающих игр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6696744" cy="547260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sz="6600" dirty="0" smtClean="0"/>
              <a:t>???</a:t>
            </a:r>
          </a:p>
          <a:p>
            <a:pPr>
              <a:buFontTx/>
              <a:buChar char="-"/>
            </a:pPr>
            <a:r>
              <a:rPr lang="ru-RU" sz="6600" dirty="0" smtClean="0"/>
              <a:t>???</a:t>
            </a:r>
          </a:p>
          <a:p>
            <a:pPr>
              <a:buFontTx/>
              <a:buChar char="-"/>
            </a:pPr>
            <a:r>
              <a:rPr lang="ru-RU" sz="6600" dirty="0" smtClean="0"/>
              <a:t>???</a:t>
            </a:r>
          </a:p>
          <a:p>
            <a:pPr>
              <a:buFontTx/>
              <a:buChar char="-"/>
            </a:pPr>
            <a:r>
              <a:rPr lang="ru-RU" sz="6600" dirty="0" smtClean="0"/>
              <a:t>???</a:t>
            </a:r>
            <a:endParaRPr lang="ru-RU" sz="6600" dirty="0"/>
          </a:p>
        </p:txBody>
      </p:sp>
    </p:spTree>
    <p:extLst>
      <p:ext uri="{BB962C8B-B14F-4D97-AF65-F5344CB8AC3E}">
        <p14:creationId xmlns="" xmlns:p14="http://schemas.microsoft.com/office/powerpoint/2010/main" val="9193854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44624"/>
            <a:ext cx="8229600" cy="638944"/>
          </a:xfrm>
        </p:spPr>
        <p:txBody>
          <a:bodyPr/>
          <a:lstStyle/>
          <a:p>
            <a:endParaRPr lang="ru-RU" sz="3200" b="1" dirty="0"/>
          </a:p>
        </p:txBody>
      </p:sp>
      <p:pic>
        <p:nvPicPr>
          <p:cNvPr id="1038" name="Picture 14" descr="C:\Users\123\Pictures\images (5)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973405"/>
            <a:ext cx="1981200" cy="147828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C:\Users\123\Pictures\images (6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1988840"/>
            <a:ext cx="2466975" cy="184785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0" name="Picture 16" descr="C:\Users\123\Pictures\images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628250"/>
            <a:ext cx="2448272" cy="186716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1" name="Picture 17" descr="C:\Users\123\Pictures\images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517232"/>
            <a:ext cx="3048000" cy="10953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2" name="Picture 18" descr="C:\Users\123\Pictures\images (4)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248" y="4293096"/>
            <a:ext cx="2076450" cy="2200275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3" name="Picture 19" descr="C:\Users\123\Pictures\images (2)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0469" y="4479007"/>
            <a:ext cx="2143125" cy="2133600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44" name="Picture 20" descr="C:\Users\123\Pictures\images (1)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81189" y="1988840"/>
            <a:ext cx="2304256" cy="230425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796297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945" y="404664"/>
            <a:ext cx="7205351" cy="634082"/>
          </a:xfrm>
        </p:spPr>
        <p:txBody>
          <a:bodyPr/>
          <a:lstStyle/>
          <a:p>
            <a:r>
              <a:rPr lang="ru-RU" sz="3600" b="1" dirty="0" smtClean="0"/>
              <a:t>Особенности развивающих игр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268760"/>
            <a:ext cx="6696744" cy="5472608"/>
          </a:xfrm>
        </p:spPr>
        <p:txBody>
          <a:bodyPr/>
          <a:lstStyle/>
          <a:p>
            <a:pPr>
              <a:buFontTx/>
              <a:buChar char="-"/>
            </a:pPr>
            <a:r>
              <a:rPr lang="ru-RU" b="1" u="sng" dirty="0" smtClean="0"/>
              <a:t>Сказочность методик. </a:t>
            </a:r>
            <a:r>
              <a:rPr lang="ru-RU" dirty="0" smtClean="0"/>
              <a:t> «Сказочный лабиринт игры» - форма взаимодействия через игры и сказки. В сюжеты сказок вплетается система вопросов, задач, упражнений, заданий</a:t>
            </a:r>
            <a:endParaRPr lang="ru-RU" b="1" u="sng" dirty="0" smtClean="0"/>
          </a:p>
          <a:p>
            <a:pPr>
              <a:buFontTx/>
              <a:buChar char="-"/>
            </a:pPr>
            <a:r>
              <a:rPr lang="ru-RU" dirty="0" smtClean="0"/>
              <a:t>???</a:t>
            </a:r>
          </a:p>
          <a:p>
            <a:pPr>
              <a:buFontTx/>
              <a:buChar char="-"/>
            </a:pPr>
            <a:r>
              <a:rPr lang="ru-RU" dirty="0" smtClean="0"/>
              <a:t>???</a:t>
            </a:r>
          </a:p>
          <a:p>
            <a:pPr>
              <a:buFontTx/>
              <a:buChar char="-"/>
            </a:pPr>
            <a:r>
              <a:rPr lang="ru-RU" dirty="0" smtClean="0"/>
              <a:t>???</a:t>
            </a: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17843669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52536" y="44624"/>
            <a:ext cx="8229600" cy="638944"/>
          </a:xfrm>
        </p:spPr>
        <p:txBody>
          <a:bodyPr/>
          <a:lstStyle/>
          <a:p>
            <a:r>
              <a:rPr lang="ru-RU" sz="3200" b="1" dirty="0" smtClean="0"/>
              <a:t>ЗАДАНИЕ 1</a:t>
            </a:r>
            <a:endParaRPr lang="ru-RU" sz="32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38354" y="1844824"/>
            <a:ext cx="8541681" cy="4464495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Предложите свой вариант игры в соответствии с поставленной целью и возрастом детей.</a:t>
            </a:r>
          </a:p>
          <a:p>
            <a:r>
              <a:rPr lang="ru-RU" dirty="0" smtClean="0"/>
              <a:t>1 команда – Фонарики</a:t>
            </a:r>
          </a:p>
          <a:p>
            <a:r>
              <a:rPr lang="ru-RU" dirty="0" smtClean="0"/>
              <a:t>2 команда – </a:t>
            </a:r>
            <a:r>
              <a:rPr lang="ru-RU" dirty="0" err="1" smtClean="0"/>
              <a:t>Логоформочки</a:t>
            </a:r>
            <a:endParaRPr lang="ru-RU" dirty="0" smtClean="0"/>
          </a:p>
          <a:p>
            <a:r>
              <a:rPr lang="ru-RU" dirty="0" smtClean="0"/>
              <a:t>3 команда – Волшебная восьмерка</a:t>
            </a:r>
          </a:p>
          <a:p>
            <a:r>
              <a:rPr lang="ru-RU" dirty="0" smtClean="0"/>
              <a:t>4 команда – Чудо-крестики</a:t>
            </a:r>
            <a:endParaRPr lang="ru-RU" dirty="0"/>
          </a:p>
        </p:txBody>
      </p:sp>
      <p:pic>
        <p:nvPicPr>
          <p:cNvPr id="1026" name="Picture 2" descr="C:\Users\123\Pictures\6749_img3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3683" t="3557" r="12936"/>
          <a:stretch/>
        </p:blipFill>
        <p:spPr bwMode="auto">
          <a:xfrm>
            <a:off x="395536" y="5174944"/>
            <a:ext cx="1296144" cy="170349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123\Pictures\39065765a5d9e466e40002369e34f605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10310" t="14744" r="9814" b="11767"/>
          <a:stretch/>
        </p:blipFill>
        <p:spPr bwMode="auto">
          <a:xfrm>
            <a:off x="2768978" y="5242835"/>
            <a:ext cx="1277738" cy="1567412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123\Pictures\Зна-010-600.jpg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l="27116" t="4372" r="27117" b="8000"/>
          <a:stretch/>
        </p:blipFill>
        <p:spPr bwMode="auto">
          <a:xfrm>
            <a:off x="5364088" y="5140935"/>
            <a:ext cx="871870" cy="166931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123\Pictures\8790a3a9021ea43d309ed190c5954fbc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240" y="5691187"/>
            <a:ext cx="2157413" cy="116681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8352236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 2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2</Template>
  <TotalTime>1953</TotalTime>
  <Words>670</Words>
  <Application>Microsoft Office PowerPoint</Application>
  <PresentationFormat>Экран (4:3)</PresentationFormat>
  <Paragraphs>116</Paragraphs>
  <Slides>22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Шаблон 2</vt:lpstr>
      <vt:lpstr>Влияние развивающих игр В.Воскобовича на развитие дошкольников</vt:lpstr>
      <vt:lpstr>Здравствуйте! ПОМЕНЯЙТЕСЬ МЕСТАМИ</vt:lpstr>
      <vt:lpstr>«Великая цель образования – это не знания, а действия»                  Гербер Спенсер</vt:lpstr>
      <vt:lpstr>Развивающие игры</vt:lpstr>
      <vt:lpstr>Технология «Сказочные лабиринты игры». Развивающие игры В.Воскобовича</vt:lpstr>
      <vt:lpstr>Особенности развивающих игр</vt:lpstr>
      <vt:lpstr>Слайд 7</vt:lpstr>
      <vt:lpstr>Особенности развивающих игр</vt:lpstr>
      <vt:lpstr>ЗАДАНИЕ 1</vt:lpstr>
      <vt:lpstr>Особенности развивающих игр</vt:lpstr>
      <vt:lpstr>ЗАДАНИЕ 2</vt:lpstr>
      <vt:lpstr>Особенности развивающих игр</vt:lpstr>
      <vt:lpstr>ЗАДАНИЕ 3</vt:lpstr>
      <vt:lpstr>Особенности развивающих игр</vt:lpstr>
      <vt:lpstr>ЗАДАНИЕ 4</vt:lpstr>
      <vt:lpstr>Особенности развивающих игр</vt:lpstr>
      <vt:lpstr>ЗАДАНИЕ 5</vt:lpstr>
      <vt:lpstr>Особенности  развивающих игр</vt:lpstr>
      <vt:lpstr>ЗАДАНИЕ 6</vt:lpstr>
      <vt:lpstr>Ососбенности  развивающих игр</vt:lpstr>
      <vt:lpstr>Слайд 21</vt:lpstr>
      <vt:lpstr>Оцените, пожалуйста, свои впечатления от игр Воскобовича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Методическая разработка  «Системно – деятельностный подход в построении работы с детьми раннего возраста, через включение сказки»</dc:title>
  <dc:creator>Людмила</dc:creator>
  <cp:lastModifiedBy>Андрей</cp:lastModifiedBy>
  <cp:revision>153</cp:revision>
  <dcterms:created xsi:type="dcterms:W3CDTF">2013-10-28T09:06:51Z</dcterms:created>
  <dcterms:modified xsi:type="dcterms:W3CDTF">2017-09-03T14:10:12Z</dcterms:modified>
</cp:coreProperties>
</file>