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édio 3 - Destaqu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édio 3 - Destaqu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34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40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33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427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3387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56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74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176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250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959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731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2487BED-AF3C-40A8-9C0F-26C6F2665B2F}" type="datetimeFigureOut">
              <a:rPr lang="pt-PT" smtClean="0"/>
              <a:t>22-03-2019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631C3EE-ED58-4612-B804-A2807040D7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1814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45C855-90F0-447B-808E-2FB2A3724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472" y="2126607"/>
            <a:ext cx="12344618" cy="1739347"/>
          </a:xfrm>
        </p:spPr>
        <p:txBody>
          <a:bodyPr/>
          <a:lstStyle/>
          <a:p>
            <a:pPr algn="l"/>
            <a:r>
              <a:rPr lang="pt-PT" b="1" dirty="0" err="1"/>
              <a:t>Laudio</a:t>
            </a:r>
            <a:endParaRPr lang="pt-PT" b="1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335BAC8-10CC-4936-A864-528F490F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382" y="2280200"/>
            <a:ext cx="6252741" cy="41658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G:\LOGOS\LOGO ERASMUS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6" y="154362"/>
            <a:ext cx="2680922" cy="16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091DBBE-90D5-4C08-B8E7-E022670ED67B}"/>
              </a:ext>
            </a:extLst>
          </p:cNvPr>
          <p:cNvSpPr/>
          <p:nvPr/>
        </p:nvSpPr>
        <p:spPr>
          <a:xfrm>
            <a:off x="676128" y="951230"/>
            <a:ext cx="7638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</a:rPr>
              <a:t>Laudio is a Spanish municipality in the province of Alava, autonomous community of the Basque </a:t>
            </a:r>
            <a:r>
              <a:rPr lang="en-US" sz="3200" dirty="0" smtClean="0">
                <a:solidFill>
                  <a:schemeClr val="tx2"/>
                </a:solidFill>
              </a:rPr>
              <a:t>Country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pt-PT" sz="2800" dirty="0">
              <a:solidFill>
                <a:schemeClr val="tx2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248A3E64-0AF4-4A5A-8151-C1FED725ABCC}"/>
              </a:ext>
            </a:extLst>
          </p:cNvPr>
          <p:cNvSpPr txBox="1"/>
          <p:nvPr/>
        </p:nvSpPr>
        <p:spPr>
          <a:xfrm>
            <a:off x="661152" y="120233"/>
            <a:ext cx="561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u="sng" dirty="0"/>
              <a:t>Location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67" y="3688293"/>
            <a:ext cx="33337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asque country lo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67" y="535731"/>
            <a:ext cx="3286953" cy="28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34" y="2848091"/>
            <a:ext cx="5207721" cy="34691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8F42F15-D4AF-487B-B5BD-A4DCB168259F}"/>
              </a:ext>
            </a:extLst>
          </p:cNvPr>
          <p:cNvSpPr txBox="1"/>
          <p:nvPr/>
        </p:nvSpPr>
        <p:spPr>
          <a:xfrm>
            <a:off x="1090655" y="180850"/>
            <a:ext cx="534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u="sng" dirty="0">
                <a:solidFill>
                  <a:srgbClr val="C00000"/>
                </a:solidFill>
              </a:rPr>
              <a:t>Population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92ED9B1C-5962-4ED1-A677-C312872D7754}"/>
              </a:ext>
            </a:extLst>
          </p:cNvPr>
          <p:cNvSpPr/>
          <p:nvPr/>
        </p:nvSpPr>
        <p:spPr>
          <a:xfrm>
            <a:off x="289693" y="101184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2"/>
                </a:solidFill>
              </a:rPr>
              <a:t>According to the National Statistical Institute, Laudio has about 18212 inhabitants.( study done in 2016</a:t>
            </a:r>
            <a:r>
              <a:rPr lang="en-US" sz="2800" dirty="0" smtClean="0">
                <a:solidFill>
                  <a:schemeClr val="tx2"/>
                </a:solidFill>
              </a:rPr>
              <a:t>).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2"/>
                </a:solidFill>
              </a:rPr>
              <a:t>In fact, demographically, it is the second largest town/city in the province of Alava after its capital Vitoria-</a:t>
            </a:r>
            <a:r>
              <a:rPr lang="en-US" sz="2800" dirty="0" err="1">
                <a:solidFill>
                  <a:schemeClr val="tx2"/>
                </a:solidFill>
              </a:rPr>
              <a:t>Gasteiz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endParaRPr lang="pt-PT" sz="2800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1FAA97D3-4591-437F-AF65-FCEBF7FD7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78366"/>
              </p:ext>
            </p:extLst>
          </p:nvPr>
        </p:nvGraphicFramePr>
        <p:xfrm>
          <a:off x="3856383" y="4441418"/>
          <a:ext cx="7712770" cy="19858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2554">
                  <a:extLst>
                    <a:ext uri="{9D8B030D-6E8A-4147-A177-3AD203B41FA5}">
                      <a16:colId xmlns="" xmlns:a16="http://schemas.microsoft.com/office/drawing/2014/main" val="339149780"/>
                    </a:ext>
                  </a:extLst>
                </a:gridCol>
                <a:gridCol w="1542554">
                  <a:extLst>
                    <a:ext uri="{9D8B030D-6E8A-4147-A177-3AD203B41FA5}">
                      <a16:colId xmlns="" xmlns:a16="http://schemas.microsoft.com/office/drawing/2014/main" val="259140788"/>
                    </a:ext>
                  </a:extLst>
                </a:gridCol>
                <a:gridCol w="1542554">
                  <a:extLst>
                    <a:ext uri="{9D8B030D-6E8A-4147-A177-3AD203B41FA5}">
                      <a16:colId xmlns="" xmlns:a16="http://schemas.microsoft.com/office/drawing/2014/main" val="719786856"/>
                    </a:ext>
                  </a:extLst>
                </a:gridCol>
                <a:gridCol w="1542554">
                  <a:extLst>
                    <a:ext uri="{9D8B030D-6E8A-4147-A177-3AD203B41FA5}">
                      <a16:colId xmlns="" xmlns:a16="http://schemas.microsoft.com/office/drawing/2014/main" val="3907983610"/>
                    </a:ext>
                  </a:extLst>
                </a:gridCol>
                <a:gridCol w="1542554">
                  <a:extLst>
                    <a:ext uri="{9D8B030D-6E8A-4147-A177-3AD203B41FA5}">
                      <a16:colId xmlns="" xmlns:a16="http://schemas.microsoft.com/office/drawing/2014/main" val="1342736443"/>
                    </a:ext>
                  </a:extLst>
                </a:gridCol>
              </a:tblGrid>
              <a:tr h="992943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3002495"/>
                  </a:ext>
                </a:extLst>
              </a:tr>
              <a:tr h="992943"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18 498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18 510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18 428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18 300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18 212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5832650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="" xmlns:a16="http://schemas.microsoft.com/office/drawing/2014/main" id="{E1B187D1-5D20-4AA6-A858-ADECD67A4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74984"/>
              </p:ext>
            </p:extLst>
          </p:nvPr>
        </p:nvGraphicFramePr>
        <p:xfrm>
          <a:off x="3856383" y="3896139"/>
          <a:ext cx="7712769" cy="54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2769">
                  <a:extLst>
                    <a:ext uri="{9D8B030D-6E8A-4147-A177-3AD203B41FA5}">
                      <a16:colId xmlns="" xmlns:a16="http://schemas.microsoft.com/office/drawing/2014/main" val="3524046274"/>
                    </a:ext>
                  </a:extLst>
                </a:gridCol>
              </a:tblGrid>
              <a:tr h="5452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Change of population number of Laudio</a:t>
                      </a:r>
                      <a:endParaRPr lang="pt-PT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3390386"/>
                  </a:ext>
                </a:extLst>
              </a:tr>
            </a:tbl>
          </a:graphicData>
        </a:graphic>
      </p:graphicFrame>
      <p:pic>
        <p:nvPicPr>
          <p:cNvPr id="2052" name="Picture 4" descr="https://userscontent2.emaze.com/images/37be40f4-e4cf-4e5f-a095-0557f1b0f145/96066c244b5f281a98338f2b0b5133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5" y="499872"/>
            <a:ext cx="4735508" cy="2958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D0A2347-AA17-4CFE-A713-68BA5D8A7D1C}"/>
              </a:ext>
            </a:extLst>
          </p:cNvPr>
          <p:cNvSpPr/>
          <p:nvPr/>
        </p:nvSpPr>
        <p:spPr>
          <a:xfrm>
            <a:off x="748747" y="1575856"/>
            <a:ext cx="47742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tx2"/>
                </a:solidFill>
              </a:rPr>
              <a:t>Laudio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is located in an oceanic, temperate and humid climatic zone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There </a:t>
            </a:r>
            <a:r>
              <a:rPr lang="en-US" sz="2800" dirty="0">
                <a:solidFill>
                  <a:schemeClr val="tx2"/>
                </a:solidFill>
              </a:rPr>
              <a:t>is significant rainfall throughout the year. And in </a:t>
            </a:r>
            <a:r>
              <a:rPr lang="en-US" sz="2800" dirty="0" err="1">
                <a:solidFill>
                  <a:schemeClr val="tx2"/>
                </a:solidFill>
              </a:rPr>
              <a:t>Laudio</a:t>
            </a:r>
            <a:r>
              <a:rPr lang="en-US" sz="2800" dirty="0">
                <a:solidFill>
                  <a:schemeClr val="tx2"/>
                </a:solidFill>
              </a:rPr>
              <a:t> the average temperature is 13.8 ° C.</a:t>
            </a:r>
            <a:endParaRPr lang="pt-PT" sz="2800" dirty="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904BBFD-5AE1-4AB6-B7C9-BF20D7DC186B}"/>
              </a:ext>
            </a:extLst>
          </p:cNvPr>
          <p:cNvSpPr txBox="1"/>
          <p:nvPr/>
        </p:nvSpPr>
        <p:spPr>
          <a:xfrm>
            <a:off x="1212573" y="547856"/>
            <a:ext cx="282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u="sng" dirty="0" err="1" smtClean="0"/>
              <a:t>Climate</a:t>
            </a:r>
            <a:endParaRPr lang="pt-PT" sz="4800" b="1" u="sng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B01816B-1D4D-486A-A81B-5C4AE0202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88" y="1378853"/>
            <a:ext cx="5658944" cy="42442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50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9052BCF-342C-4A0B-92A8-B126AE48F9FC}"/>
              </a:ext>
            </a:extLst>
          </p:cNvPr>
          <p:cNvSpPr txBox="1"/>
          <p:nvPr/>
        </p:nvSpPr>
        <p:spPr>
          <a:xfrm>
            <a:off x="637694" y="267093"/>
            <a:ext cx="528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u="sng" dirty="0" err="1">
                <a:solidFill>
                  <a:srgbClr val="C00000"/>
                </a:solidFill>
              </a:rPr>
              <a:t>Nature</a:t>
            </a:r>
            <a:endParaRPr lang="pt-PT" sz="4800" b="1" u="sng" dirty="0">
              <a:solidFill>
                <a:srgbClr val="C0000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8175E728-68F0-4200-903D-4459C0AE85D4}"/>
              </a:ext>
            </a:extLst>
          </p:cNvPr>
          <p:cNvSpPr/>
          <p:nvPr/>
        </p:nvSpPr>
        <p:spPr>
          <a:xfrm>
            <a:off x="471544" y="1098090"/>
            <a:ext cx="5970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2"/>
                </a:solidFill>
              </a:rPr>
              <a:t>The main river in </a:t>
            </a:r>
            <a:r>
              <a:rPr lang="en-US" sz="2800" dirty="0" err="1">
                <a:solidFill>
                  <a:schemeClr val="tx2"/>
                </a:solidFill>
              </a:rPr>
              <a:t>Laudio</a:t>
            </a:r>
            <a:r>
              <a:rPr lang="en-US" sz="2800" dirty="0">
                <a:solidFill>
                  <a:schemeClr val="tx2"/>
                </a:solidFill>
              </a:rPr>
              <a:t> is the river </a:t>
            </a:r>
            <a:r>
              <a:rPr lang="en-US" sz="2800" dirty="0" err="1" smtClean="0">
                <a:solidFill>
                  <a:schemeClr val="tx2"/>
                </a:solidFill>
              </a:rPr>
              <a:t>Nérvion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tx2"/>
                </a:solidFill>
              </a:rPr>
              <a:t>Laudio</a:t>
            </a:r>
            <a:r>
              <a:rPr lang="en-US" sz="2800" dirty="0" smtClean="0">
                <a:solidFill>
                  <a:schemeClr val="tx2"/>
                </a:solidFill>
              </a:rPr>
              <a:t> is set  amid mountains making it  perfect  for nature lovers.</a:t>
            </a:r>
            <a:endParaRPr lang="pt-PT" sz="2800" dirty="0">
              <a:solidFill>
                <a:schemeClr val="tx2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21BA62B-D228-465A-9C8F-19011AB9A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49" y="1098090"/>
            <a:ext cx="4178003" cy="3133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AutoShape 2" descr="Resultado de imagem para Mountains in Lau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1" y="3208170"/>
            <a:ext cx="4255821" cy="31877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137301" y="5065775"/>
            <a:ext cx="5884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People </a:t>
            </a:r>
            <a:r>
              <a:rPr lang="en-US" sz="2800" dirty="0">
                <a:solidFill>
                  <a:schemeClr val="tx2"/>
                </a:solidFill>
              </a:rPr>
              <a:t>can </a:t>
            </a:r>
            <a:r>
              <a:rPr lang="en-US" sz="2800" dirty="0" smtClean="0">
                <a:solidFill>
                  <a:schemeClr val="tx2"/>
                </a:solidFill>
              </a:rPr>
              <a:t>witness </a:t>
            </a:r>
            <a:r>
              <a:rPr lang="en-US" sz="2800" dirty="0">
                <a:solidFill>
                  <a:schemeClr val="tx2"/>
                </a:solidFill>
              </a:rPr>
              <a:t>the rural and calm 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of </a:t>
            </a:r>
            <a:r>
              <a:rPr lang="en-US" sz="2800" dirty="0">
                <a:solidFill>
                  <a:schemeClr val="tx2"/>
                </a:solidFill>
              </a:rPr>
              <a:t>this </a:t>
            </a:r>
            <a:r>
              <a:rPr lang="en-US" sz="2800" dirty="0" smtClean="0">
                <a:solidFill>
                  <a:schemeClr val="tx2"/>
                </a:solidFill>
              </a:rPr>
              <a:t>valley.</a:t>
            </a:r>
            <a:endParaRPr lang="pt-P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93F4102-D079-4F61-B75B-EB07CFFE7C14}"/>
              </a:ext>
            </a:extLst>
          </p:cNvPr>
          <p:cNvSpPr txBox="1"/>
          <p:nvPr/>
        </p:nvSpPr>
        <p:spPr>
          <a:xfrm>
            <a:off x="491394" y="207354"/>
            <a:ext cx="1172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u="sng" dirty="0" err="1" smtClean="0">
                <a:solidFill>
                  <a:srgbClr val="C00000"/>
                </a:solidFill>
              </a:rPr>
              <a:t>Nature</a:t>
            </a:r>
            <a:r>
              <a:rPr lang="pt-PT" sz="4800" b="1" u="sng" dirty="0" smtClean="0">
                <a:solidFill>
                  <a:srgbClr val="C00000"/>
                </a:solidFill>
              </a:rPr>
              <a:t> </a:t>
            </a:r>
            <a:r>
              <a:rPr lang="pt-PT" sz="4800" b="1" u="sng" dirty="0" err="1" smtClean="0">
                <a:solidFill>
                  <a:srgbClr val="C00000"/>
                </a:solidFill>
              </a:rPr>
              <a:t>and</a:t>
            </a:r>
            <a:r>
              <a:rPr lang="pt-PT" sz="4800" b="1" u="sng" dirty="0" smtClean="0">
                <a:solidFill>
                  <a:srgbClr val="C00000"/>
                </a:solidFill>
              </a:rPr>
              <a:t> </a:t>
            </a:r>
            <a:r>
              <a:rPr lang="pt-PT" sz="4800" b="1" u="sng" dirty="0" err="1" smtClean="0">
                <a:solidFill>
                  <a:srgbClr val="C00000"/>
                </a:solidFill>
              </a:rPr>
              <a:t>landscapes</a:t>
            </a:r>
            <a:endParaRPr lang="pt-PT" sz="4800" b="1" u="sng" dirty="0">
              <a:solidFill>
                <a:srgbClr val="C0000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F5976150-1D78-48BA-953C-15B213E547A0}"/>
              </a:ext>
            </a:extLst>
          </p:cNvPr>
          <p:cNvSpPr/>
          <p:nvPr/>
        </p:nvSpPr>
        <p:spPr>
          <a:xfrm>
            <a:off x="4186311" y="5316338"/>
            <a:ext cx="185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err="1"/>
              <a:t>Ganekogorta</a:t>
            </a:r>
            <a:endParaRPr lang="pt-PT" sz="2400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6888924-F670-4365-A582-F75EE88C4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818" y="2697141"/>
            <a:ext cx="3106775" cy="2330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62C2054-65F8-4C7B-8FC0-B2157C373A81}"/>
              </a:ext>
            </a:extLst>
          </p:cNvPr>
          <p:cNvSpPr txBox="1"/>
          <p:nvPr/>
        </p:nvSpPr>
        <p:spPr>
          <a:xfrm>
            <a:off x="568005" y="1524897"/>
            <a:ext cx="231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2800" dirty="0" err="1"/>
              <a:t>Mountains</a:t>
            </a:r>
            <a:endParaRPr lang="pt-PT" sz="280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1C80FF7D-3690-4405-AC49-D85AF66BF8C3}"/>
              </a:ext>
            </a:extLst>
          </p:cNvPr>
          <p:cNvSpPr/>
          <p:nvPr/>
        </p:nvSpPr>
        <p:spPr>
          <a:xfrm>
            <a:off x="1021288" y="5711706"/>
            <a:ext cx="1562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err="1"/>
              <a:t>Goikogane</a:t>
            </a:r>
            <a:endParaRPr lang="pt-PT" sz="2400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813CAF03-C542-4418-AB33-420DD874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72" y="2413877"/>
            <a:ext cx="2169662" cy="28966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79" y="623208"/>
            <a:ext cx="3525147" cy="23265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A7285C7-BB73-4F1E-BBD6-A8815EAEB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679" y="3813224"/>
            <a:ext cx="3447381" cy="2585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2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136676-BFDB-4D93-A7D4-28D416FE3D87}"/>
              </a:ext>
            </a:extLst>
          </p:cNvPr>
          <p:cNvSpPr txBox="1"/>
          <p:nvPr/>
        </p:nvSpPr>
        <p:spPr>
          <a:xfrm>
            <a:off x="717206" y="180848"/>
            <a:ext cx="6387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u="sng" dirty="0" err="1">
                <a:solidFill>
                  <a:srgbClr val="C00000"/>
                </a:solidFill>
              </a:rPr>
              <a:t>Festivals</a:t>
            </a:r>
            <a:endParaRPr lang="pt-PT" sz="4800" b="1" u="sng" dirty="0">
              <a:solidFill>
                <a:srgbClr val="C0000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3D77C127-CE09-469E-B259-B263FDBE7392}"/>
              </a:ext>
            </a:extLst>
          </p:cNvPr>
          <p:cNvSpPr/>
          <p:nvPr/>
        </p:nvSpPr>
        <p:spPr>
          <a:xfrm>
            <a:off x="714554" y="1067787"/>
            <a:ext cx="8953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2"/>
                </a:solidFill>
              </a:rPr>
              <a:t> “De </a:t>
            </a:r>
            <a:r>
              <a:rPr lang="en-US" sz="2800" dirty="0">
                <a:solidFill>
                  <a:schemeClr val="tx2"/>
                </a:solidFill>
              </a:rPr>
              <a:t>los pueblos" festival in </a:t>
            </a:r>
            <a:r>
              <a:rPr lang="en-US" sz="2800" dirty="0" err="1">
                <a:solidFill>
                  <a:schemeClr val="tx2"/>
                </a:solidFill>
              </a:rPr>
              <a:t>Laudio</a:t>
            </a:r>
            <a:r>
              <a:rPr lang="en-US" sz="2800" dirty="0">
                <a:solidFill>
                  <a:schemeClr val="tx2"/>
                </a:solidFill>
              </a:rPr>
              <a:t> is mainly a folkloric festival but </a:t>
            </a:r>
            <a:r>
              <a:rPr lang="en-US" sz="2800" dirty="0" smtClean="0">
                <a:solidFill>
                  <a:schemeClr val="tx2"/>
                </a:solidFill>
              </a:rPr>
              <a:t>it also </a:t>
            </a:r>
            <a:r>
              <a:rPr lang="en-US" sz="2800" dirty="0">
                <a:solidFill>
                  <a:schemeClr val="tx2"/>
                </a:solidFill>
              </a:rPr>
              <a:t>has other activities, similar to our festivals</a:t>
            </a:r>
            <a:endParaRPr lang="pt-PT" sz="2800" dirty="0">
              <a:solidFill>
                <a:schemeClr val="tx2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A0961E0-3239-47A9-B053-BCCECEEC5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80" y="2178116"/>
            <a:ext cx="6452751" cy="43018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65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136676-BFDB-4D93-A7D4-28D416FE3D87}"/>
              </a:ext>
            </a:extLst>
          </p:cNvPr>
          <p:cNvSpPr txBox="1"/>
          <p:nvPr/>
        </p:nvSpPr>
        <p:spPr>
          <a:xfrm>
            <a:off x="717206" y="180848"/>
            <a:ext cx="6387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u="sng" dirty="0" err="1">
                <a:solidFill>
                  <a:srgbClr val="C00000"/>
                </a:solidFill>
              </a:rPr>
              <a:t>Festivals</a:t>
            </a:r>
            <a:endParaRPr lang="pt-PT" sz="4800" b="1" u="sng" dirty="0">
              <a:solidFill>
                <a:srgbClr val="C0000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3D77C127-CE09-469E-B259-B263FDBE7392}"/>
              </a:ext>
            </a:extLst>
          </p:cNvPr>
          <p:cNvSpPr/>
          <p:nvPr/>
        </p:nvSpPr>
        <p:spPr>
          <a:xfrm>
            <a:off x="714554" y="1067787"/>
            <a:ext cx="10428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2"/>
                </a:solidFill>
              </a:rPr>
              <a:t> “Las Fiestas de San </a:t>
            </a:r>
            <a:r>
              <a:rPr lang="en-US" sz="2800" dirty="0" err="1" smtClean="0">
                <a:solidFill>
                  <a:schemeClr val="tx2"/>
                </a:solidFill>
              </a:rPr>
              <a:t>Roque</a:t>
            </a:r>
            <a:r>
              <a:rPr lang="en-US" sz="2800" dirty="0" smtClean="0">
                <a:solidFill>
                  <a:schemeClr val="tx2"/>
                </a:solidFill>
              </a:rPr>
              <a:t>" is a traditional festival in August.</a:t>
            </a:r>
            <a:endParaRPr lang="pt-PT" sz="2800" dirty="0">
              <a:solidFill>
                <a:schemeClr val="tx2"/>
              </a:solidFill>
            </a:endParaRPr>
          </a:p>
        </p:txBody>
      </p:sp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68" y="1724604"/>
            <a:ext cx="8256905" cy="46445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A99913D-2D89-4CAD-AEC7-C03E981CEBEE}"/>
              </a:ext>
            </a:extLst>
          </p:cNvPr>
          <p:cNvSpPr txBox="1"/>
          <p:nvPr/>
        </p:nvSpPr>
        <p:spPr>
          <a:xfrm>
            <a:off x="702363" y="543339"/>
            <a:ext cx="7792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smtClean="0">
                <a:solidFill>
                  <a:schemeClr val="tx2"/>
                </a:solidFill>
              </a:rPr>
              <a:t>-</a:t>
            </a:r>
            <a:r>
              <a:rPr lang="pt-PT" sz="4800" dirty="0">
                <a:solidFill>
                  <a:schemeClr val="tx2"/>
                </a:solidFill>
              </a:rPr>
              <a:t>Maria </a:t>
            </a:r>
            <a:r>
              <a:rPr lang="pt-PT" sz="4800" dirty="0" smtClean="0">
                <a:solidFill>
                  <a:schemeClr val="tx2"/>
                </a:solidFill>
              </a:rPr>
              <a:t>Condeço, </a:t>
            </a:r>
            <a:r>
              <a:rPr lang="pt-PT" sz="4800" dirty="0">
                <a:solidFill>
                  <a:schemeClr val="tx2"/>
                </a:solidFill>
              </a:rPr>
              <a:t>nº12 </a:t>
            </a:r>
            <a:r>
              <a:rPr lang="pt-PT" sz="4800" dirty="0" smtClean="0">
                <a:solidFill>
                  <a:schemeClr val="tx2"/>
                </a:solidFill>
              </a:rPr>
              <a:t>8ºC</a:t>
            </a:r>
          </a:p>
          <a:p>
            <a:r>
              <a:rPr lang="pt-PT" sz="4800" dirty="0" smtClean="0"/>
              <a:t>  </a:t>
            </a:r>
            <a:r>
              <a:rPr lang="pt-PT" sz="4800" dirty="0" err="1" smtClean="0"/>
              <a:t>From</a:t>
            </a:r>
            <a:r>
              <a:rPr lang="pt-PT" sz="4800" dirty="0" smtClean="0"/>
              <a:t> Portugal</a:t>
            </a:r>
            <a:endParaRPr lang="pt-PT" sz="4800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A601EED-79F6-4906-9713-02B2C264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0" y="2641440"/>
            <a:ext cx="4664766" cy="31098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Resultado de imagem para smiles">
            <a:extLst>
              <a:ext uri="{FF2B5EF4-FFF2-40B4-BE49-F238E27FC236}">
                <a16:creationId xmlns="" xmlns:a16="http://schemas.microsoft.com/office/drawing/2014/main" id="{BED271AC-21E5-4AC9-90EF-DA11817B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145" y="2421552"/>
            <a:ext cx="3329732" cy="33297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scas">
  <a:themeElements>
    <a:clrScheme name="Personalizado 20">
      <a:dk1>
        <a:srgbClr val="2C2C2C"/>
      </a:dk1>
      <a:lt1>
        <a:srgbClr val="C00000"/>
      </a:lt1>
      <a:dk2>
        <a:srgbClr val="059959"/>
      </a:dk2>
      <a:lt2>
        <a:srgbClr val="F2F2F2"/>
      </a:lt2>
      <a:accent1>
        <a:srgbClr val="059959"/>
      </a:accent1>
      <a:accent2>
        <a:srgbClr val="C00000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Risca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isc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205</Words>
  <Application>Microsoft Office PowerPoint</Application>
  <PresentationFormat>Personalizados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Riscas</vt:lpstr>
      <vt:lpstr>Laudio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Laudio</dc:title>
  <dc:creator>sofia condeco</dc:creator>
  <cp:lastModifiedBy>Aluno</cp:lastModifiedBy>
  <cp:revision>25</cp:revision>
  <dcterms:created xsi:type="dcterms:W3CDTF">2019-01-14T17:42:58Z</dcterms:created>
  <dcterms:modified xsi:type="dcterms:W3CDTF">2019-03-22T15:54:10Z</dcterms:modified>
</cp:coreProperties>
</file>