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4" r:id="rId4"/>
    <p:sldId id="259" r:id="rId5"/>
    <p:sldId id="260" r:id="rId6"/>
    <p:sldId id="262" r:id="rId7"/>
    <p:sldId id="263" r:id="rId8"/>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3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D89A9EBB-56AF-4D86-83DB-AFE9CE5C56D1}" type="datetimeFigureOut">
              <a:rPr lang="pt-PT" smtClean="0"/>
              <a:t>09/05/2019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262914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D89A9EBB-56AF-4D86-83DB-AFE9CE5C56D1}" type="datetimeFigureOut">
              <a:rPr lang="pt-PT" smtClean="0"/>
              <a:t>09/05/2019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116154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D89A9EBB-56AF-4D86-83DB-AFE9CE5C56D1}" type="datetimeFigureOut">
              <a:rPr lang="pt-PT" smtClean="0"/>
              <a:t>09/05/2019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378374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D89A9EBB-56AF-4D86-83DB-AFE9CE5C56D1}" type="datetimeFigureOut">
              <a:rPr lang="pt-PT" smtClean="0"/>
              <a:t>09/05/2019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398909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D89A9EBB-56AF-4D86-83DB-AFE9CE5C56D1}" type="datetimeFigureOut">
              <a:rPr lang="pt-PT" smtClean="0"/>
              <a:t>09/05/2019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1894548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D89A9EBB-56AF-4D86-83DB-AFE9CE5C56D1}" type="datetimeFigureOut">
              <a:rPr lang="pt-PT" smtClean="0"/>
              <a:t>09/05/2019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171722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D89A9EBB-56AF-4D86-83DB-AFE9CE5C56D1}" type="datetimeFigureOut">
              <a:rPr lang="pt-PT" smtClean="0"/>
              <a:t>09/05/2019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48284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D89A9EBB-56AF-4D86-83DB-AFE9CE5C56D1}" type="datetimeFigureOut">
              <a:rPr lang="pt-PT" smtClean="0"/>
              <a:t>09/05/2019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281475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D89A9EBB-56AF-4D86-83DB-AFE9CE5C56D1}" type="datetimeFigureOut">
              <a:rPr lang="pt-PT" smtClean="0"/>
              <a:t>09/05/2019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217764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D89A9EBB-56AF-4D86-83DB-AFE9CE5C56D1}" type="datetimeFigureOut">
              <a:rPr lang="pt-PT" smtClean="0"/>
              <a:t>09/05/2019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353107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D89A9EBB-56AF-4D86-83DB-AFE9CE5C56D1}" type="datetimeFigureOut">
              <a:rPr lang="pt-PT" smtClean="0"/>
              <a:t>09/05/2019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81FD3DC3-278D-40F1-8D2F-FF1025A7015F}" type="slidenum">
              <a:rPr lang="pt-PT" smtClean="0"/>
              <a:t>‹nº›</a:t>
            </a:fld>
            <a:endParaRPr lang="pt-PT"/>
          </a:p>
        </p:txBody>
      </p:sp>
    </p:spTree>
    <p:extLst>
      <p:ext uri="{BB962C8B-B14F-4D97-AF65-F5344CB8AC3E}">
        <p14:creationId xmlns:p14="http://schemas.microsoft.com/office/powerpoint/2010/main" val="412647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A9EBB-56AF-4D86-83DB-AFE9CE5C56D1}" type="datetimeFigureOut">
              <a:rPr lang="pt-PT" smtClean="0"/>
              <a:t>09/05/2019</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D3DC3-278D-40F1-8D2F-FF1025A7015F}" type="slidenum">
              <a:rPr lang="pt-PT" smtClean="0"/>
              <a:t>‹nº›</a:t>
            </a:fld>
            <a:endParaRPr lang="pt-PT"/>
          </a:p>
        </p:txBody>
      </p:sp>
    </p:spTree>
    <p:extLst>
      <p:ext uri="{BB962C8B-B14F-4D97-AF65-F5344CB8AC3E}">
        <p14:creationId xmlns:p14="http://schemas.microsoft.com/office/powerpoint/2010/main" val="3508799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620688"/>
            <a:ext cx="7772400" cy="1470025"/>
          </a:xfrm>
        </p:spPr>
        <p:txBody>
          <a:bodyPr>
            <a:normAutofit fontScale="90000"/>
          </a:bodyPr>
          <a:lstStyle/>
          <a:p>
            <a:r>
              <a:rPr lang="pt-PT" sz="6600" b="1" dirty="0" err="1"/>
              <a:t>Acharnes</a:t>
            </a:r>
            <a:br>
              <a:rPr lang="pt-PT" sz="6600" b="1" dirty="0"/>
            </a:br>
            <a:r>
              <a:rPr lang="pt-PT" sz="4000" b="1" dirty="0"/>
              <a:t>(</a:t>
            </a:r>
            <a:r>
              <a:rPr lang="el-GR" sz="3600" b="1" dirty="0"/>
              <a:t>Αχαρνές</a:t>
            </a:r>
            <a:r>
              <a:rPr lang="pt-PT" sz="3600" b="1" dirty="0"/>
              <a:t>)</a:t>
            </a:r>
          </a:p>
        </p:txBody>
      </p:sp>
      <p:sp>
        <p:nvSpPr>
          <p:cNvPr id="3" name="Subtítulo 2"/>
          <p:cNvSpPr>
            <a:spLocks noGrp="1"/>
          </p:cNvSpPr>
          <p:nvPr>
            <p:ph type="subTitle" idx="1"/>
          </p:nvPr>
        </p:nvSpPr>
        <p:spPr>
          <a:xfrm>
            <a:off x="3923928" y="5902396"/>
            <a:ext cx="4392488" cy="947936"/>
          </a:xfrm>
        </p:spPr>
        <p:txBody>
          <a:bodyPr>
            <a:normAutofit/>
          </a:bodyPr>
          <a:lstStyle/>
          <a:p>
            <a:r>
              <a:rPr lang="pt-PT" sz="1600" b="1" dirty="0">
                <a:solidFill>
                  <a:schemeClr val="tx1"/>
                </a:solidFill>
              </a:rPr>
              <a:t>Rafael </a:t>
            </a:r>
            <a:r>
              <a:rPr lang="pt-PT" sz="1600" b="1" dirty="0" err="1">
                <a:solidFill>
                  <a:schemeClr val="tx1"/>
                </a:solidFill>
              </a:rPr>
              <a:t>Losacco</a:t>
            </a:r>
            <a:r>
              <a:rPr lang="pt-PT" sz="1600" b="1" dirty="0">
                <a:solidFill>
                  <a:schemeClr val="tx1"/>
                </a:solidFill>
              </a:rPr>
              <a:t> no. 16</a:t>
            </a:r>
          </a:p>
          <a:p>
            <a:r>
              <a:rPr lang="pt-PT" sz="1600" b="1" dirty="0">
                <a:solidFill>
                  <a:schemeClr val="tx1"/>
                </a:solidFill>
              </a:rPr>
              <a:t>Tiago Laranjinha no. 20 </a:t>
            </a:r>
          </a:p>
          <a:p>
            <a:r>
              <a:rPr lang="pt-PT" sz="1600" b="1" dirty="0">
                <a:solidFill>
                  <a:schemeClr val="tx1"/>
                </a:solidFill>
              </a:rPr>
              <a:t>Joaquim Cabral no. 13</a:t>
            </a:r>
          </a:p>
          <a:p>
            <a:endParaRPr lang="pt-PT" dirty="0"/>
          </a:p>
        </p:txBody>
      </p:sp>
      <p:pic>
        <p:nvPicPr>
          <p:cNvPr id="1029" name="Picture 5" descr="p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727273"/>
            <a:ext cx="1728192" cy="1101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378" y="2265836"/>
            <a:ext cx="5078796" cy="304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91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Acharnes</a:t>
            </a:r>
            <a:endParaRPr lang="pt-PT" dirty="0"/>
          </a:p>
        </p:txBody>
      </p:sp>
      <p:sp>
        <p:nvSpPr>
          <p:cNvPr id="3" name="Marcador de Posição de Conteúdo 2"/>
          <p:cNvSpPr>
            <a:spLocks noGrp="1"/>
          </p:cNvSpPr>
          <p:nvPr>
            <p:ph idx="1"/>
          </p:nvPr>
        </p:nvSpPr>
        <p:spPr/>
        <p:txBody>
          <a:bodyPr>
            <a:normAutofit/>
          </a:bodyPr>
          <a:lstStyle/>
          <a:p>
            <a:pPr marL="0" indent="0">
              <a:buNone/>
            </a:pPr>
            <a:r>
              <a:rPr lang="en-US" dirty="0"/>
              <a:t>  </a:t>
            </a:r>
            <a:r>
              <a:rPr lang="en-US" b="1" dirty="0"/>
              <a:t>It is a Greek city located in the periphery of Attica. It has 106 000 inhabitants</a:t>
            </a:r>
            <a:r>
              <a:rPr lang="pt-PT" b="1" dirty="0"/>
              <a:t>.</a:t>
            </a:r>
          </a:p>
          <a:p>
            <a:pPr marL="0" indent="0">
              <a:buNone/>
            </a:pPr>
            <a:r>
              <a:rPr lang="en-US" b="1" dirty="0"/>
              <a:t>The municipality has an area of 149.956 km2</a:t>
            </a:r>
            <a:endParaRPr lang="pt-PT" b="1" dirty="0"/>
          </a:p>
        </p:txBody>
      </p:sp>
      <p:pic>
        <p:nvPicPr>
          <p:cNvPr id="9" name="Imagem 8"/>
          <p:cNvPicPr>
            <a:picLocks noChangeAspect="1"/>
          </p:cNvPicPr>
          <p:nvPr/>
        </p:nvPicPr>
        <p:blipFill>
          <a:blip r:embed="rId2"/>
          <a:stretch>
            <a:fillRect/>
          </a:stretch>
        </p:blipFill>
        <p:spPr>
          <a:xfrm>
            <a:off x="755576" y="3921258"/>
            <a:ext cx="2571750" cy="2114550"/>
          </a:xfrm>
          <a:prstGeom prst="rect">
            <a:avLst/>
          </a:prstGeom>
        </p:spPr>
      </p:pic>
      <p:sp>
        <p:nvSpPr>
          <p:cNvPr id="4" name="Seta para a esquerda 3"/>
          <p:cNvSpPr/>
          <p:nvPr/>
        </p:nvSpPr>
        <p:spPr>
          <a:xfrm rot="5400000">
            <a:off x="6870699" y="4998555"/>
            <a:ext cx="600818"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7" name="CaixaDeTexto 6"/>
          <p:cNvSpPr txBox="1"/>
          <p:nvPr/>
        </p:nvSpPr>
        <p:spPr>
          <a:xfrm>
            <a:off x="6596420" y="5755370"/>
            <a:ext cx="1567783" cy="830997"/>
          </a:xfrm>
          <a:prstGeom prst="rect">
            <a:avLst/>
          </a:prstGeom>
          <a:noFill/>
        </p:spPr>
        <p:txBody>
          <a:bodyPr wrap="square" rtlCol="0">
            <a:spAutoFit/>
          </a:bodyPr>
          <a:lstStyle/>
          <a:p>
            <a:r>
              <a:rPr lang="pt-PT" sz="2400" b="1" dirty="0" err="1"/>
              <a:t>Flag</a:t>
            </a:r>
            <a:r>
              <a:rPr lang="pt-PT" sz="2400" b="1" dirty="0"/>
              <a:t> </a:t>
            </a:r>
            <a:r>
              <a:rPr lang="pt-PT" sz="2400" b="1" dirty="0" err="1"/>
              <a:t>of</a:t>
            </a:r>
            <a:r>
              <a:rPr lang="pt-PT" sz="2400" b="1" dirty="0"/>
              <a:t> </a:t>
            </a:r>
            <a:r>
              <a:rPr lang="pt-PT" sz="2400" b="1" dirty="0" err="1"/>
              <a:t>Acharnes</a:t>
            </a:r>
            <a:endParaRPr lang="pt-PT" sz="2400" b="1" dirty="0"/>
          </a:p>
        </p:txBody>
      </p:sp>
      <p:sp>
        <p:nvSpPr>
          <p:cNvPr id="10" name="CaixaDeTexto 9"/>
          <p:cNvSpPr txBox="1"/>
          <p:nvPr/>
        </p:nvSpPr>
        <p:spPr>
          <a:xfrm>
            <a:off x="1736216" y="4747701"/>
            <a:ext cx="2160240" cy="461665"/>
          </a:xfrm>
          <a:prstGeom prst="rect">
            <a:avLst/>
          </a:prstGeom>
          <a:noFill/>
        </p:spPr>
        <p:txBody>
          <a:bodyPr wrap="square" rtlCol="0">
            <a:spAutoFit/>
          </a:bodyPr>
          <a:lstStyle/>
          <a:p>
            <a:r>
              <a:rPr lang="pt-PT" sz="2400" dirty="0">
                <a:solidFill>
                  <a:srgbClr val="FF0000"/>
                </a:solidFill>
              </a:rPr>
              <a:t>.</a:t>
            </a:r>
            <a:endParaRPr lang="fr-FR" dirty="0"/>
          </a:p>
        </p:txBody>
      </p:sp>
      <p:sp>
        <p:nvSpPr>
          <p:cNvPr id="11" name="CaixaDeTexto 10"/>
          <p:cNvSpPr txBox="1"/>
          <p:nvPr/>
        </p:nvSpPr>
        <p:spPr>
          <a:xfrm>
            <a:off x="1870459" y="4870798"/>
            <a:ext cx="2268118" cy="307777"/>
          </a:xfrm>
          <a:prstGeom prst="rect">
            <a:avLst/>
          </a:prstGeom>
          <a:noFill/>
        </p:spPr>
        <p:txBody>
          <a:bodyPr wrap="square" rtlCol="0">
            <a:spAutoFit/>
          </a:bodyPr>
          <a:lstStyle/>
          <a:p>
            <a:r>
              <a:rPr lang="pt-PT" sz="1400" b="1" dirty="0" err="1"/>
              <a:t>Acharnes</a:t>
            </a:r>
            <a:endParaRPr lang="fr-FR" sz="1400" b="1" dirty="0"/>
          </a:p>
        </p:txBody>
      </p:sp>
      <p:pic>
        <p:nvPicPr>
          <p:cNvPr id="12" name="Imagem 11"/>
          <p:cNvPicPr>
            <a:picLocks noChangeAspect="1"/>
          </p:cNvPicPr>
          <p:nvPr/>
        </p:nvPicPr>
        <p:blipFill>
          <a:blip r:embed="rId3"/>
          <a:stretch>
            <a:fillRect/>
          </a:stretch>
        </p:blipFill>
        <p:spPr>
          <a:xfrm>
            <a:off x="5982976" y="3202709"/>
            <a:ext cx="2376264" cy="15841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64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marL="0" indent="0">
              <a:buNone/>
            </a:pPr>
            <a:r>
              <a:rPr lang="pt-PT" dirty="0"/>
              <a:t> </a:t>
            </a:r>
          </a:p>
        </p:txBody>
      </p:sp>
      <p:sp>
        <p:nvSpPr>
          <p:cNvPr id="6" name="CaixaDeTexto 5"/>
          <p:cNvSpPr txBox="1"/>
          <p:nvPr/>
        </p:nvSpPr>
        <p:spPr>
          <a:xfrm>
            <a:off x="6851933" y="2946773"/>
            <a:ext cx="2880320" cy="1200329"/>
          </a:xfrm>
          <a:prstGeom prst="rect">
            <a:avLst/>
          </a:prstGeom>
          <a:noFill/>
        </p:spPr>
        <p:txBody>
          <a:bodyPr wrap="square" rtlCol="0">
            <a:spAutoFit/>
          </a:bodyPr>
          <a:lstStyle/>
          <a:p>
            <a:r>
              <a:rPr lang="en-US" sz="2400" b="1" dirty="0"/>
              <a:t>Symbol of the municipality of </a:t>
            </a:r>
            <a:r>
              <a:rPr lang="en-US" sz="2400" b="1" dirty="0" err="1"/>
              <a:t>Acharnes</a:t>
            </a:r>
            <a:endParaRPr lang="en-US" sz="2400" b="1" dirty="0"/>
          </a:p>
        </p:txBody>
      </p:sp>
      <p:pic>
        <p:nvPicPr>
          <p:cNvPr id="7" name="Imagem 6"/>
          <p:cNvPicPr>
            <a:picLocks noChangeAspect="1"/>
          </p:cNvPicPr>
          <p:nvPr/>
        </p:nvPicPr>
        <p:blipFill>
          <a:blip r:embed="rId2"/>
          <a:stretch>
            <a:fillRect/>
          </a:stretch>
        </p:blipFill>
        <p:spPr>
          <a:xfrm>
            <a:off x="6851933" y="548680"/>
            <a:ext cx="1555834" cy="1521260"/>
          </a:xfrm>
          <a:prstGeom prst="rect">
            <a:avLst/>
          </a:prstGeom>
        </p:spPr>
      </p:pic>
      <p:sp>
        <p:nvSpPr>
          <p:cNvPr id="8" name="Seta para cima 7"/>
          <p:cNvSpPr/>
          <p:nvPr/>
        </p:nvSpPr>
        <p:spPr>
          <a:xfrm>
            <a:off x="7452320" y="2089382"/>
            <a:ext cx="432048" cy="7723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m 9"/>
          <p:cNvPicPr>
            <a:picLocks noChangeAspect="1"/>
          </p:cNvPicPr>
          <p:nvPr/>
        </p:nvPicPr>
        <p:blipFill>
          <a:blip r:embed="rId3"/>
          <a:stretch>
            <a:fillRect/>
          </a:stretch>
        </p:blipFill>
        <p:spPr>
          <a:xfrm>
            <a:off x="395536" y="384873"/>
            <a:ext cx="5040560" cy="2430654"/>
          </a:xfrm>
          <a:prstGeom prst="rect">
            <a:avLst/>
          </a:prstGeom>
        </p:spPr>
      </p:pic>
      <p:pic>
        <p:nvPicPr>
          <p:cNvPr id="9" name="Imagem 8">
            <a:extLst>
              <a:ext uri="{FF2B5EF4-FFF2-40B4-BE49-F238E27FC236}">
                <a16:creationId xmlns:a16="http://schemas.microsoft.com/office/drawing/2014/main" id="{624BF04B-A10F-45F4-A185-760BDE222588}"/>
              </a:ext>
            </a:extLst>
          </p:cNvPr>
          <p:cNvPicPr>
            <a:picLocks noChangeAspect="1"/>
          </p:cNvPicPr>
          <p:nvPr/>
        </p:nvPicPr>
        <p:blipFill>
          <a:blip r:embed="rId4"/>
          <a:stretch>
            <a:fillRect/>
          </a:stretch>
        </p:blipFill>
        <p:spPr>
          <a:xfrm>
            <a:off x="251520" y="3490235"/>
            <a:ext cx="6390125" cy="2854256"/>
          </a:xfrm>
          <a:prstGeom prst="rect">
            <a:avLst/>
          </a:prstGeom>
        </p:spPr>
      </p:pic>
    </p:spTree>
    <p:extLst>
      <p:ext uri="{BB962C8B-B14F-4D97-AF65-F5344CB8AC3E}">
        <p14:creationId xmlns:p14="http://schemas.microsoft.com/office/powerpoint/2010/main" val="394120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t>Climate</a:t>
            </a:r>
            <a:endParaRPr lang="pt-PT" dirty="0"/>
          </a:p>
        </p:txBody>
      </p:sp>
      <p:sp>
        <p:nvSpPr>
          <p:cNvPr id="3" name="Marcador de Posição de Conteúdo 2"/>
          <p:cNvSpPr>
            <a:spLocks noGrp="1"/>
          </p:cNvSpPr>
          <p:nvPr>
            <p:ph idx="1"/>
          </p:nvPr>
        </p:nvSpPr>
        <p:spPr/>
        <p:txBody>
          <a:bodyPr/>
          <a:lstStyle/>
          <a:p>
            <a:pPr marL="0" indent="0">
              <a:buNone/>
            </a:pPr>
            <a:r>
              <a:rPr lang="en-US" dirty="0"/>
              <a:t>  </a:t>
            </a:r>
            <a:r>
              <a:rPr lang="en-US" b="1" dirty="0"/>
              <a:t>The climate is temperate Mediterranean, hot and dry in summer, mild temperatures in winter and </a:t>
            </a:r>
            <a:r>
              <a:rPr lang="en-US" b="1"/>
              <a:t>more humidity.</a:t>
            </a:r>
            <a:endParaRPr lang="pt-PT"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35461"/>
          <a:stretch/>
        </p:blipFill>
        <p:spPr bwMode="auto">
          <a:xfrm>
            <a:off x="556200" y="3080574"/>
            <a:ext cx="3857448" cy="368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ta para a esquerda 3"/>
          <p:cNvSpPr/>
          <p:nvPr/>
        </p:nvSpPr>
        <p:spPr>
          <a:xfrm>
            <a:off x="4990819" y="4561938"/>
            <a:ext cx="64807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CaixaDeTexto 4"/>
          <p:cNvSpPr txBox="1"/>
          <p:nvPr/>
        </p:nvSpPr>
        <p:spPr>
          <a:xfrm>
            <a:off x="5733365" y="4388015"/>
            <a:ext cx="2376264" cy="707886"/>
          </a:xfrm>
          <a:prstGeom prst="rect">
            <a:avLst/>
          </a:prstGeom>
          <a:noFill/>
        </p:spPr>
        <p:txBody>
          <a:bodyPr wrap="square" rtlCol="0">
            <a:spAutoFit/>
          </a:bodyPr>
          <a:lstStyle/>
          <a:p>
            <a:r>
              <a:rPr lang="pt-PT" sz="2000" b="1" dirty="0" err="1"/>
              <a:t>Thermopluviometric</a:t>
            </a:r>
            <a:r>
              <a:rPr lang="pt-PT" sz="2000" b="1" dirty="0"/>
              <a:t> </a:t>
            </a:r>
            <a:r>
              <a:rPr lang="pt-PT" sz="2000" b="1" dirty="0" err="1"/>
              <a:t>graph</a:t>
            </a:r>
            <a:r>
              <a:rPr lang="pt-PT" sz="2000" b="1" dirty="0"/>
              <a:t> </a:t>
            </a:r>
            <a:r>
              <a:rPr lang="pt-PT" sz="2000" b="1" dirty="0" err="1"/>
              <a:t>of</a:t>
            </a:r>
            <a:r>
              <a:rPr lang="pt-PT" sz="2000" b="1" dirty="0"/>
              <a:t> </a:t>
            </a:r>
            <a:r>
              <a:rPr lang="pt-PT" sz="2000" b="1" dirty="0" err="1"/>
              <a:t>Greece</a:t>
            </a:r>
            <a:r>
              <a:rPr lang="pt-PT" sz="2000" b="1" dirty="0"/>
              <a:t>.</a:t>
            </a:r>
          </a:p>
        </p:txBody>
      </p:sp>
    </p:spTree>
    <p:extLst>
      <p:ext uri="{BB962C8B-B14F-4D97-AF65-F5344CB8AC3E}">
        <p14:creationId xmlns:p14="http://schemas.microsoft.com/office/powerpoint/2010/main" val="307992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6504"/>
          </a:xfrm>
        </p:spPr>
        <p:txBody>
          <a:bodyPr/>
          <a:lstStyle/>
          <a:p>
            <a:r>
              <a:rPr lang="pt-PT" dirty="0" err="1"/>
              <a:t>Nature</a:t>
            </a:r>
            <a:endParaRPr lang="pt-PT" dirty="0"/>
          </a:p>
        </p:txBody>
      </p:sp>
      <p:sp>
        <p:nvSpPr>
          <p:cNvPr id="3" name="Marcador de Posição de Conteúdo 2"/>
          <p:cNvSpPr>
            <a:spLocks noGrp="1"/>
          </p:cNvSpPr>
          <p:nvPr>
            <p:ph idx="1"/>
          </p:nvPr>
        </p:nvSpPr>
        <p:spPr>
          <a:xfrm>
            <a:off x="457200" y="1166018"/>
            <a:ext cx="8229600" cy="4525963"/>
          </a:xfrm>
        </p:spPr>
        <p:txBody>
          <a:bodyPr/>
          <a:lstStyle/>
          <a:p>
            <a:pPr marL="0" indent="0">
              <a:buNone/>
            </a:pPr>
            <a:r>
              <a:rPr lang="en-US" dirty="0"/>
              <a:t>  </a:t>
            </a:r>
            <a:r>
              <a:rPr lang="en-US" b="1" dirty="0"/>
              <a:t>The mountains cover most of the territory and the rivers are few in number due to little precipitation. Due to the reduced fertility of mountainous soil, the Greeks produce many grains, vines, olive trees, figs and carob trees that are well adapted to the climate.</a:t>
            </a:r>
          </a:p>
          <a:p>
            <a:pPr marL="0" indent="0">
              <a:buNone/>
            </a:pPr>
            <a:endParaRPr lang="pt-PT" b="1" dirty="0"/>
          </a:p>
        </p:txBody>
      </p:sp>
      <p:pic>
        <p:nvPicPr>
          <p:cNvPr id="7" name="Imagem 6"/>
          <p:cNvPicPr>
            <a:picLocks noChangeAspect="1"/>
          </p:cNvPicPr>
          <p:nvPr/>
        </p:nvPicPr>
        <p:blipFill>
          <a:blip r:embed="rId2"/>
          <a:stretch>
            <a:fillRect/>
          </a:stretch>
        </p:blipFill>
        <p:spPr>
          <a:xfrm>
            <a:off x="539552" y="4301736"/>
            <a:ext cx="3136984" cy="2093369"/>
          </a:xfrm>
          <a:prstGeom prst="rect">
            <a:avLst/>
          </a:prstGeom>
        </p:spPr>
      </p:pic>
      <p:pic>
        <p:nvPicPr>
          <p:cNvPr id="4" name="Picture 2" descr="Resultado de imagem para Acharnes greece olive trees">
            <a:extLst>
              <a:ext uri="{FF2B5EF4-FFF2-40B4-BE49-F238E27FC236}">
                <a16:creationId xmlns:a16="http://schemas.microsoft.com/office/drawing/2014/main" id="{75FD0EF4-0612-43C8-BB57-252EC8345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221088"/>
            <a:ext cx="4485878" cy="223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4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71952"/>
          </a:xfrm>
        </p:spPr>
        <p:txBody>
          <a:bodyPr/>
          <a:lstStyle/>
          <a:p>
            <a:r>
              <a:rPr lang="pt-PT" dirty="0" err="1"/>
              <a:t>Gastronomy</a:t>
            </a:r>
            <a:endParaRPr lang="pt-PT" dirty="0"/>
          </a:p>
        </p:txBody>
      </p:sp>
      <p:sp>
        <p:nvSpPr>
          <p:cNvPr id="3" name="Marcador de Posição de Conteúdo 2"/>
          <p:cNvSpPr>
            <a:spLocks noGrp="1"/>
          </p:cNvSpPr>
          <p:nvPr>
            <p:ph idx="1"/>
          </p:nvPr>
        </p:nvSpPr>
        <p:spPr/>
        <p:txBody>
          <a:bodyPr>
            <a:normAutofit/>
          </a:bodyPr>
          <a:lstStyle/>
          <a:p>
            <a:pPr marL="0" indent="0">
              <a:buNone/>
            </a:pPr>
            <a:r>
              <a:rPr lang="pt-PT" dirty="0"/>
              <a:t>  </a:t>
            </a:r>
            <a:r>
              <a:rPr lang="pt-PT" b="1" i="1" dirty="0" err="1"/>
              <a:t>Moussaka</a:t>
            </a:r>
            <a:r>
              <a:rPr lang="pt-PT" b="1" i="1" dirty="0"/>
              <a:t>:</a:t>
            </a:r>
          </a:p>
          <a:p>
            <a:endParaRPr lang="pt-PT" b="1" i="1" dirty="0"/>
          </a:p>
          <a:p>
            <a:pPr marL="0" indent="0">
              <a:buNone/>
            </a:pPr>
            <a:r>
              <a:rPr lang="pt-PT" b="1" i="1" dirty="0"/>
              <a:t>  </a:t>
            </a:r>
            <a:r>
              <a:rPr lang="pt-PT" b="1" i="1" dirty="0" err="1"/>
              <a:t>Gemista</a:t>
            </a:r>
            <a:r>
              <a:rPr lang="pt-PT" b="1" i="1" dirty="0"/>
              <a:t>:</a:t>
            </a:r>
          </a:p>
          <a:p>
            <a:endParaRPr lang="pt-PT" b="1" i="1" dirty="0"/>
          </a:p>
          <a:p>
            <a:pPr marL="0" indent="0">
              <a:buNone/>
            </a:pPr>
            <a:r>
              <a:rPr lang="pt-PT" b="1" i="1" dirty="0"/>
              <a:t>  </a:t>
            </a:r>
            <a:r>
              <a:rPr lang="pt-PT" b="1" i="1" dirty="0" err="1"/>
              <a:t>Souvlaki</a:t>
            </a:r>
            <a:r>
              <a:rPr lang="pt-PT" b="1" i="1" dirty="0"/>
              <a:t>:</a:t>
            </a:r>
          </a:p>
          <a:p>
            <a:pPr marL="0" indent="0">
              <a:buNone/>
            </a:pPr>
            <a:r>
              <a:rPr lang="pt-PT" b="1" i="1" dirty="0"/>
              <a:t>  </a:t>
            </a:r>
          </a:p>
          <a:p>
            <a:pPr marL="0" indent="0">
              <a:buNone/>
            </a:pPr>
            <a:r>
              <a:rPr lang="pt-PT" b="1" i="1" dirty="0" err="1"/>
              <a:t>Frappé</a:t>
            </a:r>
            <a:r>
              <a:rPr lang="pt-PT" b="1" i="1"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9376" y="5230647"/>
            <a:ext cx="1891308" cy="126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715" y="3789038"/>
            <a:ext cx="1296144" cy="113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3351" y="2429245"/>
            <a:ext cx="1341698" cy="1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1412776"/>
            <a:ext cx="1181877" cy="88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eta para a direita 8"/>
          <p:cNvSpPr/>
          <p:nvPr/>
        </p:nvSpPr>
        <p:spPr>
          <a:xfrm>
            <a:off x="4096352" y="1855980"/>
            <a:ext cx="317105" cy="60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1749" y="2959532"/>
            <a:ext cx="34766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571" y="4333602"/>
            <a:ext cx="34766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571" y="5969566"/>
            <a:ext cx="347663"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4765234" y="1316667"/>
            <a:ext cx="4378766" cy="923330"/>
          </a:xfrm>
          <a:prstGeom prst="rect">
            <a:avLst/>
          </a:prstGeom>
          <a:noFill/>
        </p:spPr>
        <p:txBody>
          <a:bodyPr wrap="square" rtlCol="0">
            <a:spAutoFit/>
          </a:bodyPr>
          <a:lstStyle/>
          <a:p>
            <a:r>
              <a:rPr lang="en-US" b="1" dirty="0"/>
              <a:t>It is a combination of eggplants, ground lamb, tomatoes, onions, olive oil, white sauce and a lot of seasonings</a:t>
            </a:r>
            <a:r>
              <a:rPr lang="pt-PT" b="1" dirty="0"/>
              <a:t>.</a:t>
            </a:r>
          </a:p>
        </p:txBody>
      </p:sp>
      <p:sp>
        <p:nvSpPr>
          <p:cNvPr id="6" name="CaixaDeTexto 5"/>
          <p:cNvSpPr txBox="1"/>
          <p:nvPr/>
        </p:nvSpPr>
        <p:spPr>
          <a:xfrm>
            <a:off x="5220072" y="2620104"/>
            <a:ext cx="3672408" cy="646331"/>
          </a:xfrm>
          <a:prstGeom prst="rect">
            <a:avLst/>
          </a:prstGeom>
          <a:noFill/>
        </p:spPr>
        <p:txBody>
          <a:bodyPr wrap="square" rtlCol="0">
            <a:spAutoFit/>
          </a:bodyPr>
          <a:lstStyle/>
          <a:p>
            <a:r>
              <a:rPr lang="pt-PT" dirty="0"/>
              <a:t> </a:t>
            </a:r>
            <a:r>
              <a:rPr lang="en-US" b="1" dirty="0"/>
              <a:t>It is tomato or chili stuffed with rice and cooked with sauce and olive oil.</a:t>
            </a:r>
            <a:endParaRPr lang="pt-PT" b="1" dirty="0"/>
          </a:p>
        </p:txBody>
      </p:sp>
      <p:sp>
        <p:nvSpPr>
          <p:cNvPr id="7" name="CaixaDeTexto 6"/>
          <p:cNvSpPr txBox="1"/>
          <p:nvPr/>
        </p:nvSpPr>
        <p:spPr>
          <a:xfrm>
            <a:off x="4963171" y="3933056"/>
            <a:ext cx="2520280" cy="923330"/>
          </a:xfrm>
          <a:prstGeom prst="rect">
            <a:avLst/>
          </a:prstGeom>
          <a:noFill/>
        </p:spPr>
        <p:txBody>
          <a:bodyPr wrap="square" rtlCol="0">
            <a:spAutoFit/>
          </a:bodyPr>
          <a:lstStyle/>
          <a:p>
            <a:r>
              <a:rPr lang="pt-PT" dirty="0"/>
              <a:t> </a:t>
            </a:r>
            <a:r>
              <a:rPr lang="en-US" b="1" dirty="0"/>
              <a:t>It is served on plate or pita bread with gravy, salad and chips.</a:t>
            </a:r>
            <a:endParaRPr lang="pt-PT" b="1" dirty="0"/>
          </a:p>
        </p:txBody>
      </p:sp>
      <p:sp>
        <p:nvSpPr>
          <p:cNvPr id="8" name="CaixaDeTexto 7"/>
          <p:cNvSpPr txBox="1"/>
          <p:nvPr/>
        </p:nvSpPr>
        <p:spPr>
          <a:xfrm>
            <a:off x="5004048" y="5569019"/>
            <a:ext cx="3069968" cy="646331"/>
          </a:xfrm>
          <a:prstGeom prst="rect">
            <a:avLst/>
          </a:prstGeom>
          <a:noFill/>
        </p:spPr>
        <p:txBody>
          <a:bodyPr wrap="square" rtlCol="0">
            <a:spAutoFit/>
          </a:bodyPr>
          <a:lstStyle/>
          <a:p>
            <a:r>
              <a:rPr lang="en-US" b="1" dirty="0"/>
              <a:t>It is a blend of instant coffee  with ice cubes.</a:t>
            </a:r>
          </a:p>
        </p:txBody>
      </p:sp>
    </p:spTree>
    <p:extLst>
      <p:ext uri="{BB962C8B-B14F-4D97-AF65-F5344CB8AC3E}">
        <p14:creationId xmlns:p14="http://schemas.microsoft.com/office/powerpoint/2010/main" val="336787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04667"/>
          </a:xfrm>
        </p:spPr>
        <p:txBody>
          <a:bodyPr>
            <a:normAutofit fontScale="90000"/>
          </a:bodyPr>
          <a:lstStyle/>
          <a:p>
            <a:r>
              <a:rPr lang="pt-PT" dirty="0" err="1"/>
              <a:t>Monuments</a:t>
            </a:r>
            <a:r>
              <a:rPr lang="pt-PT" dirty="0"/>
              <a:t> </a:t>
            </a:r>
          </a:p>
        </p:txBody>
      </p:sp>
      <p:sp>
        <p:nvSpPr>
          <p:cNvPr id="3" name="Marcador de Posição de Conteúdo 2"/>
          <p:cNvSpPr>
            <a:spLocks noGrp="1"/>
          </p:cNvSpPr>
          <p:nvPr>
            <p:ph idx="1"/>
          </p:nvPr>
        </p:nvSpPr>
        <p:spPr/>
        <p:txBody>
          <a:bodyPr/>
          <a:lstStyle/>
          <a:p>
            <a:pPr marL="0" indent="0">
              <a:buNone/>
            </a:pPr>
            <a:r>
              <a:rPr lang="pt-PT"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213" y="889675"/>
            <a:ext cx="4046969" cy="269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4545360" y="2278210"/>
            <a:ext cx="2042864" cy="1384995"/>
          </a:xfrm>
          <a:prstGeom prst="rect">
            <a:avLst/>
          </a:prstGeom>
          <a:noFill/>
        </p:spPr>
        <p:txBody>
          <a:bodyPr wrap="square" rtlCol="0">
            <a:spAutoFit/>
          </a:bodyPr>
          <a:lstStyle/>
          <a:p>
            <a:r>
              <a:rPr lang="pt-PT" sz="2800" b="1" i="1" dirty="0" err="1"/>
              <a:t>Domelike</a:t>
            </a:r>
            <a:r>
              <a:rPr lang="pt-PT" sz="2800" b="1" i="1" dirty="0"/>
              <a:t> </a:t>
            </a:r>
            <a:r>
              <a:rPr lang="pt-PT" sz="2800" b="1" i="1" dirty="0" err="1"/>
              <a:t>tomb</a:t>
            </a:r>
            <a:r>
              <a:rPr lang="pt-PT" sz="2800" b="1" i="1" dirty="0"/>
              <a:t> </a:t>
            </a:r>
            <a:r>
              <a:rPr lang="pt-PT" sz="2800" b="1" i="1" dirty="0" err="1"/>
              <a:t>of</a:t>
            </a:r>
            <a:r>
              <a:rPr lang="pt-PT" sz="2800" b="1" i="1" dirty="0"/>
              <a:t> </a:t>
            </a:r>
            <a:r>
              <a:rPr lang="pt-PT" sz="2800" b="1" i="1" dirty="0" err="1"/>
              <a:t>Acharnes</a:t>
            </a:r>
            <a:endParaRPr lang="pt-PT" sz="2800" b="1" i="1"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21" y="3766850"/>
            <a:ext cx="3914511" cy="292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4572000" y="5445090"/>
            <a:ext cx="4104456" cy="523220"/>
          </a:xfrm>
          <a:prstGeom prst="rect">
            <a:avLst/>
          </a:prstGeom>
          <a:noFill/>
        </p:spPr>
        <p:txBody>
          <a:bodyPr wrap="square" rtlCol="0">
            <a:spAutoFit/>
          </a:bodyPr>
          <a:lstStyle/>
          <a:p>
            <a:r>
              <a:rPr lang="pt-PT" sz="2800" b="1" dirty="0" err="1"/>
              <a:t>Old</a:t>
            </a:r>
            <a:r>
              <a:rPr lang="pt-PT" sz="2800" b="1" dirty="0"/>
              <a:t> </a:t>
            </a:r>
            <a:r>
              <a:rPr lang="pt-PT" sz="2800" b="1" dirty="0" err="1"/>
              <a:t>theatre</a:t>
            </a:r>
            <a:r>
              <a:rPr lang="pt-PT" sz="2800" b="1" dirty="0"/>
              <a:t> </a:t>
            </a:r>
            <a:r>
              <a:rPr lang="pt-PT" sz="2800" b="1" dirty="0" err="1"/>
              <a:t>of</a:t>
            </a:r>
            <a:r>
              <a:rPr lang="pt-PT" sz="2800" b="1" dirty="0"/>
              <a:t> </a:t>
            </a:r>
            <a:r>
              <a:rPr lang="pt-PT" sz="2800" b="1" dirty="0" err="1"/>
              <a:t>Acharnes</a:t>
            </a:r>
            <a:endParaRPr lang="pt-PT" sz="2800" b="1" dirty="0"/>
          </a:p>
        </p:txBody>
      </p:sp>
      <p:pic>
        <p:nvPicPr>
          <p:cNvPr id="7" name="Imagem 6" descr="Uma imagem com exterior, relva, rocha, edifício&#10;&#10;Descrição gerada automaticamente">
            <a:extLst>
              <a:ext uri="{FF2B5EF4-FFF2-40B4-BE49-F238E27FC236}">
                <a16:creationId xmlns:a16="http://schemas.microsoft.com/office/drawing/2014/main" id="{4A7393FE-CF27-422D-A00E-D2A3ABC781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11" t="-30" r="3189" b="30"/>
          <a:stretch/>
        </p:blipFill>
        <p:spPr>
          <a:xfrm>
            <a:off x="6792325" y="455617"/>
            <a:ext cx="1918714" cy="4268578"/>
          </a:xfrm>
          <a:prstGeom prst="rect">
            <a:avLst/>
          </a:prstGeom>
        </p:spPr>
      </p:pic>
    </p:spTree>
    <p:extLst>
      <p:ext uri="{BB962C8B-B14F-4D97-AF65-F5344CB8AC3E}">
        <p14:creationId xmlns:p14="http://schemas.microsoft.com/office/powerpoint/2010/main" val="240081845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228</Words>
  <Application>Microsoft Office PowerPoint</Application>
  <PresentationFormat>Apresentação no Ecrã (4:3)</PresentationFormat>
  <Paragraphs>33</Paragraphs>
  <Slides>7</Slides>
  <Notes>0</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7</vt:i4>
      </vt:variant>
    </vt:vector>
  </HeadingPairs>
  <TitlesOfParts>
    <vt:vector size="10" baseType="lpstr">
      <vt:lpstr>Arial</vt:lpstr>
      <vt:lpstr>Calibri</vt:lpstr>
      <vt:lpstr>Tema do Office</vt:lpstr>
      <vt:lpstr>Acharnes (Αχαρνές)</vt:lpstr>
      <vt:lpstr>Acharnes</vt:lpstr>
      <vt:lpstr>Apresentação do PowerPoint</vt:lpstr>
      <vt:lpstr>Climate</vt:lpstr>
      <vt:lpstr>Nature</vt:lpstr>
      <vt:lpstr>Gastronomy</vt:lpstr>
      <vt:lpstr>Monuments </vt:lpstr>
    </vt:vector>
  </TitlesOfParts>
  <Company>M. E. - GEPE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Paula Correia</cp:lastModifiedBy>
  <cp:revision>34</cp:revision>
  <dcterms:created xsi:type="dcterms:W3CDTF">2019-01-10T13:10:28Z</dcterms:created>
  <dcterms:modified xsi:type="dcterms:W3CDTF">2019-05-09T19:19:06Z</dcterms:modified>
</cp:coreProperties>
</file>