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sldIdLst>
    <p:sldId id="256" r:id="rId2"/>
    <p:sldId id="257" r:id="rId3"/>
    <p:sldId id="258" r:id="rId4"/>
    <p:sldId id="259"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0910F-AB49-40E4-B4F8-3E1C570579D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83D78F6-F45B-48AC-B981-73015A06CC0F}">
      <dgm:prSet/>
      <dgm:spPr/>
      <dgm:t>
        <a:bodyPr/>
        <a:lstStyle/>
        <a:p>
          <a:r>
            <a:rPr lang="el-GR"/>
            <a:t>Ένα έθιμο που τα τελευταία χρόνια τείνει να εξαφανιστεί και τη θέση του έχει πάρει το ξένο έθιμο του χριστουγεννιάτικου δέντρου.</a:t>
          </a:r>
          <a:endParaRPr lang="en-US"/>
        </a:p>
      </dgm:t>
    </dgm:pt>
    <dgm:pt modelId="{9D1EB33E-9046-4B8A-B4FD-6284F25CB8C7}" type="parTrans" cxnId="{E9D13CAC-706B-4F19-9073-79053AC51B98}">
      <dgm:prSet/>
      <dgm:spPr/>
      <dgm:t>
        <a:bodyPr/>
        <a:lstStyle/>
        <a:p>
          <a:endParaRPr lang="en-US"/>
        </a:p>
      </dgm:t>
    </dgm:pt>
    <dgm:pt modelId="{99E512C9-3382-4E3C-BD09-2BDB0C53631C}" type="sibTrans" cxnId="{E9D13CAC-706B-4F19-9073-79053AC51B98}">
      <dgm:prSet/>
      <dgm:spPr/>
      <dgm:t>
        <a:bodyPr/>
        <a:lstStyle/>
        <a:p>
          <a:endParaRPr lang="en-US"/>
        </a:p>
      </dgm:t>
    </dgm:pt>
    <dgm:pt modelId="{D51469BB-5C38-4B76-9735-3E931973E02C}">
      <dgm:prSet/>
      <dgm:spPr/>
      <dgm:t>
        <a:bodyPr/>
        <a:lstStyle/>
        <a:p>
          <a:r>
            <a:rPr lang="el-GR"/>
            <a:t>Το καράβι συμβολίζει την καινούργια πλεύση του ανθρώπου στη ζωή, μετά τη γέννηση του Χριστού. Τα παιδιά των ναυτικών που έμεναν πίσω κατασκεύαζαν μόνα τους τα παιχνίδια τους τα οποία συνήθως ήταν καραβάκια. Το καραβάκι συμβόλιζε την προσμονή των παιδιών για αντάμωση με τους συγγενείς τους, αλλά και την αγάπη τους για τη θάλασσα. Σιγά-σιγά καθιερώθηκε και το έθιμο του στολισμού του όμως λόγω του ότι ήταν συνδεδεμένο με δυσάρεστες αναμνήσεις δεν μπόρεσε να εδραιωθεί ως γιορτινό σύμβολο.</a:t>
          </a:r>
          <a:endParaRPr lang="en-US"/>
        </a:p>
      </dgm:t>
    </dgm:pt>
    <dgm:pt modelId="{E822E4F9-7C82-455A-AE82-DE51C9CCE57C}" type="parTrans" cxnId="{7AB29440-E952-421F-86AD-A1C22E8DBE01}">
      <dgm:prSet/>
      <dgm:spPr/>
      <dgm:t>
        <a:bodyPr/>
        <a:lstStyle/>
        <a:p>
          <a:endParaRPr lang="en-US"/>
        </a:p>
      </dgm:t>
    </dgm:pt>
    <dgm:pt modelId="{5962C104-1B87-4B4F-A18E-20810A442E3B}" type="sibTrans" cxnId="{7AB29440-E952-421F-86AD-A1C22E8DBE01}">
      <dgm:prSet/>
      <dgm:spPr/>
      <dgm:t>
        <a:bodyPr/>
        <a:lstStyle/>
        <a:p>
          <a:endParaRPr lang="en-US"/>
        </a:p>
      </dgm:t>
    </dgm:pt>
    <dgm:pt modelId="{54512B26-3B12-4036-B593-9569801955B2}" type="pres">
      <dgm:prSet presAssocID="{53E0910F-AB49-40E4-B4F8-3E1C570579D0}" presName="linear" presStyleCnt="0">
        <dgm:presLayoutVars>
          <dgm:animLvl val="lvl"/>
          <dgm:resizeHandles val="exact"/>
        </dgm:presLayoutVars>
      </dgm:prSet>
      <dgm:spPr/>
    </dgm:pt>
    <dgm:pt modelId="{CC988AA1-77D6-4C40-9F95-35B5C04EC81A}" type="pres">
      <dgm:prSet presAssocID="{283D78F6-F45B-48AC-B981-73015A06CC0F}" presName="parentText" presStyleLbl="node1" presStyleIdx="0" presStyleCnt="2">
        <dgm:presLayoutVars>
          <dgm:chMax val="0"/>
          <dgm:bulletEnabled val="1"/>
        </dgm:presLayoutVars>
      </dgm:prSet>
      <dgm:spPr/>
    </dgm:pt>
    <dgm:pt modelId="{7A8D648C-AB54-414B-8751-8E5E957492BC}" type="pres">
      <dgm:prSet presAssocID="{99E512C9-3382-4E3C-BD09-2BDB0C53631C}" presName="spacer" presStyleCnt="0"/>
      <dgm:spPr/>
    </dgm:pt>
    <dgm:pt modelId="{566511FB-E66C-46BA-99AA-B3BABB4E8718}" type="pres">
      <dgm:prSet presAssocID="{D51469BB-5C38-4B76-9735-3E931973E02C}" presName="parentText" presStyleLbl="node1" presStyleIdx="1" presStyleCnt="2">
        <dgm:presLayoutVars>
          <dgm:chMax val="0"/>
          <dgm:bulletEnabled val="1"/>
        </dgm:presLayoutVars>
      </dgm:prSet>
      <dgm:spPr/>
    </dgm:pt>
  </dgm:ptLst>
  <dgm:cxnLst>
    <dgm:cxn modelId="{EC915B08-4158-4DF6-98ED-B3F9BB941BD3}" type="presOf" srcId="{283D78F6-F45B-48AC-B981-73015A06CC0F}" destId="{CC988AA1-77D6-4C40-9F95-35B5C04EC81A}" srcOrd="0" destOrd="0" presId="urn:microsoft.com/office/officeart/2005/8/layout/vList2"/>
    <dgm:cxn modelId="{7AB29440-E952-421F-86AD-A1C22E8DBE01}" srcId="{53E0910F-AB49-40E4-B4F8-3E1C570579D0}" destId="{D51469BB-5C38-4B76-9735-3E931973E02C}" srcOrd="1" destOrd="0" parTransId="{E822E4F9-7C82-455A-AE82-DE51C9CCE57C}" sibTransId="{5962C104-1B87-4B4F-A18E-20810A442E3B}"/>
    <dgm:cxn modelId="{C059AB8A-F7D6-4FD9-85DC-965FD062BAA7}" type="presOf" srcId="{D51469BB-5C38-4B76-9735-3E931973E02C}" destId="{566511FB-E66C-46BA-99AA-B3BABB4E8718}" srcOrd="0" destOrd="0" presId="urn:microsoft.com/office/officeart/2005/8/layout/vList2"/>
    <dgm:cxn modelId="{E9D13CAC-706B-4F19-9073-79053AC51B98}" srcId="{53E0910F-AB49-40E4-B4F8-3E1C570579D0}" destId="{283D78F6-F45B-48AC-B981-73015A06CC0F}" srcOrd="0" destOrd="0" parTransId="{9D1EB33E-9046-4B8A-B4FD-6284F25CB8C7}" sibTransId="{99E512C9-3382-4E3C-BD09-2BDB0C53631C}"/>
    <dgm:cxn modelId="{305E64D5-A2B3-43D6-B6CC-0FECDDF7B359}" type="presOf" srcId="{53E0910F-AB49-40E4-B4F8-3E1C570579D0}" destId="{54512B26-3B12-4036-B593-9569801955B2}" srcOrd="0" destOrd="0" presId="urn:microsoft.com/office/officeart/2005/8/layout/vList2"/>
    <dgm:cxn modelId="{88C5ADE5-5D0A-4148-8EC9-683D5291940E}" type="presParOf" srcId="{54512B26-3B12-4036-B593-9569801955B2}" destId="{CC988AA1-77D6-4C40-9F95-35B5C04EC81A}" srcOrd="0" destOrd="0" presId="urn:microsoft.com/office/officeart/2005/8/layout/vList2"/>
    <dgm:cxn modelId="{47BC3296-1A04-4A5B-AE09-AB94831AA2F8}" type="presParOf" srcId="{54512B26-3B12-4036-B593-9569801955B2}" destId="{7A8D648C-AB54-414B-8751-8E5E957492BC}" srcOrd="1" destOrd="0" presId="urn:microsoft.com/office/officeart/2005/8/layout/vList2"/>
    <dgm:cxn modelId="{F147C7F4-2D8D-4E9F-846C-A2C703304185}" type="presParOf" srcId="{54512B26-3B12-4036-B593-9569801955B2}" destId="{566511FB-E66C-46BA-99AA-B3BABB4E871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88AA1-77D6-4C40-9F95-35B5C04EC81A}">
      <dsp:nvSpPr>
        <dsp:cNvPr id="0" name=""/>
        <dsp:cNvSpPr/>
      </dsp:nvSpPr>
      <dsp:spPr>
        <a:xfrm>
          <a:off x="0" y="16943"/>
          <a:ext cx="6391275" cy="25833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Ένα έθιμο που τα τελευταία χρόνια τείνει να εξαφανιστεί και τη θέση του έχει πάρει το ξένο έθιμο του χριστουγεννιάτικου δέντρου.</a:t>
          </a:r>
          <a:endParaRPr lang="en-US" sz="1600" kern="1200"/>
        </a:p>
      </dsp:txBody>
      <dsp:txXfrm>
        <a:off x="126109" y="143052"/>
        <a:ext cx="6139057" cy="2331142"/>
      </dsp:txXfrm>
    </dsp:sp>
    <dsp:sp modelId="{566511FB-E66C-46BA-99AA-B3BABB4E8718}">
      <dsp:nvSpPr>
        <dsp:cNvPr id="0" name=""/>
        <dsp:cNvSpPr/>
      </dsp:nvSpPr>
      <dsp:spPr>
        <a:xfrm>
          <a:off x="0" y="2646383"/>
          <a:ext cx="6391275" cy="258336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Το καράβι συμβολίζει την καινούργια πλεύση του ανθρώπου στη ζωή, μετά τη γέννηση του Χριστού. Τα παιδιά των ναυτικών που έμεναν πίσω κατασκεύαζαν μόνα τους τα παιχνίδια τους τα οποία συνήθως ήταν καραβάκια. Το καραβάκι συμβόλιζε την προσμονή των παιδιών για αντάμωση με τους συγγενείς τους, αλλά και την αγάπη τους για τη θάλασσα. Σιγά-σιγά καθιερώθηκε και το έθιμο του στολισμού του όμως λόγω του ότι ήταν συνδεδεμένο με δυσάρεστες αναμνήσεις δεν μπόρεσε να εδραιωθεί ως γιορτινό σύμβολο.</a:t>
          </a:r>
          <a:endParaRPr lang="en-US" sz="1600" kern="1200"/>
        </a:p>
      </dsp:txBody>
      <dsp:txXfrm>
        <a:off x="126109" y="2772492"/>
        <a:ext cx="6139057" cy="23311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l-GR" dirty="0"/>
              <a:t>Κάντε κλικ για να επεξεργαστείτε τον τίτλο υποδείγματος</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l-G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84513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l-GR" dirty="0"/>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5" name="Date Placeholder 4"/>
          <p:cNvSpPr>
            <a:spLocks noGrp="1"/>
          </p:cNvSpPr>
          <p:nvPr>
            <p:ph type="dt" sz="half" idx="10"/>
          </p:nvPr>
        </p:nvSpPr>
        <p:spPr/>
        <p:txBody>
          <a:bodyPr/>
          <a:lstStyle/>
          <a:p>
            <a:fld id="{8526F0F3-3C53-41BC-8FFD-0BFB6DD91672}" type="datetimeFigureOut">
              <a:rPr lang="el-GR" smtClean="0"/>
              <a:t>19/4/2019</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31665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l-GR" dirty="0"/>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4" name="Date Placeholder 3"/>
          <p:cNvSpPr>
            <a:spLocks noGrp="1"/>
          </p:cNvSpPr>
          <p:nvPr>
            <p:ph type="dt" sz="half" idx="10"/>
          </p:nvPr>
        </p:nvSpPr>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4130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l-GR" dirty="0"/>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4" name="Date Placeholder 3"/>
          <p:cNvSpPr>
            <a:spLocks noGrp="1"/>
          </p:cNvSpPr>
          <p:nvPr>
            <p:ph type="dt" sz="half" idx="10"/>
          </p:nvPr>
        </p:nvSpPr>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556093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κειμένου υποδείγματος</a:t>
            </a:r>
          </a:p>
        </p:txBody>
      </p:sp>
      <p:sp>
        <p:nvSpPr>
          <p:cNvPr id="4" name="Date Placeholder 3"/>
          <p:cNvSpPr>
            <a:spLocks noGrp="1"/>
          </p:cNvSpPr>
          <p:nvPr>
            <p:ph type="dt" sz="half" idx="10"/>
          </p:nvPr>
        </p:nvSpPr>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475167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526F0F3-3C53-41BC-8FFD-0BFB6DD91672}" type="datetimeFigureOut">
              <a:rPr lang="el-GR" smtClean="0"/>
              <a:t>19/4/2019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83292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526F0F3-3C53-41BC-8FFD-0BFB6DD91672}" type="datetimeFigureOut">
              <a:rPr lang="el-GR" smtClean="0"/>
              <a:t>19/4/2019</a:t>
            </a:fld>
            <a:endParaRPr lang="el-GR"/>
          </a:p>
        </p:txBody>
      </p:sp>
      <p:sp>
        <p:nvSpPr>
          <p:cNvPr id="8" name="Footer Placeholder 7"/>
          <p:cNvSpPr>
            <a:spLocks noGrp="1"/>
          </p:cNvSpPr>
          <p:nvPr>
            <p:ph type="ftr" sz="quarter" idx="11"/>
          </p:nvPr>
        </p:nvSpPr>
        <p:spPr>
          <a:xfrm>
            <a:off x="561111" y="6391838"/>
            <a:ext cx="3644282" cy="304801"/>
          </a:xfrm>
        </p:spPr>
        <p:txBody>
          <a:bodyPr/>
          <a:lstStyle/>
          <a:p>
            <a:endParaRPr lang="el-GR"/>
          </a:p>
        </p:txBody>
      </p:sp>
      <p:sp>
        <p:nvSpPr>
          <p:cNvPr id="9" name="Slide Number Placeholder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738433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l-GR" dirty="0"/>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913548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l-GR" dirty="0"/>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37382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87560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κειμένου υποδείγματος</a:t>
            </a:r>
          </a:p>
        </p:txBody>
      </p:sp>
      <p:sp>
        <p:nvSpPr>
          <p:cNvPr id="4" name="Date Placeholder 3"/>
          <p:cNvSpPr>
            <a:spLocks noGrp="1"/>
          </p:cNvSpPr>
          <p:nvPr>
            <p:ph type="dt" sz="half" idx="10"/>
          </p:nvPr>
        </p:nvSpPr>
        <p:spPr/>
        <p:txBody>
          <a:bodyPr/>
          <a:lstStyle/>
          <a:p>
            <a:fld id="{8526F0F3-3C53-41BC-8FFD-0BFB6DD91672}" type="datetimeFigureOut">
              <a:rPr lang="el-GR" smtClean="0"/>
              <a:t>19/4/2019</a:t>
            </a:fld>
            <a:endParaRPr lang="el-GR"/>
          </a:p>
        </p:txBody>
      </p:sp>
      <p:sp>
        <p:nvSpPr>
          <p:cNvPr id="5" name="Footer Placeholder 4"/>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16222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5" name="Date Placeholder 4"/>
          <p:cNvSpPr>
            <a:spLocks noGrp="1"/>
          </p:cNvSpPr>
          <p:nvPr>
            <p:ph type="dt" sz="half" idx="10"/>
          </p:nvPr>
        </p:nvSpPr>
        <p:spPr/>
        <p:txBody>
          <a:bodyPr/>
          <a:lstStyle/>
          <a:p>
            <a:fld id="{8526F0F3-3C53-41BC-8FFD-0BFB6DD91672}" type="datetimeFigureOut">
              <a:rPr lang="el-GR" smtClean="0"/>
              <a:t>19/4/2019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82552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Στυλ κειμένου υποδείγματος</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7" name="Date Placeholder 6"/>
          <p:cNvSpPr>
            <a:spLocks noGrp="1"/>
          </p:cNvSpPr>
          <p:nvPr>
            <p:ph type="dt" sz="half" idx="10"/>
          </p:nvPr>
        </p:nvSpPr>
        <p:spPr/>
        <p:txBody>
          <a:bodyPr/>
          <a:lstStyle/>
          <a:p>
            <a:fld id="{8526F0F3-3C53-41BC-8FFD-0BFB6DD91672}" type="datetimeFigureOut">
              <a:rPr lang="el-GR" smtClean="0"/>
              <a:t>19/4/2019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58308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l-GR" dirty="0"/>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526F0F3-3C53-41BC-8FFD-0BFB6DD91672}" type="datetimeFigureOut">
              <a:rPr lang="el-GR" smtClean="0"/>
              <a:t>19/4/2019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1812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6F0F3-3C53-41BC-8FFD-0BFB6DD91672}" type="datetimeFigureOut">
              <a:rPr lang="el-GR" smtClean="0"/>
              <a:t>19/4/2019</a:t>
            </a:fld>
            <a:endParaRPr lang="el-GR"/>
          </a:p>
        </p:txBody>
      </p:sp>
      <p:sp>
        <p:nvSpPr>
          <p:cNvPr id="3" name="Footer Placeholder 2"/>
          <p:cNvSpPr>
            <a:spLocks noGrp="1"/>
          </p:cNvSpPr>
          <p:nvPr>
            <p:ph type="ftr" sz="quarter" idx="11"/>
          </p:nvPr>
        </p:nvSpPr>
        <p:spPr/>
        <p:txBody>
          <a:bodyPr/>
          <a:lstStyle/>
          <a:p>
            <a:endParaRPr lang="el-G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82529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5" name="Date Placeholder 4"/>
          <p:cNvSpPr>
            <a:spLocks noGrp="1"/>
          </p:cNvSpPr>
          <p:nvPr>
            <p:ph type="dt" sz="half" idx="10"/>
          </p:nvPr>
        </p:nvSpPr>
        <p:spPr/>
        <p:txBody>
          <a:bodyPr/>
          <a:lstStyle/>
          <a:p>
            <a:fld id="{8526F0F3-3C53-41BC-8FFD-0BFB6DD91672}" type="datetimeFigureOut">
              <a:rPr lang="el-GR" smtClean="0"/>
              <a:t>19/4/2019</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31606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l-GR" dirty="0"/>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κειμένου υποδείγματος</a:t>
            </a:r>
          </a:p>
        </p:txBody>
      </p:sp>
      <p:sp>
        <p:nvSpPr>
          <p:cNvPr id="5" name="Date Placeholder 4"/>
          <p:cNvSpPr>
            <a:spLocks noGrp="1"/>
          </p:cNvSpPr>
          <p:nvPr>
            <p:ph type="dt" sz="half" idx="10"/>
          </p:nvPr>
        </p:nvSpPr>
        <p:spPr/>
        <p:txBody>
          <a:bodyPr/>
          <a:lstStyle/>
          <a:p>
            <a:fld id="{8526F0F3-3C53-41BC-8FFD-0BFB6DD91672}" type="datetimeFigureOut">
              <a:rPr lang="el-GR" smtClean="0"/>
              <a:t>19/4/2019</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73553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526F0F3-3C53-41BC-8FFD-0BFB6DD91672}" type="datetimeFigureOut">
              <a:rPr lang="el-GR" smtClean="0"/>
              <a:t>19/4/2019</a:t>
            </a:fld>
            <a:endParaRPr lang="el-G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l-G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1D45B6D-1AE9-4C4D-AC38-C455C96DF37A}" type="slidenum">
              <a:rPr lang="el-GR" smtClean="0"/>
              <a:t>‹#›</a:t>
            </a:fld>
            <a:endParaRPr lang="el-GR"/>
          </a:p>
        </p:txBody>
      </p:sp>
    </p:spTree>
    <p:extLst>
      <p:ext uri="{BB962C8B-B14F-4D97-AF65-F5344CB8AC3E}">
        <p14:creationId xmlns:p14="http://schemas.microsoft.com/office/powerpoint/2010/main" val="4580554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9"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p:cNvSpPr>
            <a:spLocks noGrp="1"/>
          </p:cNvSpPr>
          <p:nvPr>
            <p:ph type="ctrTitle"/>
          </p:nvPr>
        </p:nvSpPr>
        <p:spPr>
          <a:xfrm>
            <a:off x="1683171" y="1169773"/>
            <a:ext cx="8825658" cy="2870161"/>
          </a:xfrm>
        </p:spPr>
        <p:txBody>
          <a:bodyPr anchor="b">
            <a:normAutofit/>
          </a:bodyPr>
          <a:lstStyle/>
          <a:p>
            <a:pPr algn="ctr"/>
            <a:r>
              <a:rPr lang="el-GR">
                <a:solidFill>
                  <a:schemeClr val="tx1"/>
                </a:solidFill>
                <a:cs typeface="Calibri Light"/>
              </a:rPr>
              <a:t>ΗΘΗ ΚΑΙ ΕΘΙΜΑ ΤΗΣ ΕΛΛΑΔΑΣ</a:t>
            </a:r>
            <a:endParaRPr lang="el-GR">
              <a:solidFill>
                <a:schemeClr val="tx1"/>
              </a:solidFill>
            </a:endParaRPr>
          </a:p>
        </p:txBody>
      </p:sp>
      <p:sp>
        <p:nvSpPr>
          <p:cNvPr id="3" name="Υπότιτλος 2"/>
          <p:cNvSpPr>
            <a:spLocks noGrp="1"/>
          </p:cNvSpPr>
          <p:nvPr>
            <p:ph type="subTitle" idx="1"/>
          </p:nvPr>
        </p:nvSpPr>
        <p:spPr>
          <a:xfrm>
            <a:off x="1683171" y="4293441"/>
            <a:ext cx="8825658" cy="1234148"/>
          </a:xfrm>
        </p:spPr>
        <p:txBody>
          <a:bodyPr vert="horz" lIns="91440" tIns="45720" rIns="91440" bIns="45720" rtlCol="0">
            <a:normAutofit/>
          </a:bodyPr>
          <a:lstStyle/>
          <a:p>
            <a:pPr algn="ctr"/>
            <a:r>
              <a:rPr lang="el-GR" sz="2000">
                <a:cs typeface="Calibri"/>
              </a:rPr>
              <a:t>Θεοφανία Παπαδοπούλου Α4</a:t>
            </a:r>
          </a:p>
          <a:p>
            <a:pPr algn="ctr"/>
            <a:r>
              <a:rPr lang="el-GR" sz="2000">
                <a:cs typeface="Calibri"/>
              </a:rPr>
              <a:t>Απρίλιος 2019</a:t>
            </a:r>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122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9" name="Group 22">
            <a:extLst>
              <a:ext uri="{FF2B5EF4-FFF2-40B4-BE49-F238E27FC236}">
                <a16:creationId xmlns:a16="http://schemas.microsoft.com/office/drawing/2014/main" id="{73C75B33-8B9C-4C30-B69D-6F21F9FFF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2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E7733D14-EF47-47BB-93CA-C498A30E0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7C8D7967-7E76-49C0-8910-644CD2B5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19A812B0-2D3E-4537-83CE-8F7B8B8C883F}"/>
              </a:ext>
            </a:extLst>
          </p:cNvPr>
          <p:cNvSpPr>
            <a:spLocks noGrp="1"/>
          </p:cNvSpPr>
          <p:nvPr>
            <p:ph type="title"/>
          </p:nvPr>
        </p:nvSpPr>
        <p:spPr>
          <a:xfrm>
            <a:off x="1154955" y="973668"/>
            <a:ext cx="2942210" cy="1020232"/>
          </a:xfrm>
        </p:spPr>
        <p:txBody>
          <a:bodyPr vert="horz" lIns="91440" tIns="45720" rIns="91440" bIns="45720" rtlCol="0" anchor="ctr">
            <a:normAutofit/>
          </a:bodyPr>
          <a:lstStyle/>
          <a:p>
            <a:r>
              <a:rPr lang="en-US" u="sng"/>
              <a:t>Μαρτίτσι</a:t>
            </a:r>
            <a:endParaRPr lang="en-US"/>
          </a:p>
        </p:txBody>
      </p:sp>
      <p:sp>
        <p:nvSpPr>
          <p:cNvPr id="3" name="Θέση περιεχομένου 2">
            <a:extLst>
              <a:ext uri="{FF2B5EF4-FFF2-40B4-BE49-F238E27FC236}">
                <a16:creationId xmlns:a16="http://schemas.microsoft.com/office/drawing/2014/main" id="{62C6A2B0-58AE-4324-99F9-E00FC04256A3}"/>
              </a:ext>
            </a:extLst>
          </p:cNvPr>
          <p:cNvSpPr>
            <a:spLocks noGrp="1"/>
          </p:cNvSpPr>
          <p:nvPr>
            <p:ph sz="half" idx="1"/>
          </p:nvPr>
        </p:nvSpPr>
        <p:spPr>
          <a:xfrm>
            <a:off x="1154955" y="2120900"/>
            <a:ext cx="3133726" cy="3898900"/>
          </a:xfrm>
        </p:spPr>
        <p:txBody>
          <a:bodyPr vert="horz" lIns="91440" tIns="45720" rIns="91440" bIns="45720" rtlCol="0">
            <a:normAutofit/>
          </a:bodyPr>
          <a:lstStyle/>
          <a:p>
            <a:pPr>
              <a:lnSpc>
                <a:spcPct val="90000"/>
              </a:lnSpc>
            </a:pPr>
            <a:r>
              <a:rPr lang="en-US" sz="1400">
                <a:solidFill>
                  <a:schemeClr val="bg1"/>
                </a:solidFill>
              </a:rPr>
              <a:t>Παλαιότερα μικροί και μεγάλοι το φορούσαν την παραμονή της 1ης Μαρτίου για να μην τους «πιάσει» ο Μάρτης και τους μαυρίσει! Το μαρτίτσι γίνεται με δύο ή τρία, συνήθως μάλλινα νήματα σαν πλεξούδα, χρώματος λευκού και κόκκινου. Το φορούν στον καρπό ενός χεριού (συνήθως του αριστερού) σαν κομποσκοίνι και το κρατούν μέχρι το Πάσχα. Κατά το έθιμο το μαρτίτσι το καίνε με τη λαμπάδα, τη νύχτα της Αναστάσεως στην εκκλησία.</a:t>
            </a:r>
            <a:br>
              <a:rPr lang="en-US" sz="1400">
                <a:solidFill>
                  <a:schemeClr val="bg1"/>
                </a:solidFill>
              </a:rPr>
            </a:br>
            <a:br>
              <a:rPr lang="en-US" sz="1400">
                <a:solidFill>
                  <a:schemeClr val="bg1"/>
                </a:solidFill>
              </a:rPr>
            </a:br>
            <a:endParaRPr lang="en-US" sz="1400">
              <a:solidFill>
                <a:schemeClr val="bg1"/>
              </a:solidFill>
            </a:endParaRPr>
          </a:p>
        </p:txBody>
      </p:sp>
      <p:pic>
        <p:nvPicPr>
          <p:cNvPr id="5" name="Εικόνα 5" descr="Εικόνα που περιέχει δέντρο, υπαίθριος, μικρό, φυτό&#10;&#10;Η περιγραφή δημιουργήθηκε με πολύ υψηλή αξιοπιστία">
            <a:extLst>
              <a:ext uri="{FF2B5EF4-FFF2-40B4-BE49-F238E27FC236}">
                <a16:creationId xmlns:a16="http://schemas.microsoft.com/office/drawing/2014/main" id="{0F92F157-C72F-457B-92BB-860081EEDB5B}"/>
              </a:ext>
            </a:extLst>
          </p:cNvPr>
          <p:cNvPicPr>
            <a:picLocks noGrp="1" noChangeAspect="1"/>
          </p:cNvPicPr>
          <p:nvPr>
            <p:ph sz="half" idx="2"/>
          </p:nvPr>
        </p:nvPicPr>
        <p:blipFill rotWithShape="1">
          <a:blip r:embed="rId3"/>
          <a:srcRect l="10588" r="8157" b="1"/>
          <a:stretch/>
        </p:blipFill>
        <p:spPr>
          <a:xfrm>
            <a:off x="5194607" y="803751"/>
            <a:ext cx="6391533" cy="5250498"/>
          </a:xfrm>
          <a:prstGeom prst="rect">
            <a:avLst/>
          </a:prstGeom>
        </p:spPr>
      </p:pic>
      <p:sp>
        <p:nvSpPr>
          <p:cNvPr id="31" name="Rectangle 3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10986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73C75B33-8B9C-4C30-B69D-6F21F9FFF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E7733D14-EF47-47BB-93CA-C498A30E0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7C8D7967-7E76-49C0-8910-644CD2B5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32273E49-BBCA-4820-A4B5-9F9DE041D646}"/>
              </a:ext>
            </a:extLst>
          </p:cNvPr>
          <p:cNvSpPr>
            <a:spLocks noGrp="1"/>
          </p:cNvSpPr>
          <p:nvPr>
            <p:ph type="title"/>
          </p:nvPr>
        </p:nvSpPr>
        <p:spPr>
          <a:xfrm>
            <a:off x="1154955" y="973668"/>
            <a:ext cx="2942210" cy="1020232"/>
          </a:xfrm>
        </p:spPr>
        <p:txBody>
          <a:bodyPr vert="horz" lIns="91440" tIns="45720" rIns="91440" bIns="45720" rtlCol="0" anchor="ctr">
            <a:normAutofit/>
          </a:bodyPr>
          <a:lstStyle/>
          <a:p>
            <a:r>
              <a:rPr lang="en-US" sz="3300" u="sng"/>
              <a:t>Ιπποδρομίες </a:t>
            </a:r>
            <a:endParaRPr lang="en-US" sz="3300"/>
          </a:p>
        </p:txBody>
      </p:sp>
      <p:sp>
        <p:nvSpPr>
          <p:cNvPr id="3" name="Θέση περιεχομένου 2">
            <a:extLst>
              <a:ext uri="{FF2B5EF4-FFF2-40B4-BE49-F238E27FC236}">
                <a16:creationId xmlns:a16="http://schemas.microsoft.com/office/drawing/2014/main" id="{E31B13CE-E3F3-4673-9128-15190D0D1F48}"/>
              </a:ext>
            </a:extLst>
          </p:cNvPr>
          <p:cNvSpPr>
            <a:spLocks noGrp="1"/>
          </p:cNvSpPr>
          <p:nvPr>
            <p:ph sz="half" idx="1"/>
          </p:nvPr>
        </p:nvSpPr>
        <p:spPr>
          <a:xfrm>
            <a:off x="1154955" y="2120900"/>
            <a:ext cx="3133726" cy="3898900"/>
          </a:xfrm>
        </p:spPr>
        <p:txBody>
          <a:bodyPr vert="horz" lIns="91440" tIns="45720" rIns="91440" bIns="45720" rtlCol="0">
            <a:normAutofit/>
          </a:bodyPr>
          <a:lstStyle/>
          <a:p>
            <a:pPr>
              <a:lnSpc>
                <a:spcPct val="90000"/>
              </a:lnSpc>
            </a:pPr>
            <a:r>
              <a:rPr lang="en-US" sz="1500">
                <a:solidFill>
                  <a:schemeClr val="bg1"/>
                </a:solidFill>
              </a:rPr>
              <a:t>Κάθε χρόνο του Αγίου Γεωργίου στο χωριό Άγιος Γεώργιος Μεσολογγίου, αναβιώνει το πατροπαράδοτο έθιμο, των Ιπποδρομιών.Σύμφωνα με το έθιμο, οι κάτοικοι του Αγίου Γεωργίου, και των γειτονικών χωριών για να τιμήσουν τον Αϊ Γιώργη, μετά το πέρας της Θείας Λειτουργίας, πραγματοποιούν Ιπποδρομίες, έξω από το ομώνυμο ξωκλήσι της περιοχής.</a:t>
            </a:r>
            <a:br>
              <a:rPr lang="en-US" sz="1500">
                <a:solidFill>
                  <a:schemeClr val="bg1"/>
                </a:solidFill>
              </a:rPr>
            </a:br>
            <a:br>
              <a:rPr lang="en-US" sz="1500">
                <a:solidFill>
                  <a:schemeClr val="bg1"/>
                </a:solidFill>
              </a:rPr>
            </a:br>
            <a:endParaRPr lang="en-US" sz="1500">
              <a:solidFill>
                <a:schemeClr val="bg1"/>
              </a:solidFill>
            </a:endParaRPr>
          </a:p>
        </p:txBody>
      </p:sp>
      <p:pic>
        <p:nvPicPr>
          <p:cNvPr id="5" name="Εικόνα 5" descr="Εικόνα που περιέχει ουρανός, άλογο, υπαίθριος, χλόη&#10;&#10;Η περιγραφή δημιουργήθηκε με πολύ υψηλή αξιοπιστία">
            <a:extLst>
              <a:ext uri="{FF2B5EF4-FFF2-40B4-BE49-F238E27FC236}">
                <a16:creationId xmlns:a16="http://schemas.microsoft.com/office/drawing/2014/main" id="{E359B4FC-17E3-4496-9DEA-4335F669E862}"/>
              </a:ext>
            </a:extLst>
          </p:cNvPr>
          <p:cNvPicPr>
            <a:picLocks noGrp="1" noChangeAspect="1"/>
          </p:cNvPicPr>
          <p:nvPr>
            <p:ph sz="half" idx="2"/>
          </p:nvPr>
        </p:nvPicPr>
        <p:blipFill rotWithShape="1">
          <a:blip r:embed="rId3"/>
          <a:srcRect l="1549" r="12325"/>
          <a:stretch/>
        </p:blipFill>
        <p:spPr>
          <a:xfrm>
            <a:off x="5194607" y="803751"/>
            <a:ext cx="6391533" cy="5250498"/>
          </a:xfrm>
          <a:prstGeom prst="rect">
            <a:avLst/>
          </a:prstGeom>
        </p:spPr>
      </p:pic>
      <p:sp>
        <p:nvSpPr>
          <p:cNvPr id="32" name="Rectangle 3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4133459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46B440-7C46-49DE-B453-381A434710E0}"/>
              </a:ext>
            </a:extLst>
          </p:cNvPr>
          <p:cNvSpPr>
            <a:spLocks noGrp="1"/>
          </p:cNvSpPr>
          <p:nvPr>
            <p:ph type="title"/>
          </p:nvPr>
        </p:nvSpPr>
        <p:spPr/>
        <p:txBody>
          <a:bodyPr/>
          <a:lstStyle/>
          <a:p>
            <a:r>
              <a:rPr lang="el-GR" dirty="0"/>
              <a:t>ΔΙΚΤΥΟΓΡΑΦΙΑ</a:t>
            </a:r>
          </a:p>
        </p:txBody>
      </p:sp>
      <p:sp>
        <p:nvSpPr>
          <p:cNvPr id="3" name="Θέση κειμένου 2">
            <a:extLst>
              <a:ext uri="{FF2B5EF4-FFF2-40B4-BE49-F238E27FC236}">
                <a16:creationId xmlns:a16="http://schemas.microsoft.com/office/drawing/2014/main" id="{322FFC9A-BC9B-4381-894F-25BBA549EF95}"/>
              </a:ext>
            </a:extLst>
          </p:cNvPr>
          <p:cNvSpPr>
            <a:spLocks noGrp="1"/>
          </p:cNvSpPr>
          <p:nvPr>
            <p:ph type="body" idx="1"/>
          </p:nvPr>
        </p:nvSpPr>
        <p:spPr/>
        <p:txBody>
          <a:bodyPr/>
          <a:lstStyle/>
          <a:p>
            <a:endParaRPr lang="el-GR"/>
          </a:p>
        </p:txBody>
      </p:sp>
      <p:sp>
        <p:nvSpPr>
          <p:cNvPr id="4" name="Θέση κειμένου 3">
            <a:extLst>
              <a:ext uri="{FF2B5EF4-FFF2-40B4-BE49-F238E27FC236}">
                <a16:creationId xmlns:a16="http://schemas.microsoft.com/office/drawing/2014/main" id="{8EE27699-32CA-4881-8380-8B5AF189008F}"/>
              </a:ext>
            </a:extLst>
          </p:cNvPr>
          <p:cNvSpPr>
            <a:spLocks noGrp="1"/>
          </p:cNvSpPr>
          <p:nvPr>
            <p:ph type="body" sz="half" idx="15"/>
          </p:nvPr>
        </p:nvSpPr>
        <p:spPr>
          <a:xfrm>
            <a:off x="1083066" y="3237273"/>
            <a:ext cx="3141879" cy="2847293"/>
          </a:xfrm>
        </p:spPr>
        <p:txBody>
          <a:bodyPr>
            <a:normAutofit/>
          </a:bodyPr>
          <a:lstStyle/>
          <a:p>
            <a:r>
              <a:rPr lang="el-GR" sz="3600" dirty="0"/>
              <a:t>hhttps://laikiparatdosi.webnode.gr/</a:t>
            </a:r>
          </a:p>
        </p:txBody>
      </p:sp>
      <p:sp>
        <p:nvSpPr>
          <p:cNvPr id="5" name="Θέση κειμένου 4">
            <a:extLst>
              <a:ext uri="{FF2B5EF4-FFF2-40B4-BE49-F238E27FC236}">
                <a16:creationId xmlns:a16="http://schemas.microsoft.com/office/drawing/2014/main" id="{8ACEE9B0-7683-4502-8B9C-A8670FD64A3F}"/>
              </a:ext>
            </a:extLst>
          </p:cNvPr>
          <p:cNvSpPr>
            <a:spLocks noGrp="1"/>
          </p:cNvSpPr>
          <p:nvPr>
            <p:ph type="body" sz="quarter" idx="3"/>
          </p:nvPr>
        </p:nvSpPr>
        <p:spPr/>
        <p:txBody>
          <a:bodyPr/>
          <a:lstStyle/>
          <a:p>
            <a:endParaRPr lang="el-GR"/>
          </a:p>
        </p:txBody>
      </p:sp>
      <p:sp>
        <p:nvSpPr>
          <p:cNvPr id="6" name="Θέση κειμένου 5">
            <a:extLst>
              <a:ext uri="{FF2B5EF4-FFF2-40B4-BE49-F238E27FC236}">
                <a16:creationId xmlns:a16="http://schemas.microsoft.com/office/drawing/2014/main" id="{F92C37C0-BE70-4667-92E7-D29B2A6E2D57}"/>
              </a:ext>
            </a:extLst>
          </p:cNvPr>
          <p:cNvSpPr>
            <a:spLocks noGrp="1"/>
          </p:cNvSpPr>
          <p:nvPr>
            <p:ph type="body" sz="half" idx="16"/>
          </p:nvPr>
        </p:nvSpPr>
        <p:spPr>
          <a:xfrm>
            <a:off x="4512721" y="3136631"/>
            <a:ext cx="3147009" cy="2847293"/>
          </a:xfrm>
        </p:spPr>
        <p:txBody>
          <a:bodyPr>
            <a:normAutofit/>
          </a:bodyPr>
          <a:lstStyle/>
          <a:p>
            <a:r>
              <a:rPr lang="el-GR" sz="3600" dirty="0"/>
              <a:t>https://www.discovergreece.com/el/culture/tradition-ethnic</a:t>
            </a:r>
          </a:p>
        </p:txBody>
      </p:sp>
      <p:sp>
        <p:nvSpPr>
          <p:cNvPr id="7" name="Θέση κειμένου 6">
            <a:extLst>
              <a:ext uri="{FF2B5EF4-FFF2-40B4-BE49-F238E27FC236}">
                <a16:creationId xmlns:a16="http://schemas.microsoft.com/office/drawing/2014/main" id="{B2B71A7B-533E-456B-A6B1-E5FB59AAF640}"/>
              </a:ext>
            </a:extLst>
          </p:cNvPr>
          <p:cNvSpPr>
            <a:spLocks noGrp="1"/>
          </p:cNvSpPr>
          <p:nvPr>
            <p:ph type="body" sz="quarter" idx="13"/>
          </p:nvPr>
        </p:nvSpPr>
        <p:spPr>
          <a:xfrm>
            <a:off x="7658097" y="2661010"/>
            <a:ext cx="3145730" cy="576262"/>
          </a:xfrm>
        </p:spPr>
        <p:txBody>
          <a:bodyPr/>
          <a:lstStyle/>
          <a:p>
            <a:endParaRPr lang="el-GR"/>
          </a:p>
        </p:txBody>
      </p:sp>
      <p:sp>
        <p:nvSpPr>
          <p:cNvPr id="8" name="Θέση κειμένου 7">
            <a:extLst>
              <a:ext uri="{FF2B5EF4-FFF2-40B4-BE49-F238E27FC236}">
                <a16:creationId xmlns:a16="http://schemas.microsoft.com/office/drawing/2014/main" id="{1CCDFE54-2D52-4EEE-A37E-6818A70D1359}"/>
              </a:ext>
            </a:extLst>
          </p:cNvPr>
          <p:cNvSpPr>
            <a:spLocks noGrp="1"/>
          </p:cNvSpPr>
          <p:nvPr>
            <p:ph type="body" sz="half" idx="17"/>
          </p:nvPr>
        </p:nvSpPr>
        <p:spPr/>
        <p:txBody>
          <a:bodyPr>
            <a:normAutofit/>
          </a:bodyPr>
          <a:lstStyle/>
          <a:p>
            <a:r>
              <a:rPr lang="el-GR" sz="2800" dirty="0"/>
              <a:t>http://www.larissanet.gr/2015/12/25/poia-einai-ta-pio-dimofili-ithi-kai-ethima-stin-ellada/</a:t>
            </a:r>
          </a:p>
        </p:txBody>
      </p:sp>
    </p:spTree>
    <p:extLst>
      <p:ext uri="{BB962C8B-B14F-4D97-AF65-F5344CB8AC3E}">
        <p14:creationId xmlns:p14="http://schemas.microsoft.com/office/powerpoint/2010/main" val="785413131"/>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7"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blipFill>
            <a:blip r:embed="rId2">
              <a:duotone>
                <a:schemeClr val="dk2">
                  <a:shade val="69000"/>
                  <a:hueMod val="91000"/>
                  <a:satMod val="164000"/>
                  <a:lumMod val="74000"/>
                </a:schemeClr>
                <a:schemeClr val="dk2">
                  <a:hueMod val="124000"/>
                  <a:satMod val="140000"/>
                  <a:lumMod val="142000"/>
                </a:schemeClr>
              </a:duotone>
            </a:blip>
            <a:stretch>
              <a:fillRect l="-12279" t="-11550" r="-120392" b="-115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endParaRPr lang="en-US" dirty="0"/>
          </a:p>
        </p:txBody>
      </p:sp>
      <p:sp>
        <p:nvSpPr>
          <p:cNvPr id="10"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Εικόνα 4">
            <a:extLst>
              <a:ext uri="{FF2B5EF4-FFF2-40B4-BE49-F238E27FC236}">
                <a16:creationId xmlns:a16="http://schemas.microsoft.com/office/drawing/2014/main" id="{898F4F56-DFCE-4E17-8E13-B6F45A8A0DEB}"/>
              </a:ext>
            </a:extLst>
          </p:cNvPr>
          <p:cNvPicPr>
            <a:picLocks noGrp="1" noChangeAspect="1"/>
          </p:cNvPicPr>
          <p:nvPr>
            <p:ph idx="1"/>
          </p:nvPr>
        </p:nvPicPr>
        <p:blipFill>
          <a:blip r:embed="rId3"/>
          <a:stretch>
            <a:fillRect/>
          </a:stretch>
        </p:blipFill>
        <p:spPr>
          <a:xfrm>
            <a:off x="3151930" y="643466"/>
            <a:ext cx="8253432" cy="5571067"/>
          </a:xfrm>
          <a:prstGeom prst="rect">
            <a:avLst/>
          </a:prstGeom>
        </p:spPr>
      </p:pic>
    </p:spTree>
    <p:extLst>
      <p:ext uri="{BB962C8B-B14F-4D97-AF65-F5344CB8AC3E}">
        <p14:creationId xmlns:p14="http://schemas.microsoft.com/office/powerpoint/2010/main" val="2727668882"/>
      </p:ext>
    </p:extLst>
  </p:cSld>
  <p:clrMapOvr>
    <a:masterClrMapping/>
  </p:clrMapOvr>
  <p:transition spd="slow">
    <p:strips dir="l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38931E-9F01-49AE-8809-45EBC2543D4C}"/>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sz="3600"/>
              <a:t>ΠΑΡΑΔΟΣΙΑΚΟΙ ΓΑΜΟΙ</a:t>
            </a:r>
          </a:p>
        </p:txBody>
      </p:sp>
      <p:pic>
        <p:nvPicPr>
          <p:cNvPr id="5" name="Εικόνα 5" descr="Εικόνα που περιέχει άτομο, κτίριο&#10;&#10;Η περιγραφή δημιουργήθηκε με υψηλή αξιοπιστία">
            <a:extLst>
              <a:ext uri="{FF2B5EF4-FFF2-40B4-BE49-F238E27FC236}">
                <a16:creationId xmlns:a16="http://schemas.microsoft.com/office/drawing/2014/main" id="{B5E7E00D-D39F-498A-9E04-FDE24C90F444}"/>
              </a:ext>
            </a:extLst>
          </p:cNvPr>
          <p:cNvPicPr>
            <a:picLocks noGrp="1" noChangeAspect="1"/>
          </p:cNvPicPr>
          <p:nvPr>
            <p:ph idx="1"/>
          </p:nvPr>
        </p:nvPicPr>
        <p:blipFill rotWithShape="1">
          <a:blip r:embed="rId2"/>
          <a:srcRect l="4004" r="5215" b="-2"/>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
        <p:nvSpPr>
          <p:cNvPr id="4" name="Θέση κειμένου 3">
            <a:extLst>
              <a:ext uri="{FF2B5EF4-FFF2-40B4-BE49-F238E27FC236}">
                <a16:creationId xmlns:a16="http://schemas.microsoft.com/office/drawing/2014/main" id="{54779941-6593-4992-AE6F-EE2BC8A45962}"/>
              </a:ext>
            </a:extLst>
          </p:cNvPr>
          <p:cNvSpPr>
            <a:spLocks noGrp="1"/>
          </p:cNvSpPr>
          <p:nvPr>
            <p:ph type="body" sz="half" idx="2"/>
          </p:nvPr>
        </p:nvSpPr>
        <p:spPr>
          <a:xfrm>
            <a:off x="1154955" y="2603500"/>
            <a:ext cx="3481054" cy="3416300"/>
          </a:xfrm>
        </p:spPr>
        <p:txBody>
          <a:bodyPr vert="horz" lIns="91440" tIns="45720" rIns="91440" bIns="45720" rtlCol="0" anchor="ctr">
            <a:noAutofit/>
          </a:bodyPr>
          <a:lstStyle/>
          <a:p>
            <a:pPr indent="-228600">
              <a:buFont typeface="Wingdings 3" charset="2"/>
              <a:buChar char=""/>
            </a:pPr>
            <a:r>
              <a:rPr lang="en-US" sz="2000" dirty="0" err="1">
                <a:solidFill>
                  <a:schemeClr val="tx1">
                    <a:lumMod val="75000"/>
                    <a:lumOff val="25000"/>
                  </a:schemeClr>
                </a:solidFill>
              </a:rPr>
              <a:t>Οι</a:t>
            </a:r>
            <a:r>
              <a:rPr lang="en-US" sz="2000" dirty="0">
                <a:solidFill>
                  <a:schemeClr val="tx1">
                    <a:lumMod val="75000"/>
                    <a:lumOff val="25000"/>
                  </a:schemeClr>
                </a:solidFill>
              </a:rPr>
              <a:t> παρα</a:t>
            </a:r>
            <a:r>
              <a:rPr lang="en-US" sz="2000" dirty="0" err="1">
                <a:solidFill>
                  <a:schemeClr val="tx1">
                    <a:lumMod val="75000"/>
                    <a:lumOff val="25000"/>
                  </a:schemeClr>
                </a:solidFill>
              </a:rPr>
              <a:t>δοσι</a:t>
            </a:r>
            <a:r>
              <a:rPr lang="en-US" sz="2000" dirty="0">
                <a:solidFill>
                  <a:schemeClr val="tx1">
                    <a:lumMod val="75000"/>
                    <a:lumOff val="25000"/>
                  </a:schemeClr>
                </a:solidFill>
              </a:rPr>
              <a:t>α</a:t>
            </a:r>
            <a:r>
              <a:rPr lang="en-US" sz="2000" dirty="0" err="1">
                <a:solidFill>
                  <a:schemeClr val="tx1">
                    <a:lumMod val="75000"/>
                    <a:lumOff val="25000"/>
                  </a:schemeClr>
                </a:solidFill>
              </a:rPr>
              <a:t>κοί</a:t>
            </a:r>
            <a:r>
              <a:rPr lang="en-US" sz="2000" dirty="0">
                <a:solidFill>
                  <a:schemeClr val="tx1">
                    <a:lumMod val="75000"/>
                    <a:lumOff val="25000"/>
                  </a:schemeClr>
                </a:solidFill>
              </a:rPr>
              <a:t> </a:t>
            </a:r>
            <a:r>
              <a:rPr lang="en-US" sz="2000" dirty="0" err="1">
                <a:solidFill>
                  <a:schemeClr val="tx1">
                    <a:lumMod val="75000"/>
                    <a:lumOff val="25000"/>
                  </a:schemeClr>
                </a:solidFill>
              </a:rPr>
              <a:t>γίνοντ</a:t>
            </a:r>
            <a:r>
              <a:rPr lang="en-US" sz="2000" dirty="0">
                <a:solidFill>
                  <a:schemeClr val="tx1">
                    <a:lumMod val="75000"/>
                    <a:lumOff val="25000"/>
                  </a:schemeClr>
                </a:solidFill>
              </a:rPr>
              <a:t>αι </a:t>
            </a:r>
            <a:r>
              <a:rPr lang="en-US" sz="2000" dirty="0" err="1">
                <a:solidFill>
                  <a:schemeClr val="tx1">
                    <a:lumMod val="75000"/>
                    <a:lumOff val="25000"/>
                  </a:schemeClr>
                </a:solidFill>
              </a:rPr>
              <a:t>με</a:t>
            </a:r>
            <a:r>
              <a:rPr lang="en-US" sz="2000" dirty="0">
                <a:solidFill>
                  <a:schemeClr val="tx1">
                    <a:lumMod val="75000"/>
                    <a:lumOff val="25000"/>
                  </a:schemeClr>
                </a:solidFill>
              </a:rPr>
              <a:t> </a:t>
            </a:r>
            <a:r>
              <a:rPr lang="en-US" sz="2000" dirty="0" err="1">
                <a:solidFill>
                  <a:schemeClr val="tx1">
                    <a:lumMod val="75000"/>
                    <a:lumOff val="25000"/>
                  </a:schemeClr>
                </a:solidFill>
              </a:rPr>
              <a:t>το</a:t>
            </a:r>
            <a:r>
              <a:rPr lang="en-US" sz="2000" dirty="0">
                <a:solidFill>
                  <a:schemeClr val="tx1">
                    <a:lumMod val="75000"/>
                    <a:lumOff val="25000"/>
                  </a:schemeClr>
                </a:solidFill>
              </a:rPr>
              <a:t> </a:t>
            </a:r>
            <a:r>
              <a:rPr lang="en-US" sz="2000" dirty="0" err="1">
                <a:solidFill>
                  <a:schemeClr val="tx1">
                    <a:lumMod val="75000"/>
                    <a:lumOff val="25000"/>
                  </a:schemeClr>
                </a:solidFill>
              </a:rPr>
              <a:t>στόλισμ</a:t>
            </a:r>
            <a:r>
              <a:rPr lang="en-US" sz="2000" dirty="0">
                <a:solidFill>
                  <a:schemeClr val="tx1">
                    <a:lumMod val="75000"/>
                    <a:lumOff val="25000"/>
                  </a:schemeClr>
                </a:solidFill>
              </a:rPr>
              <a:t>α </a:t>
            </a:r>
            <a:r>
              <a:rPr lang="en-US" sz="2000" dirty="0" err="1">
                <a:solidFill>
                  <a:schemeClr val="tx1">
                    <a:lumMod val="75000"/>
                    <a:lumOff val="25000"/>
                  </a:schemeClr>
                </a:solidFill>
              </a:rPr>
              <a:t>της</a:t>
            </a:r>
            <a:r>
              <a:rPr lang="en-US" sz="2000" dirty="0">
                <a:solidFill>
                  <a:schemeClr val="tx1">
                    <a:lumMod val="75000"/>
                    <a:lumOff val="25000"/>
                  </a:schemeClr>
                </a:solidFill>
              </a:rPr>
              <a:t> </a:t>
            </a:r>
            <a:r>
              <a:rPr lang="en-US" sz="2000" dirty="0" err="1">
                <a:solidFill>
                  <a:schemeClr val="tx1">
                    <a:lumMod val="75000"/>
                    <a:lumOff val="25000"/>
                  </a:schemeClr>
                </a:solidFill>
              </a:rPr>
              <a:t>νύφης</a:t>
            </a:r>
            <a:r>
              <a:rPr lang="en-US" sz="2000" dirty="0">
                <a:solidFill>
                  <a:schemeClr val="tx1">
                    <a:lumMod val="75000"/>
                    <a:lumOff val="25000"/>
                  </a:schemeClr>
                </a:solidFill>
              </a:rPr>
              <a:t>. Γα</a:t>
            </a:r>
            <a:r>
              <a:rPr lang="en-US" sz="2000" dirty="0" err="1">
                <a:solidFill>
                  <a:schemeClr val="tx1">
                    <a:lumMod val="75000"/>
                    <a:lumOff val="25000"/>
                  </a:schemeClr>
                </a:solidFill>
              </a:rPr>
              <a:t>μήλιες</a:t>
            </a:r>
            <a:r>
              <a:rPr lang="en-US" sz="2000" dirty="0">
                <a:solidFill>
                  <a:schemeClr val="tx1">
                    <a:lumMod val="75000"/>
                    <a:lumOff val="25000"/>
                  </a:schemeClr>
                </a:solidFill>
              </a:rPr>
              <a:t> π</a:t>
            </a:r>
            <a:r>
              <a:rPr lang="en-US" sz="2000" dirty="0" err="1">
                <a:solidFill>
                  <a:schemeClr val="tx1">
                    <a:lumMod val="75000"/>
                    <a:lumOff val="25000"/>
                  </a:schemeClr>
                </a:solidFill>
              </a:rPr>
              <a:t>ομ</a:t>
            </a:r>
            <a:r>
              <a:rPr lang="en-US" sz="2000" dirty="0">
                <a:solidFill>
                  <a:schemeClr val="tx1">
                    <a:lumMod val="75000"/>
                    <a:lumOff val="25000"/>
                  </a:schemeClr>
                </a:solidFill>
              </a:rPr>
              <a:t>π</a:t>
            </a:r>
            <a:r>
              <a:rPr lang="en-US" sz="2000" dirty="0" err="1">
                <a:solidFill>
                  <a:schemeClr val="tx1">
                    <a:lumMod val="75000"/>
                    <a:lumOff val="25000"/>
                  </a:schemeClr>
                </a:solidFill>
              </a:rPr>
              <a:t>ές</a:t>
            </a:r>
            <a:r>
              <a:rPr lang="en-US" sz="2000" dirty="0">
                <a:solidFill>
                  <a:schemeClr val="tx1">
                    <a:lumMod val="75000"/>
                    <a:lumOff val="25000"/>
                  </a:schemeClr>
                </a:solidFill>
              </a:rPr>
              <a:t> </a:t>
            </a:r>
            <a:r>
              <a:rPr lang="en-US" sz="2000" dirty="0" err="1">
                <a:solidFill>
                  <a:schemeClr val="tx1">
                    <a:lumMod val="75000"/>
                    <a:lumOff val="25000"/>
                  </a:schemeClr>
                </a:solidFill>
              </a:rPr>
              <a:t>στ</a:t>
            </a:r>
            <a:r>
              <a:rPr lang="en-US" sz="2000" dirty="0">
                <a:solidFill>
                  <a:schemeClr val="tx1">
                    <a:lumMod val="75000"/>
                    <a:lumOff val="25000"/>
                  </a:schemeClr>
                </a:solidFill>
              </a:rPr>
              <a:t>α </a:t>
            </a:r>
            <a:r>
              <a:rPr lang="en-US" sz="2000" dirty="0" err="1">
                <a:solidFill>
                  <a:schemeClr val="tx1">
                    <a:lumMod val="75000"/>
                    <a:lumOff val="25000"/>
                  </a:schemeClr>
                </a:solidFill>
              </a:rPr>
              <a:t>σοκάκι</a:t>
            </a:r>
            <a:r>
              <a:rPr lang="en-US" sz="2000" dirty="0">
                <a:solidFill>
                  <a:schemeClr val="tx1">
                    <a:lumMod val="75000"/>
                    <a:lumOff val="25000"/>
                  </a:schemeClr>
                </a:solidFill>
              </a:rPr>
              <a:t>α </a:t>
            </a:r>
            <a:r>
              <a:rPr lang="en-US" sz="2000" dirty="0" err="1">
                <a:solidFill>
                  <a:schemeClr val="tx1">
                    <a:lumMod val="75000"/>
                    <a:lumOff val="25000"/>
                  </a:schemeClr>
                </a:solidFill>
              </a:rPr>
              <a:t>με</a:t>
            </a:r>
            <a:r>
              <a:rPr lang="en-US" sz="2000" dirty="0">
                <a:solidFill>
                  <a:schemeClr val="tx1">
                    <a:lumMod val="75000"/>
                    <a:lumOff val="25000"/>
                  </a:schemeClr>
                </a:solidFill>
              </a:rPr>
              <a:t> </a:t>
            </a:r>
            <a:r>
              <a:rPr lang="en-US" sz="2000" dirty="0" err="1">
                <a:solidFill>
                  <a:schemeClr val="tx1">
                    <a:lumMod val="75000"/>
                    <a:lumOff val="25000"/>
                  </a:schemeClr>
                </a:solidFill>
              </a:rPr>
              <a:t>συνοδεί</a:t>
            </a:r>
            <a:r>
              <a:rPr lang="en-US" sz="2000" dirty="0">
                <a:solidFill>
                  <a:schemeClr val="tx1">
                    <a:lumMod val="75000"/>
                    <a:lumOff val="25000"/>
                  </a:schemeClr>
                </a:solidFill>
              </a:rPr>
              <a:t>α </a:t>
            </a:r>
            <a:r>
              <a:rPr lang="en-US" sz="2000" dirty="0" err="1">
                <a:solidFill>
                  <a:schemeClr val="tx1">
                    <a:lumMod val="75000"/>
                    <a:lumOff val="25000"/>
                  </a:schemeClr>
                </a:solidFill>
              </a:rPr>
              <a:t>οργάνων</a:t>
            </a:r>
            <a:r>
              <a:rPr lang="en-US" sz="2000" dirty="0">
                <a:solidFill>
                  <a:schemeClr val="tx1">
                    <a:lumMod val="75000"/>
                    <a:lumOff val="25000"/>
                  </a:schemeClr>
                </a:solidFill>
              </a:rPr>
              <a:t> και </a:t>
            </a:r>
            <a:r>
              <a:rPr lang="en-US" sz="2000" dirty="0" err="1">
                <a:solidFill>
                  <a:schemeClr val="tx1">
                    <a:lumMod val="75000"/>
                    <a:lumOff val="25000"/>
                  </a:schemeClr>
                </a:solidFill>
              </a:rPr>
              <a:t>κεράσμ</a:t>
            </a:r>
            <a:r>
              <a:rPr lang="en-US" sz="2000" dirty="0">
                <a:solidFill>
                  <a:schemeClr val="tx1">
                    <a:lumMod val="75000"/>
                    <a:lumOff val="25000"/>
                  </a:schemeClr>
                </a:solidFill>
              </a:rPr>
              <a:t>ατα. </a:t>
            </a:r>
            <a:r>
              <a:rPr lang="en-US" sz="2000" dirty="0" err="1">
                <a:solidFill>
                  <a:schemeClr val="tx1">
                    <a:lumMod val="75000"/>
                    <a:lumOff val="25000"/>
                  </a:schemeClr>
                </a:solidFill>
              </a:rPr>
              <a:t>Ξεχωρίζει</a:t>
            </a:r>
            <a:r>
              <a:rPr lang="en-US" sz="2000" dirty="0">
                <a:solidFill>
                  <a:schemeClr val="tx1">
                    <a:lumMod val="75000"/>
                    <a:lumOff val="25000"/>
                  </a:schemeClr>
                </a:solidFill>
              </a:rPr>
              <a:t> </a:t>
            </a:r>
            <a:r>
              <a:rPr lang="en-US" sz="2000" dirty="0" err="1">
                <a:solidFill>
                  <a:schemeClr val="tx1">
                    <a:lumMod val="75000"/>
                    <a:lumOff val="25000"/>
                  </a:schemeClr>
                </a:solidFill>
              </a:rPr>
              <a:t>το</a:t>
            </a:r>
            <a:r>
              <a:rPr lang="en-US" sz="2000" dirty="0">
                <a:solidFill>
                  <a:schemeClr val="tx1">
                    <a:lumMod val="75000"/>
                    <a:lumOff val="25000"/>
                  </a:schemeClr>
                </a:solidFill>
              </a:rPr>
              <a:t> π</a:t>
            </a:r>
            <a:r>
              <a:rPr lang="en-US" sz="2000" dirty="0" err="1">
                <a:solidFill>
                  <a:schemeClr val="tx1">
                    <a:lumMod val="75000"/>
                    <a:lumOff val="25000"/>
                  </a:schemeClr>
                </a:solidFill>
              </a:rPr>
              <a:t>ερί</a:t>
            </a:r>
            <a:r>
              <a:rPr lang="en-US" sz="2000" dirty="0">
                <a:solidFill>
                  <a:schemeClr val="tx1">
                    <a:lumMod val="75000"/>
                    <a:lumOff val="25000"/>
                  </a:schemeClr>
                </a:solidFill>
              </a:rPr>
              <a:t>π</a:t>
            </a:r>
            <a:r>
              <a:rPr lang="en-US" sz="2000" dirty="0" err="1">
                <a:solidFill>
                  <a:schemeClr val="tx1">
                    <a:lumMod val="75000"/>
                    <a:lumOff val="25000"/>
                  </a:schemeClr>
                </a:solidFill>
              </a:rPr>
              <a:t>λοκο</a:t>
            </a:r>
            <a:r>
              <a:rPr lang="en-US" sz="2000" dirty="0">
                <a:solidFill>
                  <a:schemeClr val="tx1">
                    <a:lumMod val="75000"/>
                    <a:lumOff val="25000"/>
                  </a:schemeClr>
                </a:solidFill>
              </a:rPr>
              <a:t> </a:t>
            </a:r>
            <a:r>
              <a:rPr lang="en-US" sz="2000" dirty="0" err="1">
                <a:solidFill>
                  <a:schemeClr val="tx1">
                    <a:lumMod val="75000"/>
                    <a:lumOff val="25000"/>
                  </a:schemeClr>
                </a:solidFill>
              </a:rPr>
              <a:t>τελετουργικό</a:t>
            </a:r>
            <a:r>
              <a:rPr lang="en-US" sz="2000" dirty="0">
                <a:solidFill>
                  <a:schemeClr val="tx1">
                    <a:lumMod val="75000"/>
                    <a:lumOff val="25000"/>
                  </a:schemeClr>
                </a:solidFill>
              </a:rPr>
              <a:t> </a:t>
            </a:r>
            <a:r>
              <a:rPr lang="en-US" sz="2000" dirty="0" err="1">
                <a:solidFill>
                  <a:schemeClr val="tx1">
                    <a:lumMod val="75000"/>
                    <a:lumOff val="25000"/>
                  </a:schemeClr>
                </a:solidFill>
              </a:rPr>
              <a:t>του</a:t>
            </a:r>
            <a:r>
              <a:rPr lang="en-US" sz="2000" dirty="0">
                <a:solidFill>
                  <a:schemeClr val="tx1">
                    <a:lumMod val="75000"/>
                    <a:lumOff val="25000"/>
                  </a:schemeClr>
                </a:solidFill>
              </a:rPr>
              <a:t> </a:t>
            </a:r>
            <a:r>
              <a:rPr lang="en-US" sz="2000" dirty="0" err="1">
                <a:solidFill>
                  <a:schemeClr val="tx1">
                    <a:lumMod val="75000"/>
                    <a:lumOff val="25000"/>
                  </a:schemeClr>
                </a:solidFill>
              </a:rPr>
              <a:t>Λευκ</a:t>
            </a:r>
            <a:r>
              <a:rPr lang="en-US" sz="2000" dirty="0">
                <a:solidFill>
                  <a:schemeClr val="tx1">
                    <a:lumMod val="75000"/>
                    <a:lumOff val="25000"/>
                  </a:schemeClr>
                </a:solidFill>
              </a:rPr>
              <a:t>α</a:t>
            </a:r>
            <a:r>
              <a:rPr lang="en-US" sz="2000" dirty="0" err="1">
                <a:solidFill>
                  <a:schemeClr val="tx1">
                    <a:lumMod val="75000"/>
                    <a:lumOff val="25000"/>
                  </a:schemeClr>
                </a:solidFill>
              </a:rPr>
              <a:t>δίτικου</a:t>
            </a:r>
            <a:r>
              <a:rPr lang="en-US" sz="2000" dirty="0">
                <a:solidFill>
                  <a:schemeClr val="tx1">
                    <a:lumMod val="75000"/>
                    <a:lumOff val="25000"/>
                  </a:schemeClr>
                </a:solidFill>
              </a:rPr>
              <a:t> </a:t>
            </a:r>
            <a:r>
              <a:rPr lang="en-US" sz="2000" dirty="0" err="1">
                <a:solidFill>
                  <a:schemeClr val="tx1">
                    <a:lumMod val="75000"/>
                    <a:lumOff val="25000"/>
                  </a:schemeClr>
                </a:solidFill>
              </a:rPr>
              <a:t>γάμου</a:t>
            </a:r>
            <a:r>
              <a:rPr lang="en-US" sz="2000" dirty="0">
                <a:solidFill>
                  <a:schemeClr val="tx1">
                    <a:lumMod val="75000"/>
                    <a:lumOff val="25000"/>
                  </a:schemeClr>
                </a:solidFill>
              </a:rPr>
              <a:t>. Τα </a:t>
            </a:r>
            <a:r>
              <a:rPr lang="en-US" sz="2000" dirty="0" err="1">
                <a:solidFill>
                  <a:schemeClr val="tx1">
                    <a:lumMod val="75000"/>
                    <a:lumOff val="25000"/>
                  </a:schemeClr>
                </a:solidFill>
              </a:rPr>
              <a:t>συγκλονιστικά</a:t>
            </a:r>
            <a:r>
              <a:rPr lang="en-US" sz="2000" dirty="0">
                <a:solidFill>
                  <a:schemeClr val="tx1">
                    <a:lumMod val="75000"/>
                    <a:lumOff val="25000"/>
                  </a:schemeClr>
                </a:solidFill>
              </a:rPr>
              <a:t> μα</a:t>
            </a:r>
            <a:r>
              <a:rPr lang="en-US" sz="2000" dirty="0" err="1">
                <a:solidFill>
                  <a:schemeClr val="tx1">
                    <a:lumMod val="75000"/>
                    <a:lumOff val="25000"/>
                  </a:schemeClr>
                </a:solidFill>
              </a:rPr>
              <a:t>νιάτικ</a:t>
            </a:r>
            <a:r>
              <a:rPr lang="en-US" sz="2000" dirty="0">
                <a:solidFill>
                  <a:schemeClr val="tx1">
                    <a:lumMod val="75000"/>
                    <a:lumOff val="25000"/>
                  </a:schemeClr>
                </a:solidFill>
              </a:rPr>
              <a:t>α </a:t>
            </a:r>
            <a:r>
              <a:rPr lang="en-US" sz="2000" dirty="0" err="1">
                <a:solidFill>
                  <a:schemeClr val="tx1">
                    <a:lumMod val="75000"/>
                    <a:lumOff val="25000"/>
                  </a:schemeClr>
                </a:solidFill>
              </a:rPr>
              <a:t>μοιρολόγι</a:t>
            </a:r>
            <a:r>
              <a:rPr lang="en-US" sz="2000" dirty="0">
                <a:solidFill>
                  <a:schemeClr val="tx1">
                    <a:lumMod val="75000"/>
                    <a:lumOff val="25000"/>
                  </a:schemeClr>
                </a:solidFill>
              </a:rPr>
              <a:t>α, η </a:t>
            </a:r>
            <a:r>
              <a:rPr lang="en-US" sz="2000" dirty="0" err="1">
                <a:solidFill>
                  <a:schemeClr val="tx1">
                    <a:lumMod val="75000"/>
                    <a:lumOff val="25000"/>
                  </a:schemeClr>
                </a:solidFill>
              </a:rPr>
              <a:t>μουσική</a:t>
            </a:r>
            <a:r>
              <a:rPr lang="en-US" sz="2000" dirty="0">
                <a:solidFill>
                  <a:schemeClr val="tx1">
                    <a:lumMod val="75000"/>
                    <a:lumOff val="25000"/>
                  </a:schemeClr>
                </a:solidFill>
              </a:rPr>
              <a:t> </a:t>
            </a:r>
            <a:r>
              <a:rPr lang="en-US" sz="2000" dirty="0" err="1">
                <a:solidFill>
                  <a:schemeClr val="tx1">
                    <a:lumMod val="75000"/>
                    <a:lumOff val="25000"/>
                  </a:schemeClr>
                </a:solidFill>
              </a:rPr>
              <a:t>του</a:t>
            </a:r>
            <a:r>
              <a:rPr lang="en-US" sz="2000" dirty="0">
                <a:solidFill>
                  <a:schemeClr val="tx1">
                    <a:lumMod val="75000"/>
                    <a:lumOff val="25000"/>
                  </a:schemeClr>
                </a:solidFill>
              </a:rPr>
              <a:t> τα</a:t>
            </a:r>
            <a:r>
              <a:rPr lang="en-US" sz="2000" dirty="0" err="1">
                <a:solidFill>
                  <a:schemeClr val="tx1">
                    <a:lumMod val="75000"/>
                    <a:lumOff val="25000"/>
                  </a:schemeClr>
                </a:solidFill>
              </a:rPr>
              <a:t>ξιδιού</a:t>
            </a:r>
            <a:r>
              <a:rPr lang="en-US" sz="2000" dirty="0">
                <a:solidFill>
                  <a:schemeClr val="tx1">
                    <a:lumMod val="75000"/>
                    <a:lumOff val="25000"/>
                  </a:schemeClr>
                </a:solidFill>
              </a:rPr>
              <a:t> </a:t>
            </a:r>
            <a:r>
              <a:rPr lang="en-US" sz="2000" dirty="0" err="1">
                <a:solidFill>
                  <a:schemeClr val="tx1">
                    <a:lumMod val="75000"/>
                    <a:lumOff val="25000"/>
                  </a:schemeClr>
                </a:solidFill>
              </a:rPr>
              <a:t>στο</a:t>
            </a:r>
            <a:r>
              <a:rPr lang="en-US" sz="2000" dirty="0">
                <a:solidFill>
                  <a:schemeClr val="tx1">
                    <a:lumMod val="75000"/>
                    <a:lumOff val="25000"/>
                  </a:schemeClr>
                </a:solidFill>
              </a:rPr>
              <a:t> επ</a:t>
            </a:r>
            <a:r>
              <a:rPr lang="en-US" sz="2000" dirty="0" err="1">
                <a:solidFill>
                  <a:schemeClr val="tx1">
                    <a:lumMod val="75000"/>
                    <a:lumOff val="25000"/>
                  </a:schemeClr>
                </a:solidFill>
              </a:rPr>
              <a:t>έκειν</a:t>
            </a:r>
            <a:r>
              <a:rPr lang="en-US" sz="2000" dirty="0">
                <a:solidFill>
                  <a:schemeClr val="tx1">
                    <a:lumMod val="75000"/>
                    <a:lumOff val="25000"/>
                  </a:schemeClr>
                </a:solidFill>
              </a:rPr>
              <a:t>α.</a:t>
            </a:r>
          </a:p>
          <a:p>
            <a:pPr indent="-228600">
              <a:buFont typeface="Wingdings 3" charset="2"/>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815413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B56136A0-09BB-487E-8C6B-6B4F4C5B7A42}"/>
              </a:ext>
            </a:extLst>
          </p:cNvPr>
          <p:cNvSpPr>
            <a:spLocks noGrp="1"/>
          </p:cNvSpPr>
          <p:nvPr>
            <p:ph type="title"/>
          </p:nvPr>
        </p:nvSpPr>
        <p:spPr>
          <a:xfrm>
            <a:off x="639098" y="629265"/>
            <a:ext cx="5132438" cy="1622322"/>
          </a:xfrm>
        </p:spPr>
        <p:txBody>
          <a:bodyPr vert="horz" lIns="91440" tIns="45720" rIns="91440" bIns="45720" rtlCol="0" anchor="ctr">
            <a:normAutofit/>
          </a:bodyPr>
          <a:lstStyle/>
          <a:p>
            <a:r>
              <a:rPr lang="en-US" b="0" i="0" kern="1200">
                <a:solidFill>
                  <a:srgbClr val="EBEBEB"/>
                </a:solidFill>
                <a:latin typeface="+mj-lt"/>
                <a:ea typeface="+mj-ea"/>
                <a:cs typeface="+mj-cs"/>
              </a:rPr>
              <a:t>Τα «διονυσιακά» καρναβάλια</a:t>
            </a:r>
          </a:p>
        </p:txBody>
      </p:sp>
      <p:sp>
        <p:nvSpPr>
          <p:cNvPr id="3" name="Θέση περιεχομένου 2">
            <a:extLst>
              <a:ext uri="{FF2B5EF4-FFF2-40B4-BE49-F238E27FC236}">
                <a16:creationId xmlns:a16="http://schemas.microsoft.com/office/drawing/2014/main" id="{5652219B-F1CC-4208-8FA8-10692F4B06E9}"/>
              </a:ext>
            </a:extLst>
          </p:cNvPr>
          <p:cNvSpPr>
            <a:spLocks noGrp="1"/>
          </p:cNvSpPr>
          <p:nvPr>
            <p:ph sz="half" idx="1"/>
          </p:nvPr>
        </p:nvSpPr>
        <p:spPr>
          <a:xfrm>
            <a:off x="639098" y="2418735"/>
            <a:ext cx="5132439" cy="3811742"/>
          </a:xfrm>
        </p:spPr>
        <p:txBody>
          <a:bodyPr vert="horz" lIns="91440" tIns="45720" rIns="91440" bIns="45720" rtlCol="0" anchor="ctr">
            <a:normAutofit/>
          </a:bodyPr>
          <a:lstStyle/>
          <a:p>
            <a:r>
              <a:rPr lang="en-US">
                <a:solidFill>
                  <a:srgbClr val="FFFFFF"/>
                </a:solidFill>
              </a:rPr>
              <a:t>Τα διονυσιακά καρναβάλια: Στην Πάτρα, στην Αγιάσο της Λέσβου, με ρίζες στον 17ο αιώνα, με τους «κουδουνάτους πειρασμούς» και τα μουντζουρώματα της Καθαρής Δευτέρας  αλλά και τα Ραγκουτσάρια στην Καστοριά, με ρίζα στις Διονυσιακές γιορτές, ένα ατέλειωτο ξεφάντωμα στους δρόμους με χάλκινα όργανα και μασκαράδες.</a:t>
            </a:r>
          </a:p>
        </p:txBody>
      </p:sp>
      <p:pic>
        <p:nvPicPr>
          <p:cNvPr id="5" name="Εικόνα 5" descr="Εικόνα που περιέχει ουρανός, άθλημα, έδαφος, υπαίθριος&#10;&#10;Η περιγραφή δημιουργήθηκε με πολύ υψηλή αξιοπιστία">
            <a:extLst>
              <a:ext uri="{FF2B5EF4-FFF2-40B4-BE49-F238E27FC236}">
                <a16:creationId xmlns:a16="http://schemas.microsoft.com/office/drawing/2014/main" id="{FC03CF3E-2081-4935-B880-0851E4CF90B2}"/>
              </a:ext>
            </a:extLst>
          </p:cNvPr>
          <p:cNvPicPr>
            <a:picLocks noGrp="1" noChangeAspect="1"/>
          </p:cNvPicPr>
          <p:nvPr>
            <p:ph sz="half" idx="2"/>
          </p:nvPr>
        </p:nvPicPr>
        <p:blipFill rotWithShape="1">
          <a:blip r:embed="rId3"/>
          <a:srcRect l="9565" r="17396"/>
          <a:stretch/>
        </p:blipFill>
        <p:spPr>
          <a:xfrm>
            <a:off x="6714836" y="1454450"/>
            <a:ext cx="4828707" cy="3966681"/>
          </a:xfrm>
          <a:prstGeom prst="rect">
            <a:avLst/>
          </a:prstGeom>
        </p:spPr>
      </p:pic>
      <p:sp>
        <p:nvSpPr>
          <p:cNvPr id="32" name="Rectangle 31">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0927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B7DEB1-1523-4793-A1C2-C79A09543711}"/>
              </a:ext>
            </a:extLst>
          </p:cNvPr>
          <p:cNvSpPr>
            <a:spLocks noGrp="1"/>
          </p:cNvSpPr>
          <p:nvPr>
            <p:ph type="title"/>
          </p:nvPr>
        </p:nvSpPr>
        <p:spPr>
          <a:xfrm>
            <a:off x="1144658" y="1274806"/>
            <a:ext cx="3132968" cy="1600200"/>
          </a:xfrm>
        </p:spPr>
        <p:txBody>
          <a:bodyPr/>
          <a:lstStyle/>
          <a:p>
            <a:r>
              <a:rPr lang="el-GR" dirty="0">
                <a:latin typeface="Arial Black"/>
                <a:cs typeface="Calibri Light"/>
              </a:rPr>
              <a:t>ΧΡΙΣΤΟΚΛΟΥΡΑ</a:t>
            </a:r>
          </a:p>
        </p:txBody>
      </p:sp>
      <p:pic>
        <p:nvPicPr>
          <p:cNvPr id="3" name="Εικόνα 4" descr="Εικόνα που περιέχει εσωτερικό, πίνακας, καθιστός&#10;&#10;Η περιγραφή δημιουργήθηκε με πολύ υψηλή αξιοπιστία">
            <a:extLst>
              <a:ext uri="{FF2B5EF4-FFF2-40B4-BE49-F238E27FC236}">
                <a16:creationId xmlns:a16="http://schemas.microsoft.com/office/drawing/2014/main" id="{19851925-9E61-4DEE-A00C-D494CB40804C}"/>
              </a:ext>
            </a:extLst>
          </p:cNvPr>
          <p:cNvPicPr>
            <a:picLocks noGrp="1" noChangeAspect="1"/>
          </p:cNvPicPr>
          <p:nvPr>
            <p:ph idx="1"/>
          </p:nvPr>
        </p:nvPicPr>
        <p:blipFill>
          <a:blip r:embed="rId2"/>
          <a:stretch>
            <a:fillRect/>
          </a:stretch>
        </p:blipFill>
        <p:spPr>
          <a:xfrm>
            <a:off x="5781675" y="1787723"/>
            <a:ext cx="5189538" cy="3892153"/>
          </a:xfrm>
          <a:prstGeom prst="rect">
            <a:avLst/>
          </a:prstGeom>
        </p:spPr>
      </p:pic>
      <p:sp>
        <p:nvSpPr>
          <p:cNvPr id="4" name="Θέση κειμένου 3">
            <a:extLst>
              <a:ext uri="{FF2B5EF4-FFF2-40B4-BE49-F238E27FC236}">
                <a16:creationId xmlns:a16="http://schemas.microsoft.com/office/drawing/2014/main" id="{0FE7B42B-92D6-42F7-8F8C-00CD188C2703}"/>
              </a:ext>
            </a:extLst>
          </p:cNvPr>
          <p:cNvSpPr>
            <a:spLocks noGrp="1"/>
          </p:cNvSpPr>
          <p:nvPr>
            <p:ph type="body" sz="half" idx="2"/>
          </p:nvPr>
        </p:nvSpPr>
        <p:spPr>
          <a:xfrm>
            <a:off x="716221" y="2561967"/>
            <a:ext cx="3932237" cy="3811588"/>
          </a:xfrm>
        </p:spPr>
        <p:txBody>
          <a:bodyPr vert="horz" lIns="91440" tIns="45720" rIns="91440" bIns="45720" rtlCol="0" anchor="t">
            <a:noAutofit/>
          </a:bodyPr>
          <a:lstStyle/>
          <a:p>
            <a:endParaRPr lang="el-GR" dirty="0">
              <a:cs typeface="Calibri"/>
            </a:endParaRPr>
          </a:p>
          <a:p>
            <a:r>
              <a:rPr lang="el-GR" sz="2000" dirty="0">
                <a:cs typeface="Calibri"/>
              </a:rPr>
              <a:t>Στη Θράκη, οι </a:t>
            </a:r>
            <a:r>
              <a:rPr lang="el-GR" sz="2000" dirty="0" err="1">
                <a:cs typeface="Calibri"/>
              </a:rPr>
              <a:t>Σαρακατσάνες</a:t>
            </a:r>
            <a:r>
              <a:rPr lang="el-GR" sz="2000" dirty="0">
                <a:cs typeface="Calibri"/>
              </a:rPr>
              <a:t> εξακολουθούν να ζυμώνουν την “</a:t>
            </a:r>
            <a:r>
              <a:rPr lang="el-GR" sz="2000" dirty="0" err="1">
                <a:cs typeface="Calibri"/>
              </a:rPr>
              <a:t>Χριστόκλουρα</a:t>
            </a:r>
            <a:r>
              <a:rPr lang="el-GR" sz="2000" dirty="0">
                <a:cs typeface="Calibri"/>
              </a:rPr>
              <a:t>”. Στρογγυλή κουλούρα με διάφορα σχέδια, που αναπαριστούν συνήθειες από το παρελθόν όπως στάνη, στρούγκα και άλλα. Της βάζουν μέλι και την τρώνε όλοι μαζί περιμένοντας την γέννηση του Χριστού.</a:t>
            </a:r>
            <a:endParaRPr lang="el-GR" sz="3200" dirty="0">
              <a:cs typeface="Calibri"/>
            </a:endParaRPr>
          </a:p>
          <a:p>
            <a:endParaRPr lang="el-GR" dirty="0">
              <a:cs typeface="Calibri"/>
            </a:endParaRPr>
          </a:p>
        </p:txBody>
      </p:sp>
    </p:spTree>
    <p:extLst>
      <p:ext uri="{BB962C8B-B14F-4D97-AF65-F5344CB8AC3E}">
        <p14:creationId xmlns:p14="http://schemas.microsoft.com/office/powerpoint/2010/main" val="2210184290"/>
      </p:ext>
    </p:extLst>
  </p:cSld>
  <p:clrMapOvr>
    <a:masterClrMapping/>
  </p:clrMapOvr>
  <p:transition>
    <p:cut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B7EFC79B-3439-4E22-B7F1-3022D15EA4E9}"/>
              </a:ext>
            </a:extLst>
          </p:cNvPr>
          <p:cNvSpPr>
            <a:spLocks noGrp="1"/>
          </p:cNvSpPr>
          <p:nvPr>
            <p:ph type="title"/>
          </p:nvPr>
        </p:nvSpPr>
        <p:spPr>
          <a:xfrm>
            <a:off x="1154955" y="973667"/>
            <a:ext cx="2942210" cy="4833745"/>
          </a:xfrm>
        </p:spPr>
        <p:txBody>
          <a:bodyPr>
            <a:normAutofit/>
          </a:bodyPr>
          <a:lstStyle/>
          <a:p>
            <a:r>
              <a:rPr lang="el-GR">
                <a:solidFill>
                  <a:srgbClr val="EBEBEB"/>
                </a:solidFill>
              </a:rPr>
              <a:t>Το στόλισμα του καραβιού</a:t>
            </a: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65C17523-C38C-4C0E-BDFC-FA9259305A6F}"/>
              </a:ext>
            </a:extLst>
          </p:cNvPr>
          <p:cNvGraphicFramePr>
            <a:graphicFrameLocks noGrp="1"/>
          </p:cNvGraphicFramePr>
          <p:nvPr>
            <p:ph idx="1"/>
            <p:extLst>
              <p:ext uri="{D42A27DB-BD31-4B8C-83A1-F6EECF244321}">
                <p14:modId xmlns:p14="http://schemas.microsoft.com/office/powerpoint/2010/main" val="73142272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767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AF48F2-29BD-4960-96D4-B88EC2BC1962}"/>
              </a:ext>
            </a:extLst>
          </p:cNvPr>
          <p:cNvSpPr>
            <a:spLocks noGrp="1"/>
          </p:cNvSpPr>
          <p:nvPr>
            <p:ph type="title"/>
          </p:nvPr>
        </p:nvSpPr>
        <p:spPr/>
        <p:txBody>
          <a:bodyPr/>
          <a:lstStyle/>
          <a:p>
            <a:endParaRPr lang="el-GR" dirty="0"/>
          </a:p>
        </p:txBody>
      </p:sp>
      <p:sp>
        <p:nvSpPr>
          <p:cNvPr id="3" name="Θέση κειμένου 2">
            <a:extLst>
              <a:ext uri="{FF2B5EF4-FFF2-40B4-BE49-F238E27FC236}">
                <a16:creationId xmlns:a16="http://schemas.microsoft.com/office/drawing/2014/main" id="{EA3FA858-6D3A-4E67-9C11-F3AED079C27D}"/>
              </a:ext>
            </a:extLst>
          </p:cNvPr>
          <p:cNvSpPr>
            <a:spLocks noGrp="1"/>
          </p:cNvSpPr>
          <p:nvPr>
            <p:ph type="body" sz="half" idx="13"/>
          </p:nvPr>
        </p:nvSpPr>
        <p:spPr/>
        <p:txBody>
          <a:bodyPr/>
          <a:lstStyle/>
          <a:p>
            <a:endParaRPr lang="el-GR"/>
          </a:p>
        </p:txBody>
      </p:sp>
      <p:sp>
        <p:nvSpPr>
          <p:cNvPr id="4" name="Θέση κειμένου 3">
            <a:extLst>
              <a:ext uri="{FF2B5EF4-FFF2-40B4-BE49-F238E27FC236}">
                <a16:creationId xmlns:a16="http://schemas.microsoft.com/office/drawing/2014/main" id="{8FCF4E19-0AEE-4526-9856-327E2DB72A19}"/>
              </a:ext>
            </a:extLst>
          </p:cNvPr>
          <p:cNvSpPr>
            <a:spLocks noGrp="1"/>
          </p:cNvSpPr>
          <p:nvPr>
            <p:ph type="body" sz="half" idx="2"/>
          </p:nvPr>
        </p:nvSpPr>
        <p:spPr>
          <a:xfrm>
            <a:off x="867407" y="5029199"/>
            <a:ext cx="9532444" cy="997857"/>
          </a:xfrm>
        </p:spPr>
        <p:txBody>
          <a:bodyPr>
            <a:normAutofit/>
          </a:bodyPr>
          <a:lstStyle/>
          <a:p>
            <a:r>
              <a:rPr lang="el-GR" sz="4400" dirty="0"/>
              <a:t>Το στόλισμα του καραβιού</a:t>
            </a:r>
          </a:p>
        </p:txBody>
      </p:sp>
      <p:pic>
        <p:nvPicPr>
          <p:cNvPr id="5" name="Εικόνα 5" descr="Εικόνα που περιέχει υπαίθριος, κτίριο, σκάφος, μεταφορά&#10;&#10;Η περιγραφή δημιουργήθηκε με πολύ υψηλή αξιοπιστία">
            <a:extLst>
              <a:ext uri="{FF2B5EF4-FFF2-40B4-BE49-F238E27FC236}">
                <a16:creationId xmlns:a16="http://schemas.microsoft.com/office/drawing/2014/main" id="{F1F59D58-D20D-46E5-9116-4F9134DB4941}"/>
              </a:ext>
            </a:extLst>
          </p:cNvPr>
          <p:cNvPicPr>
            <a:picLocks noChangeAspect="1"/>
          </p:cNvPicPr>
          <p:nvPr/>
        </p:nvPicPr>
        <p:blipFill>
          <a:blip r:embed="rId2"/>
          <a:stretch>
            <a:fillRect/>
          </a:stretch>
        </p:blipFill>
        <p:spPr>
          <a:xfrm>
            <a:off x="1864420" y="1177714"/>
            <a:ext cx="7772219" cy="2303072"/>
          </a:xfrm>
          <a:prstGeom prst="rect">
            <a:avLst/>
          </a:prstGeom>
        </p:spPr>
      </p:pic>
    </p:spTree>
    <p:extLst>
      <p:ext uri="{BB962C8B-B14F-4D97-AF65-F5344CB8AC3E}">
        <p14:creationId xmlns:p14="http://schemas.microsoft.com/office/powerpoint/2010/main" val="173235521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3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9" name="Group 32">
            <a:extLst>
              <a:ext uri="{FF2B5EF4-FFF2-40B4-BE49-F238E27FC236}">
                <a16:creationId xmlns:a16="http://schemas.microsoft.com/office/drawing/2014/main" id="{73C75B33-8B9C-4C30-B69D-6F21F9FFF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34">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E7733D14-EF47-47BB-93CA-C498A30E0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9" name="Freeform 5">
              <a:extLst>
                <a:ext uri="{FF2B5EF4-FFF2-40B4-BE49-F238E27FC236}">
                  <a16:creationId xmlns:a16="http://schemas.microsoft.com/office/drawing/2014/main" id="{7C8D7967-7E76-49C0-8910-644CD2B5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CBFA2162-CFEA-4734-ABBA-FDA6198CDBFF}"/>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500"/>
              <a:t>Μπαμουσιαραίοι</a:t>
            </a:r>
          </a:p>
        </p:txBody>
      </p:sp>
      <p:sp>
        <p:nvSpPr>
          <p:cNvPr id="3" name="Θέση περιεχομένου 2">
            <a:extLst>
              <a:ext uri="{FF2B5EF4-FFF2-40B4-BE49-F238E27FC236}">
                <a16:creationId xmlns:a16="http://schemas.microsoft.com/office/drawing/2014/main" id="{546D006F-6DE6-4BAE-A207-F98CEF1EE36A}"/>
              </a:ext>
            </a:extLst>
          </p:cNvPr>
          <p:cNvSpPr>
            <a:spLocks noGrp="1"/>
          </p:cNvSpPr>
          <p:nvPr>
            <p:ph sz="half" idx="1"/>
          </p:nvPr>
        </p:nvSpPr>
        <p:spPr>
          <a:xfrm>
            <a:off x="1154955" y="2120900"/>
            <a:ext cx="3133726" cy="3898900"/>
          </a:xfrm>
        </p:spPr>
        <p:txBody>
          <a:bodyPr vert="horz" lIns="91440" tIns="45720" rIns="91440" bIns="45720" rtlCol="0">
            <a:normAutofit/>
          </a:bodyPr>
          <a:lstStyle/>
          <a:p>
            <a:pPr>
              <a:lnSpc>
                <a:spcPct val="90000"/>
              </a:lnSpc>
            </a:pPr>
            <a:r>
              <a:rPr lang="en-US" sz="1400">
                <a:solidFill>
                  <a:schemeClr val="bg1"/>
                </a:solidFill>
              </a:rPr>
              <a:t>Ένα ακόμα έθιμο της Θράκης είναι και οι “Μπαμουσιαραίοι”. Την δεύτερη μέρα των Χριστουγέννων, δύο άντρες μεταμφιέζονται ο ένας σε Μπαμουσιαραίο και ο άλλος στην γυναίκα του. Ο Μπαμπουσιαραίος φορά μία νεροκολοκύθα στο πρόσωπο που της έχει ανοίξει τρύπες για μάτια και στόμα, προβιές προβάτων, και κρεμασμένα κουδούνια στην μέση. Οργανοπαίκτες με νταούλια, ζουρνάδες και γκάιντες τους συνοδεύουν και με την έντονη μουσική τους ξεσηκώνουν το χωριό.</a:t>
            </a:r>
          </a:p>
        </p:txBody>
      </p:sp>
      <p:pic>
        <p:nvPicPr>
          <p:cNvPr id="15" name="Εικόνα 15">
            <a:extLst>
              <a:ext uri="{FF2B5EF4-FFF2-40B4-BE49-F238E27FC236}">
                <a16:creationId xmlns:a16="http://schemas.microsoft.com/office/drawing/2014/main" id="{59F54690-64BF-47EC-AFC2-5158C646B79D}"/>
              </a:ext>
            </a:extLst>
          </p:cNvPr>
          <p:cNvPicPr>
            <a:picLocks noGrp="1" noChangeAspect="1"/>
          </p:cNvPicPr>
          <p:nvPr>
            <p:ph sz="half" idx="2"/>
          </p:nvPr>
        </p:nvPicPr>
        <p:blipFill rotWithShape="1">
          <a:blip r:embed="rId3"/>
          <a:srcRect l="16755" r="14772" b="2"/>
          <a:stretch/>
        </p:blipFill>
        <p:spPr>
          <a:xfrm>
            <a:off x="5194607" y="803751"/>
            <a:ext cx="6391533" cy="5250498"/>
          </a:xfrm>
          <a:prstGeom prst="rect">
            <a:avLst/>
          </a:prstGeom>
        </p:spPr>
      </p:pic>
      <p:sp>
        <p:nvSpPr>
          <p:cNvPr id="30" name="Rectangle 4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2269521"/>
      </p:ext>
    </p:extLst>
  </p:cSld>
  <p:clrMapOvr>
    <a:masterClrMapping/>
  </p:clrMapOvr>
  <p:transition spd="slow">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854C82-A5A7-4098-A69A-E32519DEAB6F}"/>
              </a:ext>
            </a:extLst>
          </p:cNvPr>
          <p:cNvSpPr>
            <a:spLocks noGrp="1"/>
          </p:cNvSpPr>
          <p:nvPr>
            <p:ph type="title"/>
          </p:nvPr>
        </p:nvSpPr>
        <p:spPr/>
        <p:txBody>
          <a:bodyPr/>
          <a:lstStyle/>
          <a:p>
            <a:r>
              <a:rPr lang="el-GR" dirty="0"/>
              <a:t>Χριστουγεννιάτικο στεφάνι</a:t>
            </a:r>
          </a:p>
        </p:txBody>
      </p:sp>
      <p:sp>
        <p:nvSpPr>
          <p:cNvPr id="3" name="Θέση κειμένου 2">
            <a:extLst>
              <a:ext uri="{FF2B5EF4-FFF2-40B4-BE49-F238E27FC236}">
                <a16:creationId xmlns:a16="http://schemas.microsoft.com/office/drawing/2014/main" id="{17688FEA-1043-4D03-A03F-66DDAF4DD3C3}"/>
              </a:ext>
            </a:extLst>
          </p:cNvPr>
          <p:cNvSpPr>
            <a:spLocks noGrp="1"/>
          </p:cNvSpPr>
          <p:nvPr>
            <p:ph type="body" idx="1"/>
          </p:nvPr>
        </p:nvSpPr>
        <p:spPr/>
        <p:txBody>
          <a:bodyPr/>
          <a:lstStyle/>
          <a:p>
            <a:endParaRPr lang="el-GR"/>
          </a:p>
        </p:txBody>
      </p:sp>
      <p:sp>
        <p:nvSpPr>
          <p:cNvPr id="4" name="Θέση περιεχομένου 3">
            <a:extLst>
              <a:ext uri="{FF2B5EF4-FFF2-40B4-BE49-F238E27FC236}">
                <a16:creationId xmlns:a16="http://schemas.microsoft.com/office/drawing/2014/main" id="{7E0BE6E8-F3CD-4D74-B4FD-7151C1384C64}"/>
              </a:ext>
            </a:extLst>
          </p:cNvPr>
          <p:cNvSpPr>
            <a:spLocks noGrp="1"/>
          </p:cNvSpPr>
          <p:nvPr>
            <p:ph sz="half" idx="2"/>
          </p:nvPr>
        </p:nvSpPr>
        <p:spPr/>
        <p:txBody>
          <a:bodyPr vert="horz" lIns="91440" tIns="45720" rIns="91440" bIns="45720" rtlCol="0" anchor="t">
            <a:noAutofit/>
          </a:bodyPr>
          <a:lstStyle/>
          <a:p>
            <a:r>
              <a:rPr lang="el-GR" sz="1600" dirty="0"/>
              <a:t>Την παραμονή των Χριστουγέννων συνηθίζεται στα χωριά να κρεμούν έξω από την πόρτα των σπιτιών πλεξούδες από σκόρδα, πάνω στις οποίες καρφώνουν </a:t>
            </a:r>
            <a:r>
              <a:rPr lang="el-GR" sz="1600" dirty="0" err="1"/>
              <a:t>γαριφαλάκια</a:t>
            </a:r>
            <a:r>
              <a:rPr lang="el-GR" sz="1600" dirty="0"/>
              <a:t> για να διώξουν την κακογλωσσιά που «καρφώνει» την ευτυχία του σπιτιού τους.</a:t>
            </a:r>
          </a:p>
          <a:p>
            <a:r>
              <a:rPr lang="el-GR" sz="1600" dirty="0"/>
              <a:t>Την εξώπορτα των σπιτιών κοσμεί, επίσης, ένα στεφάνι από έλατο, διακοσμημένο με χριστουγεννιάτικα στολίδια. Σύμφωνα με την παράδοση, το στεφάνι φέρνει τύχη στους ενοίκους του σπιτιού</a:t>
            </a:r>
          </a:p>
          <a:p>
            <a:endParaRPr lang="el-GR" dirty="0"/>
          </a:p>
        </p:txBody>
      </p:sp>
      <p:sp>
        <p:nvSpPr>
          <p:cNvPr id="5" name="Θέση κειμένου 4">
            <a:extLst>
              <a:ext uri="{FF2B5EF4-FFF2-40B4-BE49-F238E27FC236}">
                <a16:creationId xmlns:a16="http://schemas.microsoft.com/office/drawing/2014/main" id="{82949C78-C165-4F73-8C1C-031E4A1F1AC4}"/>
              </a:ext>
            </a:extLst>
          </p:cNvPr>
          <p:cNvSpPr>
            <a:spLocks noGrp="1"/>
          </p:cNvSpPr>
          <p:nvPr>
            <p:ph type="body" sz="quarter" idx="3"/>
          </p:nvPr>
        </p:nvSpPr>
        <p:spPr/>
        <p:txBody>
          <a:bodyPr/>
          <a:lstStyle/>
          <a:p>
            <a:endParaRPr lang="el-GR"/>
          </a:p>
        </p:txBody>
      </p:sp>
      <p:pic>
        <p:nvPicPr>
          <p:cNvPr id="7" name="Εικόνα 7" descr="Εικόνα που περιέχει δέντρο, λουλούδι, φυτό, ανθοδέσμη&#10;&#10;Η περιγραφή δημιουργήθηκε με πολύ υψηλή αξιοπιστία">
            <a:extLst>
              <a:ext uri="{FF2B5EF4-FFF2-40B4-BE49-F238E27FC236}">
                <a16:creationId xmlns:a16="http://schemas.microsoft.com/office/drawing/2014/main" id="{BF8B35AF-5334-4F84-BB02-DC3A8A171085}"/>
              </a:ext>
            </a:extLst>
          </p:cNvPr>
          <p:cNvPicPr>
            <a:picLocks noGrp="1" noChangeAspect="1"/>
          </p:cNvPicPr>
          <p:nvPr>
            <p:ph sz="quarter" idx="4"/>
          </p:nvPr>
        </p:nvPicPr>
        <p:blipFill>
          <a:blip r:embed="rId2"/>
          <a:stretch>
            <a:fillRect/>
          </a:stretch>
        </p:blipFill>
        <p:spPr>
          <a:xfrm>
            <a:off x="6496422" y="3227387"/>
            <a:ext cx="3602039" cy="2840039"/>
          </a:xfrm>
          <a:prstGeom prst="rect">
            <a:avLst/>
          </a:prstGeom>
        </p:spPr>
      </p:pic>
    </p:spTree>
    <p:extLst>
      <p:ext uri="{BB962C8B-B14F-4D97-AF65-F5344CB8AC3E}">
        <p14:creationId xmlns:p14="http://schemas.microsoft.com/office/powerpoint/2010/main" val="3281717308"/>
      </p:ext>
    </p:extLst>
  </p:cSld>
  <p:clrMapOvr>
    <a:masterClrMapping/>
  </p:clrMapOvr>
  <p:transition spd="slow">
    <p:push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9" name="Group 22">
            <a:extLst>
              <a:ext uri="{FF2B5EF4-FFF2-40B4-BE49-F238E27FC236}">
                <a16:creationId xmlns:a16="http://schemas.microsoft.com/office/drawing/2014/main" id="{EB74DFC1-616C-4C17-9F2D-58D4BA09ED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71181661-50B9-45DE-8D3B-E2B5908C0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9EABC0FF-D2D8-4824-A912-036C4B97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Τίτλος 1">
            <a:extLst>
              <a:ext uri="{FF2B5EF4-FFF2-40B4-BE49-F238E27FC236}">
                <a16:creationId xmlns:a16="http://schemas.microsoft.com/office/drawing/2014/main" id="{D8DC223D-9EFC-4F40-A892-72A3572A15F2}"/>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a:t>Το τάισμα της βρύσης</a:t>
            </a:r>
          </a:p>
        </p:txBody>
      </p:sp>
      <p:sp>
        <p:nvSpPr>
          <p:cNvPr id="3" name="Θέση περιεχομένου 2">
            <a:extLst>
              <a:ext uri="{FF2B5EF4-FFF2-40B4-BE49-F238E27FC236}">
                <a16:creationId xmlns:a16="http://schemas.microsoft.com/office/drawing/2014/main" id="{56F127B6-9F4F-4C37-BC82-76D83CA540C3}"/>
              </a:ext>
            </a:extLst>
          </p:cNvPr>
          <p:cNvSpPr>
            <a:spLocks noGrp="1"/>
          </p:cNvSpPr>
          <p:nvPr>
            <p:ph sz="half" idx="1"/>
          </p:nvPr>
        </p:nvSpPr>
        <p:spPr>
          <a:xfrm>
            <a:off x="639098" y="2418735"/>
            <a:ext cx="6072776" cy="3811740"/>
          </a:xfrm>
        </p:spPr>
        <p:txBody>
          <a:bodyPr vert="horz" lIns="91440" tIns="45720" rIns="91440" bIns="45720" rtlCol="0" anchor="ctr">
            <a:normAutofit/>
          </a:bodyPr>
          <a:lstStyle/>
          <a:p>
            <a:pPr>
              <a:lnSpc>
                <a:spcPct val="90000"/>
              </a:lnSpc>
            </a:pPr>
            <a:r>
              <a:rPr lang="en-US" sz="1500">
                <a:solidFill>
                  <a:schemeClr val="bg1"/>
                </a:solidFill>
              </a:rPr>
              <a:t>Οι κοπέλες στη Θεσσαλία, τα χαράματα των Χριστουγέννων, αλλού την παραμονή της Πρωτοχρονιάς, πηγαίνουν στην πιο κοντινή βρύση “για να κλέψουν το άκραντο νερό” (, δηλαδή αμίλητο). Αλείφουν τις βρύσες του χωριού με βούτυρο και μέλι, με την ευχή όπως τρέχει το νερό να τρέχει και η προκοπή στο σπίτι τον καινούργιο χρόνο και γλυκιά να είναι και η ζωή τους. Για να έχουν καλή σοδειά, όταν φτάνουν εκεί, την “ταΐζουν”, με διάφορες λιχουδιές, όπως βούτυρο, ψωμί, τυρί, όσπρια ή κλαδί ελιάς. Όποια θα πήγαινε πρώτη στη βρύση, αυτή θα ήταν και η πιο τυχερή ολόκληρο το χρόνο. Έπειτα ρίχνουν στη στάμνα ένα βατόφυλλο και τρία χαλίκια, “κλέβουν νερό” και γυρίζουν στα σπίτια τους πάλι αμίλητες μέχρι να πιούνε όλοι από το άκραντο νερό. Με το ίδιο νερό ραντίζουν και τις τέσσερις γωνίες του σπιτιού, ενώ σκορπούν στο σπίτι και τα τρία χαλίκια.</a:t>
            </a:r>
          </a:p>
        </p:txBody>
      </p:sp>
      <p:pic>
        <p:nvPicPr>
          <p:cNvPr id="5" name="Εικόνα 5" descr="Εικόνα που περιέχει κτίριο, υπαίθριος, δέντρο, φράχτης&#10;&#10;Η περιγραφή δημιουργήθηκε με πολύ υψηλή αξιοπιστία">
            <a:extLst>
              <a:ext uri="{FF2B5EF4-FFF2-40B4-BE49-F238E27FC236}">
                <a16:creationId xmlns:a16="http://schemas.microsoft.com/office/drawing/2014/main" id="{7727CAE9-844C-4B60-BB4F-AEF33FE0C283}"/>
              </a:ext>
            </a:extLst>
          </p:cNvPr>
          <p:cNvPicPr>
            <a:picLocks noGrp="1" noChangeAspect="1"/>
          </p:cNvPicPr>
          <p:nvPr>
            <p:ph sz="half" idx="2"/>
          </p:nvPr>
        </p:nvPicPr>
        <p:blipFill rotWithShape="1">
          <a:blip r:embed="rId3"/>
          <a:srcRect l="31768" r="22069" b="-2"/>
          <a:stretch/>
        </p:blipFill>
        <p:spPr>
          <a:xfrm>
            <a:off x="7418226" y="645106"/>
            <a:ext cx="4125317" cy="5585369"/>
          </a:xfrm>
          <a:prstGeom prst="rect">
            <a:avLst/>
          </a:prstGeom>
        </p:spPr>
      </p:pic>
      <p:sp>
        <p:nvSpPr>
          <p:cNvPr id="20" name="Rectangle 31">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5036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0</Words>
  <Application>Microsoft Office PowerPoint</Application>
  <PresentationFormat>Ευρεία οθόνη</PresentationFormat>
  <Paragraphs>0</Paragraphs>
  <Slides>13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13</vt:i4>
      </vt:variant>
    </vt:vector>
  </HeadingPairs>
  <TitlesOfParts>
    <vt:vector size="14" baseType="lpstr">
      <vt:lpstr>Αίθουσα συσκέψεων "Ιόν"</vt:lpstr>
      <vt:lpstr>ΗΘΗ ΚΑΙ ΕΘΙΜΑ ΤΗΣ ΕΛΛΑΔΑΣ</vt:lpstr>
      <vt:lpstr>ΠΑΡΑΔΟΣΙΑΚΟΙ ΓΑΜΟΙ</vt:lpstr>
      <vt:lpstr>Τα «διονυσιακά» καρναβάλια</vt:lpstr>
      <vt:lpstr>ΧΡΙΣΤΟΚΛΟΥΡΑ</vt:lpstr>
      <vt:lpstr>Το στόλισμα του καραβιού</vt:lpstr>
      <vt:lpstr>Παρουσίαση του PowerPoint</vt:lpstr>
      <vt:lpstr>Μπαμουσιαραίοι</vt:lpstr>
      <vt:lpstr>Χριστουγεννιάτικο στεφάνι</vt:lpstr>
      <vt:lpstr>Το τάισμα της βρύσης</vt:lpstr>
      <vt:lpstr>Μαρτίτσι</vt:lpstr>
      <vt:lpstr>Ιπποδρομίες </vt:lpstr>
      <vt:lpstr>ΔΙΚΤΥΟΓΡΑΦΙΑ</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ΗΘΗ ΚΑΙ ΕΘΙΜΑ ΤΗΣ ΕΛΛΑΔΑΣ</dc:title>
  <dc:creator/>
  <cp:lastModifiedBy/>
  <cp:revision>299</cp:revision>
  <dcterms:created xsi:type="dcterms:W3CDTF">2012-08-02T13:11:46Z</dcterms:created>
  <dcterms:modified xsi:type="dcterms:W3CDTF">2019-04-19T08:54:31Z</dcterms:modified>
</cp:coreProperties>
</file>