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1" r:id="rId7"/>
    <p:sldId id="259" r:id="rId8"/>
    <p:sldId id="274" r:id="rId9"/>
    <p:sldId id="289" r:id="rId10"/>
    <p:sldId id="275" r:id="rId11"/>
    <p:sldId id="260" r:id="rId12"/>
    <p:sldId id="290" r:id="rId13"/>
    <p:sldId id="261" r:id="rId14"/>
    <p:sldId id="262" r:id="rId15"/>
    <p:sldId id="276" r:id="rId16"/>
    <p:sldId id="263" r:id="rId17"/>
    <p:sldId id="277" r:id="rId18"/>
    <p:sldId id="278" r:id="rId19"/>
    <p:sldId id="269" r:id="rId20"/>
    <p:sldId id="279" r:id="rId21"/>
    <p:sldId id="280" r:id="rId22"/>
    <p:sldId id="266" r:id="rId23"/>
    <p:sldId id="281" r:id="rId24"/>
    <p:sldId id="282" r:id="rId25"/>
    <p:sldId id="264" r:id="rId26"/>
    <p:sldId id="283" r:id="rId27"/>
    <p:sldId id="265" r:id="rId28"/>
    <p:sldId id="285" r:id="rId29"/>
    <p:sldId id="291" r:id="rId30"/>
    <p:sldId id="268" r:id="rId31"/>
    <p:sldId id="270" r:id="rId32"/>
    <p:sldId id="273" r:id="rId33"/>
    <p:sldId id="287" r:id="rId34"/>
    <p:sldId id="286" r:id="rId35"/>
    <p:sldId id="288" r:id="rId36"/>
    <p:sldId id="272" r:id="rId3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E04BB-8E19-4CAE-B2B4-3A2AE320A712}" v="123" dt="2019-11-21T15:45:50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7E8C-CE77-4579-BFC0-8153F7811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19C31-3147-4C83-A8F3-F84FAF7AA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19505-B9FF-4251-A145-6ED3DEC9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6E024-DFCB-4924-8D2F-A64D2E8A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01B28-5FE3-42B5-92A6-6C434E73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8273-F14B-479E-97F3-1A192B35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67DFF-7A2E-4395-B8FB-659F6D1C3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90400-D744-411B-A9E9-4D0EA42B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5B03C-132E-4A32-AD00-2AEA2D01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053A2-8F62-49AB-9EDA-B3EBA916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BABCC-2D9B-43AD-AF3E-474965DC9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1BB79-1024-4587-B28A-AC9A98324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6877D-A1B6-4524-AD0E-01E437DA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B1F67-B628-4304-9DDB-168CDEE2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97A05-E5AA-4DEB-8B84-B5A06B8B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5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4F1C-2578-419E-A0CD-1A1174B8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8B44-1393-40C7-9585-44D5B69E4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312BF-8EB4-4303-8EBC-C6A5FDEE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D3D83-7015-4390-9074-101D9C5F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1AF83-010A-45D2-9BAE-9F126DFE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4683-1808-4EBE-BBDD-97111641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2ECEE-E5C1-4EC9-A370-1417105D7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F632-B6E7-40E3-BE51-071C4324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336F1-B2EA-4D8C-9712-3FFC748AC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DB38B-EBCF-4921-8595-B51364CF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5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206B-6852-4000-B344-8AC20A97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1BCE-43C4-4180-8EE3-F6EB880C6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5A05E-2404-44B4-A8B5-69588AB86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5ED04-4A7A-482C-81C3-1BB85413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305EA-1C74-459B-A32B-F98EAB8D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5AF5B-3E25-44E0-9883-4E28A39E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65BC-BAFF-4360-BD80-81398111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5CFBB-6741-4180-8C76-75CC18C94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E060A-7F4A-438F-B244-2D6132166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3B4BE-956D-4451-9D6D-DAFC618FF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48A10-3FC1-4B31-8966-2C56C7285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F04BC-0217-461F-BDA8-024FD554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AF7A2-E077-4138-97D7-AE00FC6F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6BF97-1E71-4810-8AA8-AB9ACECD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5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B2C4-2E57-4AB9-AEC0-018F55BD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ED8AC-14A7-40A9-818D-02475507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5D33E-059D-48E8-B3BB-3517523D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35E0D-6E4C-4666-8D3B-8F75BF29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0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EE458-37B1-4FF6-86A5-3FFA463E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8AB48-35BA-48D6-8D83-92A4D5AF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FA178-6A03-4E4A-9D4B-1232933C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4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0815-B5B4-489A-B4E4-18E6ED77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E1A2C-1B21-4DB7-A8FF-B2CBCB739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CBAC6-A368-42EB-B6DE-5F0389D09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1B6D1-8EA9-4C2E-B65A-59A86C2D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1C851-EBFB-4A62-A49C-C78EFDAC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3EC29-5E66-4E2E-812D-F83B9363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2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6A29-7A92-414F-AD3C-A41367FC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ACE1C-26A8-4AAA-A4D9-C14FDAEB4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BC9D5-1E46-4EB1-B348-22DC0C58F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AEF36-ED0E-464F-B73F-5B852F46D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0EA4F-F7E8-497F-95B2-DEF027C7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1DB34-AC5B-4E26-BC26-C09DF67F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E2065-4778-45CD-AB41-6CA19534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34028-5B91-45A4-9756-51C9A4507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B49D-6569-4FEA-9F82-49EE6E2F2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C3C0-4823-4008-9195-A2135C292CA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69F4B-9E91-4F19-932D-7458C5400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CDF35-138C-4B9D-B722-D13DCBFE8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8B188-FFB7-40B7-B807-023FD160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FBD4BA0-5E13-4403-B4A7-40DF3A018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22F0806-F5D8-4CCD-A924-6CC3D7BB2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C48C9CA8-31F2-4E7F-B5F8-52BB1996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C590ED89-E9C6-402B-8700-DCDA6695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1A6861F9-7385-40F8-BA83-B8DFF7F3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D41F8744-72EA-46E8-ABFE-852031D4A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9F0E0968-3DB0-43C4-8318-A6D9119D4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33CE9E31-D43C-454C-BFBE-C030D98E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3927A156-CD49-44E3-BA78-CE0AA0250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2B83C26B-3353-4E6D-86D4-9461A7A86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2FB70090-1FB7-4335-9B1E-1E7EC6A2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B862257F-455F-4E18-A480-B22E8EFE1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3C9DF0C4-8430-481B-B3E7-B8F79BC0F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91D50B8E-D94F-4944-9FD2-08DD35E29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B0A066C-DC3D-4E53-AC63-00DF45416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2D040EF-76C0-496D-8C72-9DB143C3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15FC8221-21EA-4D83-809B-108B7E0C5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5A181F7D-35FA-49F3-8BCB-5D7250BA4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188DFD0A-AECC-43FC-B06B-D2A8A2EB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1769DE60-D3FA-40D0-96A4-6BEAD0C3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18E5EA87-065F-44FB-B99A-484483E31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1026" name="Picture 2" descr="Image result for biotechnology">
            <a:extLst>
              <a:ext uri="{FF2B5EF4-FFF2-40B4-BE49-F238E27FC236}">
                <a16:creationId xmlns:a16="http://schemas.microsoft.com/office/drawing/2014/main" id="{9692B8D5-6090-4231-AD28-CB1B47F6B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3648" r="-5" b="-11308"/>
          <a:stretch/>
        </p:blipFill>
        <p:spPr bwMode="auto">
          <a:xfrm>
            <a:off x="5823" y="12732"/>
            <a:ext cx="12188932" cy="6856477"/>
          </a:xfrm>
          <a:custGeom>
            <a:avLst/>
            <a:gdLst>
              <a:gd name="connsiteX0" fmla="*/ 0 w 12188952"/>
              <a:gd name="connsiteY0" fmla="*/ 0 h 5696077"/>
              <a:gd name="connsiteX1" fmla="*/ 12188952 w 12188952"/>
              <a:gd name="connsiteY1" fmla="*/ 0 h 5696077"/>
              <a:gd name="connsiteX2" fmla="*/ 12188952 w 12188952"/>
              <a:gd name="connsiteY2" fmla="*/ 4710335 h 5696077"/>
              <a:gd name="connsiteX3" fmla="*/ 12113803 w 12188952"/>
              <a:gd name="connsiteY3" fmla="*/ 4718295 h 5696077"/>
              <a:gd name="connsiteX4" fmla="*/ 6753597 w 12188952"/>
              <a:gd name="connsiteY4" fmla="*/ 5041852 h 5696077"/>
              <a:gd name="connsiteX5" fmla="*/ 400746 w 12188952"/>
              <a:gd name="connsiteY5" fmla="*/ 4870509 h 5696077"/>
              <a:gd name="connsiteX6" fmla="*/ 3700 w 12188952"/>
              <a:gd name="connsiteY6" fmla="*/ 4833875 h 5696077"/>
              <a:gd name="connsiteX7" fmla="*/ 3700 w 12188952"/>
              <a:gd name="connsiteY7" fmla="*/ 5696077 h 5696077"/>
              <a:gd name="connsiteX8" fmla="*/ 0 w 12188952"/>
              <a:gd name="connsiteY8" fmla="*/ 5696077 h 569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8952" h="5696077">
                <a:moveTo>
                  <a:pt x="0" y="0"/>
                </a:moveTo>
                <a:lnTo>
                  <a:pt x="12188952" y="0"/>
                </a:lnTo>
                <a:lnTo>
                  <a:pt x="12188952" y="4710335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3700" y="4833875"/>
                </a:lnTo>
                <a:lnTo>
                  <a:pt x="3700" y="5696077"/>
                </a:lnTo>
                <a:lnTo>
                  <a:pt x="0" y="56960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89F22-D758-4A51-B7FB-BE7479DF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744" y="5202936"/>
            <a:ext cx="9436608" cy="786384"/>
          </a:xfrm>
        </p:spPr>
        <p:txBody>
          <a:bodyPr anchor="ctr">
            <a:normAutofit/>
          </a:bodyPr>
          <a:lstStyle/>
          <a:p>
            <a:br>
              <a:rPr lang="en-US" sz="2500" dirty="0">
                <a:solidFill>
                  <a:schemeClr val="bg1"/>
                </a:solidFill>
              </a:rPr>
            </a:b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917FB-5209-4F44-961F-85DEC1A3F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6007608"/>
            <a:ext cx="8677656" cy="402336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3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dna extraction">
            <a:extLst>
              <a:ext uri="{FF2B5EF4-FFF2-40B4-BE49-F238E27FC236}">
                <a16:creationId xmlns:a16="http://schemas.microsoft.com/office/drawing/2014/main" id="{3EE65E69-D174-4FDE-AA15-59CF0997C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26950" b="-1"/>
          <a:stretch/>
        </p:blipFill>
        <p:spPr bwMode="auto">
          <a:xfrm>
            <a:off x="-11909" y="10"/>
            <a:ext cx="63246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0" y="0"/>
            <a:ext cx="486917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Bernard MT Condensed" panose="02050806060905020404" pitchFamily="18" charset="0"/>
              </a:rPr>
              <a:t>DNA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321" y="1382164"/>
            <a:ext cx="4869179" cy="4591915"/>
          </a:xfrm>
        </p:spPr>
        <p:txBody>
          <a:bodyPr anchor="b">
            <a:no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Before the DNA can be sequenced, DNA must be </a:t>
            </a:r>
            <a:r>
              <a:rPr lang="en-US" sz="2400" b="1" i="1" u="sng" dirty="0">
                <a:solidFill>
                  <a:srgbClr val="000000"/>
                </a:solidFill>
              </a:rPr>
              <a:t>extracted</a:t>
            </a:r>
            <a:r>
              <a:rPr lang="en-US" sz="2400" i="1" dirty="0">
                <a:solidFill>
                  <a:srgbClr val="000000"/>
                </a:solidFill>
              </a:rPr>
              <a:t> from the organism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1. Cells are lysed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2. Cell contents are “washed” and separated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Proteins, salts, </a:t>
            </a:r>
            <a:r>
              <a:rPr lang="en-US" dirty="0" err="1">
                <a:solidFill>
                  <a:srgbClr val="000000"/>
                </a:solidFill>
              </a:rPr>
              <a:t>etc</a:t>
            </a:r>
            <a:r>
              <a:rPr lang="en-US" dirty="0">
                <a:solidFill>
                  <a:srgbClr val="000000"/>
                </a:solidFill>
              </a:rPr>
              <a:t> are removed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3. DNA is precipitated out of solution with isopropyl alcohol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4. Extracted DNA is suspended in solution until needed</a:t>
            </a:r>
          </a:p>
        </p:txBody>
      </p:sp>
    </p:spTree>
    <p:extLst>
      <p:ext uri="{BB962C8B-B14F-4D97-AF65-F5344CB8AC3E}">
        <p14:creationId xmlns:p14="http://schemas.microsoft.com/office/powerpoint/2010/main" val="10086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Restriction Enzymes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7"/>
            <a:ext cx="9833548" cy="392308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Restriction enzymes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Proteins that recognize and bind to specific DNA sequences and CUT the DNA within that sequence</a:t>
            </a:r>
          </a:p>
          <a:p>
            <a:r>
              <a:rPr lang="en-US" dirty="0">
                <a:solidFill>
                  <a:srgbClr val="000000"/>
                </a:solidFill>
              </a:rPr>
              <a:t>Restriction enzymes come from bacteria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Serve as a defense against viruses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Restriction enzymes cut the viral DNA into fragments</a:t>
            </a:r>
          </a:p>
          <a:p>
            <a:r>
              <a:rPr lang="en-US" dirty="0">
                <a:solidFill>
                  <a:srgbClr val="000000"/>
                </a:solidFill>
              </a:rPr>
              <a:t>Many different types of restriction enzymes, each responsible for isolating specific genes or regions of the genome</a:t>
            </a:r>
          </a:p>
        </p:txBody>
      </p:sp>
    </p:spTree>
    <p:extLst>
      <p:ext uri="{BB962C8B-B14F-4D97-AF65-F5344CB8AC3E}">
        <p14:creationId xmlns:p14="http://schemas.microsoft.com/office/powerpoint/2010/main" val="79348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Bernard MT Condensed" panose="02050806060905020404" pitchFamily="18" charset="0"/>
              </a:rPr>
              <a:t>Restriction Enzymes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Image result for restriction enzymes">
            <a:extLst>
              <a:ext uri="{FF2B5EF4-FFF2-40B4-BE49-F238E27FC236}">
                <a16:creationId xmlns:a16="http://schemas.microsoft.com/office/drawing/2014/main" id="{F256892C-51D5-4278-9DF6-BB6036D73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12892" r="9219" b="14414"/>
          <a:stretch/>
        </p:blipFill>
        <p:spPr bwMode="auto">
          <a:xfrm>
            <a:off x="0" y="2162175"/>
            <a:ext cx="45910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5" y="1400930"/>
            <a:ext cx="5758526" cy="441884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Some restriction enzymes at genes with “sticky ends”</a:t>
            </a:r>
          </a:p>
          <a:p>
            <a:r>
              <a:rPr lang="en-US" dirty="0">
                <a:solidFill>
                  <a:srgbClr val="000000"/>
                </a:solidFill>
              </a:rPr>
              <a:t>Sticky ends contain single stranded DNA that is complementary and can be joined together</a:t>
            </a:r>
          </a:p>
          <a:p>
            <a:r>
              <a:rPr lang="en-US" dirty="0">
                <a:solidFill>
                  <a:srgbClr val="000000"/>
                </a:solidFill>
              </a:rPr>
              <a:t>Like two pieces of Velcro, ready to hook on to their opposite side!</a:t>
            </a:r>
          </a:p>
        </p:txBody>
      </p:sp>
    </p:spTree>
    <p:extLst>
      <p:ext uri="{BB962C8B-B14F-4D97-AF65-F5344CB8AC3E}">
        <p14:creationId xmlns:p14="http://schemas.microsoft.com/office/powerpoint/2010/main" val="283925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Gel Electrophoresis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52700"/>
            <a:ext cx="9833548" cy="4057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After a long DNA molecule has been cut by restriction enzymes into many smaller fragments, several things can be done: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DNA sequence of gene can be studied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Gene cut from DNA can be inserted into another organism</a:t>
            </a:r>
          </a:p>
          <a:p>
            <a:r>
              <a:rPr lang="en-US" dirty="0">
                <a:solidFill>
                  <a:srgbClr val="000000"/>
                </a:solidFill>
              </a:rPr>
              <a:t>BUT FIRST the DNA fragments must be separated from one another!</a:t>
            </a:r>
          </a:p>
          <a:p>
            <a:r>
              <a:rPr lang="en-US" b="1" dirty="0">
                <a:solidFill>
                  <a:srgbClr val="000000"/>
                </a:solidFill>
              </a:rPr>
              <a:t>Gel Electrophoresis</a:t>
            </a:r>
          </a:p>
          <a:p>
            <a:pPr lvl="1"/>
            <a:r>
              <a:rPr lang="en-US" sz="2800" i="1" dirty="0">
                <a:solidFill>
                  <a:srgbClr val="000000"/>
                </a:solidFill>
              </a:rPr>
              <a:t>Uses an electrical current to separate a mixture of DNA fragments according to their sizes</a:t>
            </a:r>
          </a:p>
        </p:txBody>
      </p:sp>
    </p:spTree>
    <p:extLst>
      <p:ext uri="{BB962C8B-B14F-4D97-AF65-F5344CB8AC3E}">
        <p14:creationId xmlns:p14="http://schemas.microsoft.com/office/powerpoint/2010/main" val="386567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Bernard MT Condensed" panose="02050806060905020404" pitchFamily="18" charset="0"/>
              </a:rPr>
              <a:t>Gel Electrophoresis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mage result for gel electrophoresis">
            <a:extLst>
              <a:ext uri="{FF2B5EF4-FFF2-40B4-BE49-F238E27FC236}">
                <a16:creationId xmlns:a16="http://schemas.microsoft.com/office/drawing/2014/main" id="{A64879D9-8EC9-4583-A64F-CF1296C99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5" t="-4892" r="102" b="-7481"/>
          <a:stretch/>
        </p:blipFill>
        <p:spPr bwMode="auto">
          <a:xfrm>
            <a:off x="7839295" y="1605473"/>
            <a:ext cx="4352705" cy="54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51" y="2458141"/>
            <a:ext cx="7155929" cy="43046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A sample of DNA is loaded into a gel (kind of like a thin rectangle of </a:t>
            </a:r>
            <a:r>
              <a:rPr lang="en-US" b="1" dirty="0" err="1"/>
              <a:t>jello</a:t>
            </a:r>
            <a:r>
              <a:rPr lang="en-US" b="1" dirty="0"/>
              <a:t>!)</a:t>
            </a:r>
          </a:p>
          <a:p>
            <a:r>
              <a:rPr lang="en-US" b="1" dirty="0"/>
              <a:t>Negative electrode is placed at DNA end</a:t>
            </a:r>
          </a:p>
          <a:p>
            <a:r>
              <a:rPr lang="en-US" b="1" dirty="0"/>
              <a:t>Positive electrode is placed at the far end</a:t>
            </a:r>
          </a:p>
          <a:p>
            <a:r>
              <a:rPr lang="en-US" b="1" dirty="0"/>
              <a:t>Because DNA has a negative charge, it moves TOWARDS the positive charge</a:t>
            </a:r>
          </a:p>
          <a:p>
            <a:r>
              <a:rPr lang="en-US" b="1" dirty="0"/>
              <a:t>Gel allows SMALL molecules to move quickly through, but LARGE molecules move slowly</a:t>
            </a:r>
          </a:p>
          <a:p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35411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latin typeface="Bernard MT Condensed" panose="02050806060905020404" pitchFamily="18" charset="0"/>
              </a:rPr>
              <a:t>Gel Electrophoresis</a:t>
            </a:r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9218" name="Picture 2" descr="Image result for gel electrophoresis">
            <a:extLst>
              <a:ext uri="{FF2B5EF4-FFF2-40B4-BE49-F238E27FC236}">
                <a16:creationId xmlns:a16="http://schemas.microsoft.com/office/drawing/2014/main" id="{A64879D9-8EC9-4583-A64F-CF1296C99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t="-4892" r="49388" b="-7481"/>
          <a:stretch/>
        </p:blipFill>
        <p:spPr bwMode="auto">
          <a:xfrm>
            <a:off x="1198880" y="978730"/>
            <a:ext cx="3823982" cy="48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7" y="2113281"/>
            <a:ext cx="5699817" cy="40636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So…. You can estimate the size of the fragment by how far it moves!</a:t>
            </a:r>
          </a:p>
          <a:p>
            <a:r>
              <a:rPr lang="en-US" dirty="0"/>
              <a:t>This pattern of bands creates a “</a:t>
            </a:r>
            <a:r>
              <a:rPr lang="en-US" b="1" dirty="0"/>
              <a:t>restriction map</a:t>
            </a:r>
            <a:r>
              <a:rPr lang="en-US" dirty="0"/>
              <a:t>” of the original DNA</a:t>
            </a:r>
          </a:p>
          <a:p>
            <a:pPr lvl="1"/>
            <a:r>
              <a:rPr lang="en-US" sz="2800" i="1" dirty="0"/>
              <a:t>Shows the lengths of DNA fragments between restriction sites in a strand of DNA</a:t>
            </a:r>
          </a:p>
          <a:p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DNA Fingerprinting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57500"/>
            <a:ext cx="9833548" cy="29294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Your complete set of DNA is unique to you!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b="1" dirty="0">
                <a:solidFill>
                  <a:srgbClr val="000000"/>
                </a:solidFill>
              </a:rPr>
              <a:t>DNA Fingerprint </a:t>
            </a:r>
            <a:r>
              <a:rPr lang="en-US" dirty="0">
                <a:solidFill>
                  <a:srgbClr val="000000"/>
                </a:solidFill>
              </a:rPr>
              <a:t>is a </a:t>
            </a:r>
            <a:r>
              <a:rPr lang="en-US" i="1" dirty="0">
                <a:solidFill>
                  <a:srgbClr val="000000"/>
                </a:solidFill>
              </a:rPr>
              <a:t>specific type of restriction map which can be used to identify a person at the molecular level</a:t>
            </a:r>
          </a:p>
          <a:p>
            <a:r>
              <a:rPr lang="en-US" dirty="0">
                <a:solidFill>
                  <a:srgbClr val="000000"/>
                </a:solidFill>
              </a:rPr>
              <a:t>DNA samples are cut with restriction enzymes and the specific pattern of bands can be used identify criminals, show relationships between individuals, and more!</a:t>
            </a:r>
          </a:p>
        </p:txBody>
      </p:sp>
    </p:spTree>
    <p:extLst>
      <p:ext uri="{BB962C8B-B14F-4D97-AF65-F5344CB8AC3E}">
        <p14:creationId xmlns:p14="http://schemas.microsoft.com/office/powerpoint/2010/main" val="31413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27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dna fingerprint">
            <a:extLst>
              <a:ext uri="{FF2B5EF4-FFF2-40B4-BE49-F238E27FC236}">
                <a16:creationId xmlns:a16="http://schemas.microsoft.com/office/drawing/2014/main" id="{5846E679-5E43-444E-BA29-CFE87F72EA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903642"/>
            <a:ext cx="5881257" cy="513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9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27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A8C51-50AF-481B-B2A9-B2AE7808C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dna fingerprint">
            <a:extLst>
              <a:ext uri="{FF2B5EF4-FFF2-40B4-BE49-F238E27FC236}">
                <a16:creationId xmlns:a16="http://schemas.microsoft.com/office/drawing/2014/main" id="{A60A6260-9679-4E14-ABDA-8C38A2FDE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35" y="544195"/>
            <a:ext cx="5967730" cy="52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8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PCR – Polymerase Chain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5" y="3092969"/>
            <a:ext cx="10165049" cy="337450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How do scientists get an amount of DNA that is large enough to be studied and manipulated? They copy the same segment over and over and over!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Polymerase Chain Reaction (PCR)</a:t>
            </a:r>
          </a:p>
          <a:p>
            <a:pPr lvl="1"/>
            <a:r>
              <a:rPr lang="en-US" sz="3200" i="1" dirty="0">
                <a:solidFill>
                  <a:srgbClr val="000000"/>
                </a:solidFill>
              </a:rPr>
              <a:t>Technique that produces millions (or billions!) of copies of a specific DNA sequence in a short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168944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Bernard MT Condensed" panose="02050806060905020404" pitchFamily="18" charset="0"/>
              </a:rPr>
              <a:t>Biotechnology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Image result for biotechnology">
            <a:extLst>
              <a:ext uri="{FF2B5EF4-FFF2-40B4-BE49-F238E27FC236}">
                <a16:creationId xmlns:a16="http://schemas.microsoft.com/office/drawing/2014/main" id="{80565599-A117-4365-860E-0C60882EE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r="22240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819276"/>
            <a:ext cx="5614874" cy="2876549"/>
          </a:xfrm>
        </p:spPr>
        <p:txBody>
          <a:bodyPr anchor="ctr">
            <a:normAutofit/>
          </a:bodyPr>
          <a:lstStyle/>
          <a:p>
            <a:r>
              <a:rPr lang="en-US" sz="3200" i="1" dirty="0"/>
              <a:t>The manipulation of living organisms or their components to produce useful commercial products </a:t>
            </a:r>
          </a:p>
        </p:txBody>
      </p:sp>
    </p:spTree>
    <p:extLst>
      <p:ext uri="{BB962C8B-B14F-4D97-AF65-F5344CB8AC3E}">
        <p14:creationId xmlns:p14="http://schemas.microsoft.com/office/powerpoint/2010/main" val="2793662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>
                <a:latin typeface="Bernard MT Condensed" panose="02050806060905020404" pitchFamily="18" charset="0"/>
              </a:rPr>
              <a:t>PCR – Polymerase Chain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2448560"/>
            <a:ext cx="4338320" cy="4155439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PCR is like DNA replication taking place in a test tube!</a:t>
            </a:r>
          </a:p>
          <a:p>
            <a:r>
              <a:rPr lang="en-US" b="1" dirty="0"/>
              <a:t>Step 1: </a:t>
            </a:r>
            <a:r>
              <a:rPr lang="en-US" dirty="0"/>
              <a:t>Instead of using Helicase, PCR separates DNA with heat</a:t>
            </a:r>
          </a:p>
          <a:p>
            <a:r>
              <a:rPr lang="en-US" b="1" dirty="0"/>
              <a:t>Step 2: </a:t>
            </a:r>
            <a:r>
              <a:rPr lang="en-US" dirty="0"/>
              <a:t>The sample is cooled so primers can attach</a:t>
            </a:r>
          </a:p>
          <a:p>
            <a:r>
              <a:rPr lang="en-US" b="1" dirty="0"/>
              <a:t>Step 3: </a:t>
            </a:r>
            <a:r>
              <a:rPr lang="en-US" dirty="0"/>
              <a:t>Polymerase builds new strands of DNA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D285DA09-2960-4587-9CF0-838D4F5EF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027969"/>
            <a:ext cx="6250769" cy="46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07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PCR – Polymerase Chain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3355130"/>
            <a:ext cx="4265861" cy="3218390"/>
          </a:xfrm>
        </p:spPr>
        <p:txBody>
          <a:bodyPr>
            <a:normAutofit/>
          </a:bodyPr>
          <a:lstStyle/>
          <a:p>
            <a:r>
              <a:rPr lang="en-US" dirty="0"/>
              <a:t>Each heating and cooling PCR cycle doubles the amount of DNA</a:t>
            </a:r>
          </a:p>
          <a:p>
            <a:r>
              <a:rPr lang="en-US" i="1" dirty="0"/>
              <a:t>After only 30 cycles, the DNA is copied more than one billion times</a:t>
            </a:r>
            <a:endParaRPr lang="en-US" dirty="0"/>
          </a:p>
        </p:txBody>
      </p:sp>
      <p:pic>
        <p:nvPicPr>
          <p:cNvPr id="4098" name="Picture 2" descr="Image result for pcr exponential">
            <a:extLst>
              <a:ext uri="{FF2B5EF4-FFF2-40B4-BE49-F238E27FC236}">
                <a16:creationId xmlns:a16="http://schemas.microsoft.com/office/drawing/2014/main" id="{03477C33-3F95-4CA6-B6EC-6F3AAD36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102" y="1146107"/>
            <a:ext cx="6903723" cy="444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33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Recombinant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3092970"/>
            <a:ext cx="11407774" cy="376503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Genetic engineering is based on the use of recombinant DNA technology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Recombinant DNA</a:t>
            </a:r>
          </a:p>
          <a:p>
            <a:pPr lvl="1"/>
            <a:r>
              <a:rPr lang="en-US" sz="3200" i="1" dirty="0">
                <a:solidFill>
                  <a:srgbClr val="000000"/>
                </a:solidFill>
              </a:rPr>
              <a:t>DNA that contains genes from more than one organism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Transgenic Organisms</a:t>
            </a:r>
          </a:p>
          <a:p>
            <a:pPr lvl="1"/>
            <a:r>
              <a:rPr lang="en-US" sz="3200" i="1" dirty="0">
                <a:solidFill>
                  <a:srgbClr val="000000"/>
                </a:solidFill>
              </a:rPr>
              <a:t>Have one or more genes from another organism in their genome </a:t>
            </a:r>
          </a:p>
        </p:txBody>
      </p:sp>
    </p:spTree>
    <p:extLst>
      <p:ext uri="{BB962C8B-B14F-4D97-AF65-F5344CB8AC3E}">
        <p14:creationId xmlns:p14="http://schemas.microsoft.com/office/powerpoint/2010/main" val="2610738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810381" cy="1239012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Bernard MT Condensed" panose="02050806060905020404" pitchFamily="18" charset="0"/>
              </a:rPr>
              <a:t>Recombinant DNA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627375"/>
            <a:ext cx="4053458" cy="3936112"/>
          </a:xfrm>
        </p:spPr>
        <p:txBody>
          <a:bodyPr anchor="t">
            <a:normAutofit/>
          </a:bodyPr>
          <a:lstStyle/>
          <a:p>
            <a:r>
              <a:rPr lang="en-US" dirty="0"/>
              <a:t>Used to produce…</a:t>
            </a:r>
          </a:p>
          <a:p>
            <a:pPr lvl="1"/>
            <a:r>
              <a:rPr lang="en-US" dirty="0"/>
              <a:t>Pharmaceuticals</a:t>
            </a:r>
          </a:p>
          <a:p>
            <a:pPr lvl="2"/>
            <a:r>
              <a:rPr lang="en-US" i="1" dirty="0"/>
              <a:t>“Pharming”</a:t>
            </a:r>
          </a:p>
          <a:p>
            <a:pPr lvl="1"/>
            <a:r>
              <a:rPr lang="en-US" dirty="0"/>
              <a:t>Crops resistant to frost</a:t>
            </a:r>
          </a:p>
          <a:p>
            <a:pPr lvl="1"/>
            <a:r>
              <a:rPr lang="en-US" dirty="0"/>
              <a:t>Crops resistant to disease</a:t>
            </a:r>
          </a:p>
          <a:p>
            <a:pPr lvl="1"/>
            <a:r>
              <a:rPr lang="en-US" dirty="0"/>
              <a:t>Crops resistant to pests</a:t>
            </a:r>
          </a:p>
          <a:p>
            <a:pPr lvl="1"/>
            <a:r>
              <a:rPr lang="en-US" dirty="0"/>
              <a:t>Animals for research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GMO’s = Genetically Modified Organisms</a:t>
            </a:r>
          </a:p>
          <a:p>
            <a:pPr lvl="1"/>
            <a:endParaRPr lang="en-US" sz="900" dirty="0"/>
          </a:p>
          <a:p>
            <a:pPr lvl="1"/>
            <a:endParaRPr lang="en-US" sz="1300" dirty="0"/>
          </a:p>
        </p:txBody>
      </p:sp>
      <p:pic>
        <p:nvPicPr>
          <p:cNvPr id="5122" name="Picture 2" descr="Image result for recombinant dna">
            <a:extLst>
              <a:ext uri="{FF2B5EF4-FFF2-40B4-BE49-F238E27FC236}">
                <a16:creationId xmlns:a16="http://schemas.microsoft.com/office/drawing/2014/main" id="{C3593525-900B-404E-B5F8-E646C2A6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1001213"/>
            <a:ext cx="6922008" cy="495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9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Cloning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52690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Clone</a:t>
            </a:r>
          </a:p>
          <a:p>
            <a:pPr lvl="1"/>
            <a:r>
              <a:rPr lang="en-US" sz="3200" i="1" dirty="0">
                <a:solidFill>
                  <a:srgbClr val="000000"/>
                </a:solidFill>
              </a:rPr>
              <a:t>Genetically identical copy of a gene or organism</a:t>
            </a:r>
          </a:p>
          <a:p>
            <a:r>
              <a:rPr lang="en-US" sz="3600" dirty="0">
                <a:solidFill>
                  <a:srgbClr val="000000"/>
                </a:solidFill>
              </a:rPr>
              <a:t>“Natural” cloning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Asexual plant reproduction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Starfish regeneration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Binary fission in bacteria</a:t>
            </a:r>
          </a:p>
        </p:txBody>
      </p:sp>
    </p:spTree>
    <p:extLst>
      <p:ext uri="{BB962C8B-B14F-4D97-AF65-F5344CB8AC3E}">
        <p14:creationId xmlns:p14="http://schemas.microsoft.com/office/powerpoint/2010/main" val="259286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Bernard MT Condensed" panose="02050806060905020404" pitchFamily="18" charset="0"/>
              </a:rPr>
              <a:t>Cloning</a:t>
            </a:r>
          </a:p>
        </p:txBody>
      </p:sp>
      <p:sp>
        <p:nvSpPr>
          <p:cNvPr id="19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148" name="Picture 4" descr="Image result for carbon copy cat">
            <a:extLst>
              <a:ext uri="{FF2B5EF4-FFF2-40B4-BE49-F238E27FC236}">
                <a16:creationId xmlns:a16="http://schemas.microsoft.com/office/drawing/2014/main" id="{FB4400CE-18E7-438F-AA80-047519FD6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r="17089" b="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924050"/>
            <a:ext cx="5614874" cy="4136921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Why don’t these cloned cats look identical?</a:t>
            </a:r>
          </a:p>
          <a:p>
            <a:r>
              <a:rPr lang="en-US" sz="3200" dirty="0">
                <a:solidFill>
                  <a:srgbClr val="000000"/>
                </a:solidFill>
              </a:rPr>
              <a:t>Many factors, including the environment, affect the expression of genes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Cloning Potential: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Cloned organ transplant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Endangered species survival</a:t>
            </a:r>
          </a:p>
        </p:txBody>
      </p:sp>
    </p:spTree>
    <p:extLst>
      <p:ext uri="{BB962C8B-B14F-4D97-AF65-F5344CB8AC3E}">
        <p14:creationId xmlns:p14="http://schemas.microsoft.com/office/powerpoint/2010/main" val="2263892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1019503"/>
            <a:ext cx="3147848" cy="931217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Cloning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838324"/>
            <a:ext cx="3867150" cy="437620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Step 1. Egg is retrieved from female. Nucleus of egg is removed.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Step 2. Somatic cell (diploid) nucleus is placed into the empty egg.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Step 3. The “fertilized” cell begins dividing.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Step 4. Developing embryo is placed into a surrogate female.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2290" name="Picture 2" descr="Image result for cloning dolly">
            <a:extLst>
              <a:ext uri="{FF2B5EF4-FFF2-40B4-BE49-F238E27FC236}">
                <a16:creationId xmlns:a16="http://schemas.microsoft.com/office/drawing/2014/main" id="{6C8C03FE-60FF-4881-BD99-6093EABF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287" y="867834"/>
            <a:ext cx="5945447" cy="435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DD7D7-818E-4F94-903F-5B35C3BA6BB1}"/>
              </a:ext>
            </a:extLst>
          </p:cNvPr>
          <p:cNvSpPr txBox="1"/>
          <p:nvPr/>
        </p:nvSpPr>
        <p:spPr>
          <a:xfrm>
            <a:off x="5053548" y="5482334"/>
            <a:ext cx="6638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400" b="1" i="1" dirty="0"/>
              <a:t>The clone…DOLLY…is identical to which sheep???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57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Human Genome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6"/>
            <a:ext cx="10041224" cy="38564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The human genome has at least 3 billion base pairs!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Human Genome Project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Goal 1 : Map and sequence all DNA base pairs in human chromosomes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Accomplished in 2003!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Goal 2 : Identify every gene within the human genome</a:t>
            </a:r>
          </a:p>
          <a:p>
            <a:pPr lvl="2"/>
            <a:r>
              <a:rPr lang="en-US" sz="2800" dirty="0">
                <a:solidFill>
                  <a:srgbClr val="000000"/>
                </a:solidFill>
              </a:rPr>
              <a:t>Scientists continue to conduct research to determine the roles of genes</a:t>
            </a:r>
          </a:p>
        </p:txBody>
      </p:sp>
    </p:spTree>
    <p:extLst>
      <p:ext uri="{BB962C8B-B14F-4D97-AF65-F5344CB8AC3E}">
        <p14:creationId xmlns:p14="http://schemas.microsoft.com/office/powerpoint/2010/main" val="2984133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4" y="802955"/>
            <a:ext cx="5450195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Bernard MT Condensed" panose="02050806060905020404" pitchFamily="18" charset="0"/>
              </a:rPr>
              <a:t>Human Genome Project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170" name="Picture 2" descr="Image result for human genome project">
            <a:extLst>
              <a:ext uri="{FF2B5EF4-FFF2-40B4-BE49-F238E27FC236}">
                <a16:creationId xmlns:a16="http://schemas.microsoft.com/office/drawing/2014/main" id="{9A94055A-9912-4241-BDBC-E67335365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1849120"/>
            <a:ext cx="6272323" cy="440880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Genes </a:t>
            </a:r>
            <a:r>
              <a:rPr lang="en-US">
                <a:solidFill>
                  <a:srgbClr val="000000"/>
                </a:solidFill>
              </a:rPr>
              <a:t>are sequenced, </a:t>
            </a:r>
            <a:r>
              <a:rPr lang="en-US" dirty="0">
                <a:solidFill>
                  <a:srgbClr val="000000"/>
                </a:solidFill>
              </a:rPr>
              <a:t>genomes are compared, proteins are analyzed…</a:t>
            </a:r>
          </a:p>
          <a:p>
            <a:r>
              <a:rPr lang="en-US" dirty="0">
                <a:solidFill>
                  <a:srgbClr val="000000"/>
                </a:solidFill>
              </a:rPr>
              <a:t>What happens to the huge amounts of data that are produced?</a:t>
            </a:r>
          </a:p>
          <a:p>
            <a:r>
              <a:rPr lang="en-US" b="1" dirty="0">
                <a:solidFill>
                  <a:srgbClr val="000000"/>
                </a:solidFill>
              </a:rPr>
              <a:t>Bioinformatics</a:t>
            </a:r>
          </a:p>
          <a:p>
            <a:pPr lvl="1"/>
            <a:r>
              <a:rPr lang="en-US" sz="2800" i="1" dirty="0">
                <a:solidFill>
                  <a:srgbClr val="000000"/>
                </a:solidFill>
              </a:rPr>
              <a:t>Use of computer databases to organize and analyze biological data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Gives scientists a way to store, share, and find data</a:t>
            </a:r>
          </a:p>
        </p:txBody>
      </p:sp>
    </p:spTree>
    <p:extLst>
      <p:ext uri="{BB962C8B-B14F-4D97-AF65-F5344CB8AC3E}">
        <p14:creationId xmlns:p14="http://schemas.microsoft.com/office/powerpoint/2010/main" val="92026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Genetic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Genetic Screening</a:t>
            </a:r>
          </a:p>
          <a:p>
            <a:pPr lvl="1"/>
            <a:r>
              <a:rPr lang="en-US" sz="3200" i="1" dirty="0">
                <a:solidFill>
                  <a:srgbClr val="000000"/>
                </a:solidFill>
              </a:rPr>
              <a:t>Process of testing DNA to determine a person’s risk of having or passing on  a genetic disorder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Typically involves pedigree analysis and DNA tests</a:t>
            </a:r>
          </a:p>
        </p:txBody>
      </p:sp>
    </p:spTree>
    <p:extLst>
      <p:ext uri="{BB962C8B-B14F-4D97-AF65-F5344CB8AC3E}">
        <p14:creationId xmlns:p14="http://schemas.microsoft.com/office/powerpoint/2010/main" val="28316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Bernard MT Condensed" panose="02050806060905020404" pitchFamily="18" charset="0"/>
              </a:rPr>
              <a:t>Biotechnology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Image result for biotechnology">
            <a:extLst>
              <a:ext uri="{FF2B5EF4-FFF2-40B4-BE49-F238E27FC236}">
                <a16:creationId xmlns:a16="http://schemas.microsoft.com/office/drawing/2014/main" id="{80565599-A117-4365-860E-0C60882EE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r="22240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4" y="2105026"/>
            <a:ext cx="5831195" cy="4241696"/>
          </a:xfrm>
        </p:spPr>
        <p:txBody>
          <a:bodyPr anchor="ctr">
            <a:noAutofit/>
          </a:bodyPr>
          <a:lstStyle/>
          <a:p>
            <a:r>
              <a:rPr lang="en-US" sz="2600" b="1" dirty="0"/>
              <a:t>Medical Biotechnology</a:t>
            </a:r>
          </a:p>
          <a:p>
            <a:pPr lvl="1"/>
            <a:r>
              <a:rPr lang="en-US" sz="2600" dirty="0"/>
              <a:t>Vaccines, diagnostics, pharmaceuticals, treatments</a:t>
            </a:r>
          </a:p>
          <a:p>
            <a:r>
              <a:rPr lang="en-US" sz="2600" b="1" dirty="0"/>
              <a:t>Industrial Biotechnology</a:t>
            </a:r>
          </a:p>
          <a:p>
            <a:pPr lvl="1"/>
            <a:r>
              <a:rPr lang="en-US" sz="2600" dirty="0"/>
              <a:t>Enzymes and microorganisms for processing products</a:t>
            </a:r>
          </a:p>
          <a:p>
            <a:r>
              <a:rPr lang="en-US" sz="2600" b="1" dirty="0"/>
              <a:t>Environmental Biotechnology</a:t>
            </a:r>
          </a:p>
          <a:p>
            <a:pPr lvl="1"/>
            <a:r>
              <a:rPr lang="en-US" sz="2600" dirty="0"/>
              <a:t>Microorganisms for bioremediation</a:t>
            </a:r>
          </a:p>
          <a:p>
            <a:r>
              <a:rPr lang="en-US" sz="2600" b="1" dirty="0"/>
              <a:t>Agricultural Biotechnology</a:t>
            </a:r>
          </a:p>
          <a:p>
            <a:pPr lvl="1"/>
            <a:r>
              <a:rPr lang="en-US" sz="2600" dirty="0"/>
              <a:t>Enhanced crops, feed, fertilizers</a:t>
            </a:r>
          </a:p>
        </p:txBody>
      </p:sp>
    </p:spTree>
    <p:extLst>
      <p:ext uri="{BB962C8B-B14F-4D97-AF65-F5344CB8AC3E}">
        <p14:creationId xmlns:p14="http://schemas.microsoft.com/office/powerpoint/2010/main" val="114733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Image result for brca1 genetic screening">
            <a:extLst>
              <a:ext uri="{FF2B5EF4-FFF2-40B4-BE49-F238E27FC236}">
                <a16:creationId xmlns:a16="http://schemas.microsoft.com/office/drawing/2014/main" id="{C00C0311-A04A-4C78-BB32-ACBEC3C67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t="-361" r="3010" b="-7193"/>
          <a:stretch/>
        </p:blipFill>
        <p:spPr bwMode="auto">
          <a:xfrm>
            <a:off x="-536009" y="786580"/>
            <a:ext cx="8485238" cy="58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392" y="1096991"/>
            <a:ext cx="5207508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Bernard MT Condensed" panose="02050806060905020404" pitchFamily="18" charset="0"/>
              </a:rPr>
              <a:t>Genetic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87" y="1919287"/>
            <a:ext cx="5207508" cy="4461848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Used to look for specific genes or proteins that indicate a particular disorder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A mutation in a gene called BRCA1 has been linked to breast cancer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Genetic screening can indicate an increased risk and is used to help individuals make informed decisions.</a:t>
            </a:r>
          </a:p>
        </p:txBody>
      </p:sp>
    </p:spTree>
    <p:extLst>
      <p:ext uri="{BB962C8B-B14F-4D97-AF65-F5344CB8AC3E}">
        <p14:creationId xmlns:p14="http://schemas.microsoft.com/office/powerpoint/2010/main" val="1230579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Gene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7"/>
            <a:ext cx="9833548" cy="38435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Gene Therapy</a:t>
            </a:r>
          </a:p>
          <a:p>
            <a:pPr lvl="1"/>
            <a:r>
              <a:rPr lang="en-US" sz="3200" i="1" dirty="0">
                <a:solidFill>
                  <a:srgbClr val="000000"/>
                </a:solidFill>
              </a:rPr>
              <a:t>The replacement of  a defective or missing gene, or the addition of a new gene, into a person’s genome to treat a disease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First successful gene therapy took place in 1990 to “fix” a genetic autoimmune disease</a:t>
            </a:r>
          </a:p>
        </p:txBody>
      </p:sp>
    </p:spTree>
    <p:extLst>
      <p:ext uri="{BB962C8B-B14F-4D97-AF65-F5344CB8AC3E}">
        <p14:creationId xmlns:p14="http://schemas.microsoft.com/office/powerpoint/2010/main" val="2105927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Gene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982648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Potential to save lives is great, but much of gene therapy is still very experimental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mage result for gene therapy">
            <a:extLst>
              <a:ext uri="{FF2B5EF4-FFF2-40B4-BE49-F238E27FC236}">
                <a16:creationId xmlns:a16="http://schemas.microsoft.com/office/drawing/2014/main" id="{E2E64528-1685-49C9-9C0B-1E8BF2FB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1466907"/>
            <a:ext cx="6553545" cy="393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19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  <a:latin typeface="Bernard MT Condensed" panose="02050806060905020404" pitchFamily="18" charset="0"/>
              </a:rPr>
              <a:t>BioEthics</a:t>
            </a:r>
            <a:endParaRPr lang="en-US" sz="60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44118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Genetic engineering alters the natural genetic makeup of an organism. This is very controversial.</a:t>
            </a:r>
          </a:p>
          <a:p>
            <a:r>
              <a:rPr lang="en-US" sz="3600" dirty="0">
                <a:solidFill>
                  <a:srgbClr val="000000"/>
                </a:solidFill>
              </a:rPr>
              <a:t>Things to consider…</a:t>
            </a:r>
          </a:p>
          <a:p>
            <a:pPr lvl="1"/>
            <a:r>
              <a:rPr lang="en-US" sz="3200" i="1" dirty="0">
                <a:solidFill>
                  <a:srgbClr val="000000"/>
                </a:solidFill>
              </a:rPr>
              <a:t>Is genetic engineering ethical?</a:t>
            </a:r>
          </a:p>
          <a:p>
            <a:pPr lvl="1"/>
            <a:r>
              <a:rPr lang="en-US" sz="3200" i="1" dirty="0">
                <a:solidFill>
                  <a:srgbClr val="000000"/>
                </a:solidFill>
              </a:rPr>
              <a:t>How far is too far? </a:t>
            </a:r>
          </a:p>
          <a:p>
            <a:pPr lvl="1"/>
            <a:r>
              <a:rPr lang="en-US" sz="3200" i="1" dirty="0">
                <a:solidFill>
                  <a:srgbClr val="000000"/>
                </a:solidFill>
              </a:rPr>
              <a:t>Where do YOU draw YOUR line?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9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Selective Breeding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6" y="2600960"/>
            <a:ext cx="6629400" cy="402844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Since ancient times, people have understood how to manipulate DNA!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Selective Breeding</a:t>
            </a:r>
          </a:p>
          <a:p>
            <a:pPr lvl="1"/>
            <a:r>
              <a:rPr lang="en-US" sz="3200" i="1" dirty="0">
                <a:solidFill>
                  <a:srgbClr val="000000"/>
                </a:solidFill>
              </a:rPr>
              <a:t>The process by which desired traits of certain plants and animals are selected and passed on to future generations</a:t>
            </a:r>
          </a:p>
        </p:txBody>
      </p:sp>
      <p:pic>
        <p:nvPicPr>
          <p:cNvPr id="5122" name="Picture 2" descr="Image result for selective breeding ancient">
            <a:extLst>
              <a:ext uri="{FF2B5EF4-FFF2-40B4-BE49-F238E27FC236}">
                <a16:creationId xmlns:a16="http://schemas.microsoft.com/office/drawing/2014/main" id="{4AC1EB3C-B975-48AB-BEA2-3DED54AC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87" y="3395002"/>
            <a:ext cx="4584901" cy="26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3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Bernard MT Condensed" panose="02050806060905020404" pitchFamily="18" charset="0"/>
              </a:rPr>
              <a:t>Selective Breeding</a:t>
            </a:r>
          </a:p>
        </p:txBody>
      </p:sp>
      <p:sp>
        <p:nvSpPr>
          <p:cNvPr id="19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42" name="Picture 2" descr="Image result for hybridization selective breeding">
            <a:extLst>
              <a:ext uri="{FF2B5EF4-FFF2-40B4-BE49-F238E27FC236}">
                <a16:creationId xmlns:a16="http://schemas.microsoft.com/office/drawing/2014/main" id="{2B7D92A8-3AB8-4889-873C-080706842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9982" r="-5779" b="-9763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019300"/>
            <a:ext cx="5539451" cy="441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Hybridization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Crossing parent offspring with different traits to produce offspring with specific traits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Widely used by farmers, animal breeders, scientists, and gardeners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Select traits that will give the hybrid organisms a competitive edge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Disease resistant, produce more offspring, faster growing, better looking, better tasting, </a:t>
            </a:r>
            <a:r>
              <a:rPr lang="en-US" dirty="0" err="1">
                <a:solidFill>
                  <a:srgbClr val="000000"/>
                </a:solidFill>
              </a:rPr>
              <a:t>etc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4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948" y="-179337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Bernard MT Condensed" panose="02050806060905020404" pitchFamily="18" charset="0"/>
              </a:rPr>
              <a:t>Selective Breeding</a:t>
            </a:r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C39B47D5-985C-4E71-9DC7-9A9E9FA94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" r="28343" b="-2178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551" y="1095376"/>
            <a:ext cx="6372224" cy="4200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Hybridization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Horses = Big, fast, excitable, endurance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Donkeys = Small, slow, calm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Mules = Strong, calm, endurance</a:t>
            </a:r>
          </a:p>
          <a:p>
            <a:pPr lvl="1"/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lydesdale horses inbreeding">
            <a:extLst>
              <a:ext uri="{FF2B5EF4-FFF2-40B4-BE49-F238E27FC236}">
                <a16:creationId xmlns:a16="http://schemas.microsoft.com/office/drawing/2014/main" id="{F602C26F-6600-4827-98FB-BBD556815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6" t="-13322" r="7977" b="-1332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98" y="169904"/>
            <a:ext cx="4803636" cy="13116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Bernard MT Condensed" panose="02050806060905020404" pitchFamily="18" charset="0"/>
              </a:rPr>
              <a:t>Selective Breeding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371600"/>
            <a:ext cx="5311463" cy="468937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Inbreeding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Crossing of two closely related organisms with desired traits to ensure the passing of those traits and to eliminated undesired traits in future generations</a:t>
            </a:r>
          </a:p>
          <a:p>
            <a:r>
              <a:rPr lang="en-US" b="1" dirty="0">
                <a:solidFill>
                  <a:srgbClr val="000000"/>
                </a:solidFill>
              </a:rPr>
              <a:t>“Purebreds” are maintained by inbreeding</a:t>
            </a:r>
          </a:p>
          <a:p>
            <a:pPr lvl="1"/>
            <a:r>
              <a:rPr lang="en-US" sz="2800" b="1" dirty="0">
                <a:solidFill>
                  <a:srgbClr val="000000"/>
                </a:solidFill>
              </a:rPr>
              <a:t>Dog breeds</a:t>
            </a:r>
          </a:p>
          <a:p>
            <a:pPr lvl="1"/>
            <a:r>
              <a:rPr lang="en-US" sz="2800" b="1" dirty="0">
                <a:solidFill>
                  <a:srgbClr val="000000"/>
                </a:solidFill>
              </a:rPr>
              <a:t>Clydesdale horses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7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Genetic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611061"/>
            <a:ext cx="10715625" cy="3723064"/>
          </a:xfrm>
        </p:spPr>
        <p:txBody>
          <a:bodyPr>
            <a:no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By 1970, researchers had discovered the structure of DNA and understood the Central Dogma of information flow (DNA </a:t>
            </a:r>
            <a:r>
              <a:rPr lang="en-US" sz="2400" i="1" dirty="0">
                <a:solidFill>
                  <a:srgbClr val="000000"/>
                </a:solidFill>
                <a:sym typeface="Wingdings" panose="05000000000000000000" pitchFamily="2" charset="2"/>
              </a:rPr>
              <a:t> RNA  Proteins).</a:t>
            </a:r>
          </a:p>
          <a:p>
            <a:r>
              <a:rPr lang="en-US" b="1" dirty="0">
                <a:solidFill>
                  <a:srgbClr val="000000"/>
                </a:solidFill>
                <a:sym typeface="Wingdings" panose="05000000000000000000" pitchFamily="2" charset="2"/>
              </a:rPr>
              <a:t>Genetic Engineering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1980’s and 90’s Scientists then began manipulating DNA using technology</a:t>
            </a:r>
          </a:p>
          <a:p>
            <a:pPr lvl="1"/>
            <a:r>
              <a:rPr lang="en-US" i="1" dirty="0">
                <a:solidFill>
                  <a:srgbClr val="000000"/>
                </a:solidFill>
                <a:sym typeface="Wingdings" panose="05000000000000000000" pitchFamily="2" charset="2"/>
              </a:rPr>
              <a:t>Technology used to alter, increase or decrease specific genes in selected organisms</a:t>
            </a:r>
          </a:p>
          <a:p>
            <a:pPr lvl="1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Many applications from human health to agriculture</a:t>
            </a:r>
          </a:p>
          <a:p>
            <a:pPr lvl="1"/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9592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enetic engineering">
            <a:extLst>
              <a:ext uri="{FF2B5EF4-FFF2-40B4-BE49-F238E27FC236}">
                <a16:creationId xmlns:a16="http://schemas.microsoft.com/office/drawing/2014/main" id="{CFA3581E-9FEE-4D5B-B05D-BAB848487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02" b="-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FEF7BC-ACAB-47DB-A100-F6AA2DE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Bernard MT Condensed" panose="02050806060905020404" pitchFamily="18" charset="0"/>
              </a:rPr>
              <a:t>Genetic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9396D-20FC-4D35-B614-FFBC5F9A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93" y="2110109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b="1" u="sng" dirty="0">
                <a:solidFill>
                  <a:srgbClr val="000000"/>
                </a:solidFill>
                <a:sym typeface="Wingdings" panose="05000000000000000000" pitchFamily="2" charset="2"/>
              </a:rPr>
              <a:t>Genome : </a:t>
            </a:r>
            <a:r>
              <a:rPr lang="en-US" i="1" dirty="0">
                <a:solidFill>
                  <a:srgbClr val="000000"/>
                </a:solidFill>
                <a:sym typeface="Wingdings" panose="05000000000000000000" pitchFamily="2" charset="2"/>
              </a:rPr>
              <a:t>total DNA present in the nucleus of cells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sym typeface="Wingdings" panose="05000000000000000000" pitchFamily="2" charset="2"/>
              </a:rPr>
              <a:t>Genetic engineering requires tools to manipulate DNA and isolate genes from the rest of the genome!</a:t>
            </a:r>
          </a:p>
        </p:txBody>
      </p:sp>
    </p:spTree>
    <p:extLst>
      <p:ext uri="{BB962C8B-B14F-4D97-AF65-F5344CB8AC3E}">
        <p14:creationId xmlns:p14="http://schemas.microsoft.com/office/powerpoint/2010/main" val="402491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B5E013ACB264E928E355F316E74CA" ma:contentTypeVersion="12" ma:contentTypeDescription="Create a new document." ma:contentTypeScope="" ma:versionID="9a11707d751274f9c3a26815c53126e5">
  <xsd:schema xmlns:xsd="http://www.w3.org/2001/XMLSchema" xmlns:xs="http://www.w3.org/2001/XMLSchema" xmlns:p="http://schemas.microsoft.com/office/2006/metadata/properties" xmlns:ns3="795a4472-ab62-4649-822d-67b561718962" xmlns:ns4="1ea00a28-3611-4fd0-98de-446790f993d9" targetNamespace="http://schemas.microsoft.com/office/2006/metadata/properties" ma:root="true" ma:fieldsID="b1dd279dc28e51ad7ba1df77f6f65224" ns3:_="" ns4:_="">
    <xsd:import namespace="795a4472-ab62-4649-822d-67b561718962"/>
    <xsd:import namespace="1ea00a28-3611-4fd0-98de-446790f993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a4472-ab62-4649-822d-67b561718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00a28-3611-4fd0-98de-446790f993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3C2EAF-FC36-40DB-A6D5-E305BB41E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5a4472-ab62-4649-822d-67b561718962"/>
    <ds:schemaRef ds:uri="1ea00a28-3611-4fd0-98de-446790f993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E7BE44-308B-4BCD-A7D4-08B95E9D8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1234D5-B32D-4BD2-A7BC-1E19C6AA083F}">
  <ds:schemaRefs>
    <ds:schemaRef ds:uri="1ea00a28-3611-4fd0-98de-446790f993d9"/>
    <ds:schemaRef ds:uri="http://schemas.microsoft.com/office/2006/documentManagement/types"/>
    <ds:schemaRef ds:uri="795a4472-ab62-4649-822d-67b561718962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1291</Words>
  <Application>Microsoft Office PowerPoint</Application>
  <PresentationFormat>Widescreen</PresentationFormat>
  <Paragraphs>165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Bernard MT Condensed</vt:lpstr>
      <vt:lpstr>Calibri</vt:lpstr>
      <vt:lpstr>Calibri Light</vt:lpstr>
      <vt:lpstr>Office Theme</vt:lpstr>
      <vt:lpstr> </vt:lpstr>
      <vt:lpstr>Biotechnology</vt:lpstr>
      <vt:lpstr>Biotechnology</vt:lpstr>
      <vt:lpstr>Selective Breeding</vt:lpstr>
      <vt:lpstr>Selective Breeding</vt:lpstr>
      <vt:lpstr>Selective Breeding</vt:lpstr>
      <vt:lpstr>Selective Breeding</vt:lpstr>
      <vt:lpstr>Genetic Engineering</vt:lpstr>
      <vt:lpstr>Genetic Engineering</vt:lpstr>
      <vt:lpstr>DNA Extraction</vt:lpstr>
      <vt:lpstr>Restriction Enzymes</vt:lpstr>
      <vt:lpstr>Restriction Enzymes</vt:lpstr>
      <vt:lpstr>Gel Electrophoresis</vt:lpstr>
      <vt:lpstr>Gel Electrophoresis</vt:lpstr>
      <vt:lpstr>Gel Electrophoresis</vt:lpstr>
      <vt:lpstr>DNA Fingerprinting</vt:lpstr>
      <vt:lpstr>PowerPoint Presentation</vt:lpstr>
      <vt:lpstr>PowerPoint Presentation</vt:lpstr>
      <vt:lpstr>PCR – Polymerase Chain Reaction</vt:lpstr>
      <vt:lpstr>PCR – Polymerase Chain Reaction</vt:lpstr>
      <vt:lpstr>PCR – Polymerase Chain Reaction</vt:lpstr>
      <vt:lpstr>Recombinant DNA</vt:lpstr>
      <vt:lpstr>Recombinant DNA</vt:lpstr>
      <vt:lpstr>Cloning</vt:lpstr>
      <vt:lpstr>Cloning</vt:lpstr>
      <vt:lpstr>Cloning</vt:lpstr>
      <vt:lpstr>Human Genome Project</vt:lpstr>
      <vt:lpstr>Human Genome Project</vt:lpstr>
      <vt:lpstr>Genetic Screening</vt:lpstr>
      <vt:lpstr>Genetic Screening</vt:lpstr>
      <vt:lpstr>Gene Therapy</vt:lpstr>
      <vt:lpstr>Gene Therapy</vt:lpstr>
      <vt:lpstr>BioEthics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Meredith Koester</dc:creator>
  <cp:lastModifiedBy>Kristie Wright</cp:lastModifiedBy>
  <cp:revision>1</cp:revision>
  <cp:lastPrinted>2019-11-21T15:45:54Z</cp:lastPrinted>
  <dcterms:created xsi:type="dcterms:W3CDTF">2019-11-20T20:52:15Z</dcterms:created>
  <dcterms:modified xsi:type="dcterms:W3CDTF">2019-12-03T17:46:40Z</dcterms:modified>
</cp:coreProperties>
</file>