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36"/>
  </p:notesMasterIdLst>
  <p:sldIdLst>
    <p:sldId id="256" r:id="rId5"/>
    <p:sldId id="259" r:id="rId6"/>
    <p:sldId id="257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88" r:id="rId16"/>
    <p:sldId id="269" r:id="rId17"/>
    <p:sldId id="270" r:id="rId18"/>
    <p:sldId id="289" r:id="rId19"/>
    <p:sldId id="272" r:id="rId20"/>
    <p:sldId id="274" r:id="rId21"/>
    <p:sldId id="273" r:id="rId22"/>
    <p:sldId id="275" r:id="rId23"/>
    <p:sldId id="290" r:id="rId24"/>
    <p:sldId id="279" r:id="rId25"/>
    <p:sldId id="280" r:id="rId26"/>
    <p:sldId id="281" r:id="rId27"/>
    <p:sldId id="282" r:id="rId28"/>
    <p:sldId id="283" r:id="rId29"/>
    <p:sldId id="291" r:id="rId30"/>
    <p:sldId id="285" r:id="rId31"/>
    <p:sldId id="292" r:id="rId32"/>
    <p:sldId id="286" r:id="rId33"/>
    <p:sldId id="287" r:id="rId34"/>
    <p:sldId id="293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59386-20FF-4E43-87DD-BAB6379AEAAA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1D932-8C91-47B5-BC97-EB3D08CE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39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2FE999-4AEC-43EA-85F4-9D41A28205A3}" type="slidenum">
              <a:rPr lang="en-US"/>
              <a:pPr/>
              <a:t>4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97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9E9D6C-A838-4280-8A7A-9E644A2AA852}" type="slidenum">
              <a:rPr lang="en-US"/>
              <a:pPr/>
              <a:t>7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http://www.sciencebuddies.org/mentoring/overview_scientific_method2.gif</a:t>
            </a:r>
          </a:p>
        </p:txBody>
      </p:sp>
    </p:spTree>
    <p:extLst>
      <p:ext uri="{BB962C8B-B14F-4D97-AF65-F5344CB8AC3E}">
        <p14:creationId xmlns:p14="http://schemas.microsoft.com/office/powerpoint/2010/main" val="203484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8/3/2019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9A9FF1E5-93DA-4E5E-B4B2-0249BD6C06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18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DA17D57E-963E-4C21-BA64-BD1C58FB32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4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8/3/2019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58" r:id="rId10"/>
    <p:sldLayoutId id="2147483659" r:id="rId11"/>
    <p:sldLayoutId id="2147483662" r:id="rId12"/>
    <p:sldLayoutId id="2147483663" r:id="rId13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/>
              <a:t>Scientific method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675517"/>
            <a:ext cx="3440502" cy="1747660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A logical and systematic problem solving process</a:t>
            </a:r>
          </a:p>
        </p:txBody>
      </p:sp>
    </p:spTree>
    <p:extLst>
      <p:ext uri="{BB962C8B-B14F-4D97-AF65-F5344CB8AC3E}">
        <p14:creationId xmlns:p14="http://schemas.microsoft.com/office/powerpoint/2010/main" val="1677119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902898" y="924795"/>
            <a:ext cx="10972800" cy="1139825"/>
          </a:xfrm>
        </p:spPr>
        <p:txBody>
          <a:bodyPr>
            <a:normAutofit/>
          </a:bodyPr>
          <a:lstStyle/>
          <a:p>
            <a:r>
              <a:rPr lang="en-US" sz="4000" dirty="0"/>
              <a:t>Scientific Method</a:t>
            </a:r>
            <a:br>
              <a:rPr lang="en-US" sz="4000" dirty="0"/>
            </a:br>
            <a:endParaRPr lang="en-US" sz="4000" dirty="0">
              <a:solidFill>
                <a:srgbClr val="FF3300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7751" y="1626079"/>
            <a:ext cx="7227498" cy="4724400"/>
          </a:xfrm>
        </p:spPr>
        <p:txBody>
          <a:bodyPr>
            <a:noAutofit/>
          </a:bodyPr>
          <a:lstStyle/>
          <a:p>
            <a:r>
              <a:rPr lang="en-US" sz="3200" b="1" u="sng" dirty="0"/>
              <a:t>1.Ask a question and collect information</a:t>
            </a:r>
          </a:p>
          <a:p>
            <a:pPr lvl="1"/>
            <a:r>
              <a:rPr lang="en-US" sz="3200" dirty="0"/>
              <a:t>So why ask questions? To learn something!</a:t>
            </a:r>
          </a:p>
          <a:p>
            <a:pPr lvl="1"/>
            <a:r>
              <a:rPr lang="en-US" sz="3200" dirty="0">
                <a:solidFill>
                  <a:srgbClr val="7030A0"/>
                </a:solidFill>
              </a:rPr>
              <a:t>What if you observe that your neighbors flowers grow much better than your flowers…</a:t>
            </a:r>
          </a:p>
          <a:p>
            <a:pPr lvl="2"/>
            <a:r>
              <a:rPr lang="en-US" sz="2800" u="sng" dirty="0"/>
              <a:t>Observations</a:t>
            </a:r>
            <a:r>
              <a:rPr lang="en-US" sz="2800" dirty="0"/>
              <a:t>: taller, fuller, more fragrant, more brightly colored</a:t>
            </a:r>
          </a:p>
          <a:p>
            <a:pPr lvl="2"/>
            <a:r>
              <a:rPr lang="en-US" sz="2800" u="sng" dirty="0"/>
              <a:t>Inference</a:t>
            </a:r>
            <a:r>
              <a:rPr lang="en-US" sz="2800" dirty="0"/>
              <a:t>: </a:t>
            </a:r>
            <a:r>
              <a:rPr lang="en-US" sz="2800" i="1" dirty="0"/>
              <a:t>your neighbor must take better care of their flowers</a:t>
            </a:r>
            <a:r>
              <a:rPr lang="en-US" sz="2800" dirty="0"/>
              <a:t>.</a:t>
            </a:r>
          </a:p>
        </p:txBody>
      </p:sp>
      <p:pic>
        <p:nvPicPr>
          <p:cNvPr id="44036" name="Picture 4" descr="na00030_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1981200"/>
            <a:ext cx="2046122" cy="271990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6435415"/>
      </p:ext>
    </p:extLst>
  </p:cSld>
  <p:clrMapOvr>
    <a:masterClrMapping/>
  </p:clrMapOvr>
  <p:transition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77019" y="879476"/>
            <a:ext cx="10972800" cy="1139825"/>
          </a:xfrm>
        </p:spPr>
        <p:txBody>
          <a:bodyPr>
            <a:normAutofit/>
          </a:bodyPr>
          <a:lstStyle/>
          <a:p>
            <a:r>
              <a:rPr lang="en-US" sz="4000" dirty="0"/>
              <a:t>Scientific Method</a:t>
            </a:r>
            <a:br>
              <a:rPr lang="en-US" sz="4000" dirty="0"/>
            </a:br>
            <a:endParaRPr lang="en-US" sz="4000" dirty="0">
              <a:solidFill>
                <a:srgbClr val="FF3300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6596" y="1945258"/>
            <a:ext cx="8074325" cy="4530725"/>
          </a:xfrm>
        </p:spPr>
        <p:txBody>
          <a:bodyPr>
            <a:noAutofit/>
          </a:bodyPr>
          <a:lstStyle/>
          <a:p>
            <a:r>
              <a:rPr lang="en-US" sz="3600" b="1" u="sng" dirty="0"/>
              <a:t>1.Ask a question and collect information</a:t>
            </a:r>
          </a:p>
          <a:p>
            <a:pPr lvl="1"/>
            <a:r>
              <a:rPr lang="en-US" sz="3600" dirty="0"/>
              <a:t>These observations and inferences lead us to </a:t>
            </a:r>
            <a:r>
              <a:rPr lang="en-US" sz="3600" b="1" i="1" dirty="0"/>
              <a:t>ask questions and collect information</a:t>
            </a:r>
            <a:r>
              <a:rPr lang="en-US" sz="3600" dirty="0"/>
              <a:t>…</a:t>
            </a:r>
          </a:p>
          <a:p>
            <a:pPr lvl="2"/>
            <a:r>
              <a:rPr lang="en-US" sz="2800" dirty="0"/>
              <a:t>What must I do in order for my flowers to grow better?</a:t>
            </a:r>
          </a:p>
          <a:p>
            <a:pPr lvl="2"/>
            <a:r>
              <a:rPr lang="en-US" sz="2800" dirty="0"/>
              <a:t>Then you begin collecting background information on gardening and your ready to </a:t>
            </a:r>
            <a:r>
              <a:rPr lang="en-US" sz="2800" u="sng" dirty="0"/>
              <a:t>form your hypothesis</a:t>
            </a:r>
            <a:r>
              <a:rPr lang="en-US" sz="2800" dirty="0"/>
              <a:t>!</a:t>
            </a:r>
          </a:p>
        </p:txBody>
      </p:sp>
      <p:pic>
        <p:nvPicPr>
          <p:cNvPr id="44036" name="Picture 4" descr="na00030_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5117" y="2412521"/>
            <a:ext cx="1893722" cy="251731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1971344"/>
      </p:ext>
    </p:extLst>
  </p:cSld>
  <p:clrMapOvr>
    <a:masterClrMapping/>
  </p:clrMapOvr>
  <p:transition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7600" y="692989"/>
            <a:ext cx="8229600" cy="1139825"/>
          </a:xfrm>
        </p:spPr>
        <p:txBody>
          <a:bodyPr/>
          <a:lstStyle/>
          <a:p>
            <a:r>
              <a:rPr lang="en-US" dirty="0"/>
              <a:t>Scientific Method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24619" y="1600201"/>
            <a:ext cx="7200181" cy="4530725"/>
          </a:xfrm>
        </p:spPr>
        <p:txBody>
          <a:bodyPr/>
          <a:lstStyle/>
          <a:p>
            <a:r>
              <a:rPr lang="en-US" sz="4000" dirty="0"/>
              <a:t>An organized way of learning about the natural world</a:t>
            </a:r>
          </a:p>
          <a:p>
            <a:pPr lvl="1"/>
            <a:r>
              <a:rPr lang="en-US" sz="2800" dirty="0"/>
              <a:t>1. Ask a question and collect information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2. Form a Hypothesis</a:t>
            </a:r>
          </a:p>
          <a:p>
            <a:pPr lvl="1"/>
            <a:r>
              <a:rPr lang="en-US" sz="2800" dirty="0"/>
              <a:t>3. Test the Hypothesis / Experimental procedure</a:t>
            </a:r>
          </a:p>
          <a:p>
            <a:pPr lvl="1"/>
            <a:r>
              <a:rPr lang="en-US" sz="2800" dirty="0"/>
              <a:t>4. Collect, Record &amp; Analyze Data</a:t>
            </a:r>
          </a:p>
          <a:p>
            <a:pPr lvl="1"/>
            <a:r>
              <a:rPr lang="en-US" sz="2800" dirty="0"/>
              <a:t>5. Draw conclusions &amp; Communicate Findings</a:t>
            </a:r>
          </a:p>
          <a:p>
            <a:endParaRPr lang="en-US" sz="2800" dirty="0"/>
          </a:p>
        </p:txBody>
      </p:sp>
      <p:pic>
        <p:nvPicPr>
          <p:cNvPr id="28676" name="Picture 4" descr="j0423828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0" y="1752600"/>
            <a:ext cx="1930400" cy="3060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2768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735013"/>
            <a:ext cx="8229600" cy="865187"/>
          </a:xfrm>
        </p:spPr>
        <p:txBody>
          <a:bodyPr>
            <a:normAutofit/>
          </a:bodyPr>
          <a:lstStyle/>
          <a:p>
            <a:r>
              <a:rPr lang="en-US" sz="4000" dirty="0"/>
              <a:t>Scientific Method</a:t>
            </a:r>
            <a:endParaRPr lang="en-US" sz="4000" dirty="0">
              <a:solidFill>
                <a:srgbClr val="FF3300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76300" y="1781355"/>
            <a:ext cx="7772399" cy="4953000"/>
          </a:xfrm>
        </p:spPr>
        <p:txBody>
          <a:bodyPr>
            <a:normAutofit/>
          </a:bodyPr>
          <a:lstStyle/>
          <a:p>
            <a:r>
              <a:rPr lang="en-US" sz="3200" b="1" u="sng" dirty="0"/>
              <a:t>2.Formation of a hypothesis</a:t>
            </a:r>
            <a:endParaRPr lang="en-US" sz="3200" dirty="0"/>
          </a:p>
          <a:p>
            <a:pPr lvl="1"/>
            <a:r>
              <a:rPr lang="en-US" sz="3200" dirty="0"/>
              <a:t>A scientific and </a:t>
            </a:r>
            <a:r>
              <a:rPr lang="en-US" sz="3200" b="1" i="1" dirty="0"/>
              <a:t>testable</a:t>
            </a:r>
            <a:r>
              <a:rPr lang="en-US" sz="3200" dirty="0"/>
              <a:t> explanation based on observations and collected information</a:t>
            </a:r>
          </a:p>
          <a:p>
            <a:pPr lvl="1"/>
            <a:r>
              <a:rPr lang="en-US" sz="3200" dirty="0"/>
              <a:t>So basically, an inference!</a:t>
            </a:r>
          </a:p>
          <a:p>
            <a:pPr lvl="1"/>
            <a:r>
              <a:rPr lang="en-US" sz="32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Typically written in “If……then……” format</a:t>
            </a:r>
          </a:p>
          <a:p>
            <a:pPr lvl="2"/>
            <a:r>
              <a:rPr lang="en-US" sz="2800" dirty="0">
                <a:solidFill>
                  <a:srgbClr val="FF0000"/>
                </a:solidFill>
              </a:rPr>
              <a:t>If I do this, then this will happen.</a:t>
            </a:r>
          </a:p>
          <a:p>
            <a:pPr lvl="2"/>
            <a:r>
              <a:rPr lang="en-US" sz="2800" u="sng" dirty="0"/>
              <a:t>If</a:t>
            </a:r>
            <a:r>
              <a:rPr lang="en-US" sz="2800" dirty="0"/>
              <a:t> I put fertilizer on my plants, </a:t>
            </a:r>
            <a:r>
              <a:rPr lang="en-US" sz="2800" u="sng" dirty="0"/>
              <a:t>then</a:t>
            </a:r>
            <a:r>
              <a:rPr lang="en-US" sz="2800" dirty="0"/>
              <a:t> they will grow bigger</a:t>
            </a:r>
          </a:p>
        </p:txBody>
      </p:sp>
      <p:pic>
        <p:nvPicPr>
          <p:cNvPr id="52228" name="Picture 4" descr="j033407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869844" y="2293190"/>
            <a:ext cx="2281237" cy="28860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4373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839638"/>
            <a:ext cx="8229600" cy="865187"/>
          </a:xfrm>
        </p:spPr>
        <p:txBody>
          <a:bodyPr>
            <a:normAutofit/>
          </a:bodyPr>
          <a:lstStyle/>
          <a:p>
            <a:r>
              <a:rPr lang="en-US" sz="4000" dirty="0"/>
              <a:t>Scientific Method</a:t>
            </a:r>
            <a:endParaRPr lang="en-US" sz="4000" dirty="0">
              <a:solidFill>
                <a:srgbClr val="FF3300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10009" y="1704825"/>
            <a:ext cx="7962181" cy="4876800"/>
          </a:xfrm>
        </p:spPr>
        <p:txBody>
          <a:bodyPr>
            <a:normAutofit lnSpcReduction="10000"/>
          </a:bodyPr>
          <a:lstStyle/>
          <a:p>
            <a:r>
              <a:rPr lang="en-US" sz="3200" b="1" u="sng" dirty="0"/>
              <a:t>2.Formation of a hypothesis</a:t>
            </a:r>
            <a:endParaRPr lang="en-US" sz="3200" dirty="0"/>
          </a:p>
          <a:p>
            <a:pPr lvl="1"/>
            <a:r>
              <a:rPr lang="en-US" sz="2800" b="1" dirty="0"/>
              <a:t>Why form a hypothesis?</a:t>
            </a:r>
          </a:p>
          <a:p>
            <a:pPr lvl="1"/>
            <a:r>
              <a:rPr lang="en-US" sz="2800" dirty="0"/>
              <a:t>The support or rejection of </a:t>
            </a:r>
            <a:r>
              <a:rPr lang="en-US" sz="2800" dirty="0">
                <a:solidFill>
                  <a:srgbClr val="FF0000"/>
                </a:solidFill>
              </a:rPr>
              <a:t>a hypothesis determines the </a:t>
            </a:r>
            <a:r>
              <a:rPr lang="en-US" sz="2800" u="sng" dirty="0">
                <a:solidFill>
                  <a:srgbClr val="FF0000"/>
                </a:solidFill>
              </a:rPr>
              <a:t>validity</a:t>
            </a:r>
            <a:r>
              <a:rPr lang="en-US" sz="2800" dirty="0">
                <a:solidFill>
                  <a:srgbClr val="FF0000"/>
                </a:solidFill>
              </a:rPr>
              <a:t> of an experiment</a:t>
            </a:r>
          </a:p>
          <a:p>
            <a:pPr lvl="2"/>
            <a:r>
              <a:rPr lang="en-US" sz="2800" dirty="0"/>
              <a:t>If the data </a:t>
            </a:r>
            <a:r>
              <a:rPr lang="en-US" sz="2800" i="1" dirty="0"/>
              <a:t>supports</a:t>
            </a:r>
            <a:r>
              <a:rPr lang="en-US" sz="2800" dirty="0"/>
              <a:t> the hypothesis: the investigation is accepted as </a:t>
            </a:r>
            <a:r>
              <a:rPr lang="en-US" sz="2800" u="sng" dirty="0"/>
              <a:t>valid</a:t>
            </a:r>
          </a:p>
          <a:p>
            <a:pPr lvl="2"/>
            <a:r>
              <a:rPr lang="en-US" sz="2800" dirty="0"/>
              <a:t>If the data </a:t>
            </a:r>
            <a:r>
              <a:rPr lang="en-US" sz="2800" i="1" dirty="0"/>
              <a:t>rejects</a:t>
            </a:r>
            <a:r>
              <a:rPr lang="en-US" sz="2800" dirty="0"/>
              <a:t> the hypothesis: the hypothesis is rejected and additional investigations are conducted</a:t>
            </a:r>
            <a:br>
              <a:rPr lang="en-US" sz="2400" dirty="0"/>
            </a:br>
            <a:br>
              <a:rPr lang="en-US" sz="2400" dirty="0"/>
            </a:br>
            <a:endParaRPr lang="en-US" sz="2400" dirty="0"/>
          </a:p>
          <a:p>
            <a:pPr lvl="1"/>
            <a:r>
              <a:rPr lang="en-US" sz="2400" dirty="0"/>
              <a:t>So is a “wrong” hypothesis still a </a:t>
            </a:r>
            <a:r>
              <a:rPr lang="en-US" sz="2400" i="1" dirty="0"/>
              <a:t>good</a:t>
            </a:r>
            <a:r>
              <a:rPr lang="en-US" sz="2400" dirty="0"/>
              <a:t> hypothesis?</a:t>
            </a:r>
          </a:p>
        </p:txBody>
      </p:sp>
      <p:pic>
        <p:nvPicPr>
          <p:cNvPr id="52228" name="Picture 4" descr="j033407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327043" y="2327695"/>
            <a:ext cx="2281237" cy="28860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3658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7600" y="692989"/>
            <a:ext cx="8229600" cy="1139825"/>
          </a:xfrm>
        </p:spPr>
        <p:txBody>
          <a:bodyPr/>
          <a:lstStyle/>
          <a:p>
            <a:r>
              <a:rPr lang="en-US" dirty="0"/>
              <a:t>Scientific Method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10883" y="1600201"/>
            <a:ext cx="7453223" cy="4530725"/>
          </a:xfrm>
        </p:spPr>
        <p:txBody>
          <a:bodyPr/>
          <a:lstStyle/>
          <a:p>
            <a:r>
              <a:rPr lang="en-US" sz="4000" dirty="0"/>
              <a:t>An organized way of learning about the natural world</a:t>
            </a:r>
          </a:p>
          <a:p>
            <a:pPr lvl="1"/>
            <a:r>
              <a:rPr lang="en-US" sz="2800" dirty="0"/>
              <a:t>1. Ask a question and collect information</a:t>
            </a:r>
          </a:p>
          <a:p>
            <a:pPr lvl="1"/>
            <a:r>
              <a:rPr lang="en-US" sz="2800" dirty="0"/>
              <a:t>2. Form a Hypothesis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3. Test the Hypothesis / Experimental procedure</a:t>
            </a:r>
          </a:p>
          <a:p>
            <a:pPr lvl="1"/>
            <a:r>
              <a:rPr lang="en-US" sz="2800" dirty="0"/>
              <a:t>4. Collect, Record &amp; Analyze Data</a:t>
            </a:r>
          </a:p>
          <a:p>
            <a:pPr lvl="1"/>
            <a:r>
              <a:rPr lang="en-US" sz="2800" dirty="0"/>
              <a:t>5. Draw conclusions &amp; Communicate Findings</a:t>
            </a:r>
          </a:p>
          <a:p>
            <a:endParaRPr lang="en-US" sz="2800" dirty="0"/>
          </a:p>
        </p:txBody>
      </p:sp>
      <p:pic>
        <p:nvPicPr>
          <p:cNvPr id="28676" name="Picture 4" descr="j0423828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0" y="1752600"/>
            <a:ext cx="1930400" cy="3060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8545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851140" y="933184"/>
            <a:ext cx="10972800" cy="1139825"/>
          </a:xfrm>
        </p:spPr>
        <p:txBody>
          <a:bodyPr>
            <a:normAutofit/>
          </a:bodyPr>
          <a:lstStyle/>
          <a:p>
            <a:r>
              <a:rPr lang="en-US" sz="4000" dirty="0"/>
              <a:t>Scientific Method</a:t>
            </a:r>
            <a:br>
              <a:rPr lang="en-US" sz="4000" dirty="0"/>
            </a:br>
            <a:endParaRPr lang="en-US" sz="4000" dirty="0">
              <a:solidFill>
                <a:srgbClr val="FF3300"/>
              </a:solidFill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09290" y="1575788"/>
            <a:ext cx="10909540" cy="4530725"/>
          </a:xfrm>
        </p:spPr>
        <p:txBody>
          <a:bodyPr>
            <a:normAutofit/>
          </a:bodyPr>
          <a:lstStyle/>
          <a:p>
            <a:r>
              <a:rPr lang="en-US" sz="3600" b="1" u="sng" dirty="0"/>
              <a:t>3.Experimental procedure-</a:t>
            </a:r>
            <a:r>
              <a:rPr lang="en-US" sz="3600" dirty="0"/>
              <a:t> designed to</a:t>
            </a:r>
            <a:r>
              <a:rPr lang="en-US" sz="3600" i="1" dirty="0"/>
              <a:t> test the hypothesis </a:t>
            </a:r>
          </a:p>
          <a:p>
            <a:r>
              <a:rPr lang="en-US" sz="3600" dirty="0"/>
              <a:t>Split subjects you are testing into groups:</a:t>
            </a:r>
          </a:p>
          <a:p>
            <a:pPr lvl="1"/>
            <a:r>
              <a:rPr lang="en-US" sz="2400" u="sng" dirty="0"/>
              <a:t>Control Group</a:t>
            </a:r>
            <a:r>
              <a:rPr lang="en-US" sz="2400" dirty="0"/>
              <a:t>-</a:t>
            </a:r>
            <a:r>
              <a:rPr lang="en-US" sz="2400" dirty="0">
                <a:solidFill>
                  <a:srgbClr val="FF0000"/>
                </a:solidFill>
              </a:rPr>
              <a:t>NO changed variable. The “</a:t>
            </a:r>
            <a:r>
              <a:rPr lang="en-US" sz="2400" i="1" dirty="0">
                <a:solidFill>
                  <a:srgbClr val="FF0000"/>
                </a:solidFill>
              </a:rPr>
              <a:t>comparison group</a:t>
            </a:r>
            <a:r>
              <a:rPr lang="en-US" sz="2400" dirty="0">
                <a:solidFill>
                  <a:srgbClr val="FF0000"/>
                </a:solidFill>
              </a:rPr>
              <a:t>”</a:t>
            </a:r>
            <a:endParaRPr lang="en-US" sz="2400" u="sng" dirty="0">
              <a:solidFill>
                <a:srgbClr val="FF0000"/>
              </a:solidFill>
            </a:endParaRPr>
          </a:p>
          <a:p>
            <a:pPr lvl="1"/>
            <a:r>
              <a:rPr lang="en-US" sz="2400" u="sng" dirty="0"/>
              <a:t>Experimental Group</a:t>
            </a:r>
            <a:r>
              <a:rPr lang="en-US" sz="2400" dirty="0"/>
              <a:t>- </a:t>
            </a:r>
            <a:r>
              <a:rPr lang="en-US" sz="2400" dirty="0">
                <a:solidFill>
                  <a:srgbClr val="FF0000"/>
                </a:solidFill>
              </a:rPr>
              <a:t>Contains the changed variable.</a:t>
            </a:r>
          </a:p>
          <a:p>
            <a:pPr lvl="1"/>
            <a:r>
              <a:rPr lang="en-US" sz="2400" u="sng" dirty="0"/>
              <a:t>Constants- </a:t>
            </a:r>
            <a:r>
              <a:rPr lang="en-US" sz="2400" dirty="0"/>
              <a:t>other variables that remain the same in all groups.</a:t>
            </a:r>
          </a:p>
        </p:txBody>
      </p:sp>
      <p:pic>
        <p:nvPicPr>
          <p:cNvPr id="231428" name="Picture 4" descr="na00030_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62400" y="4069416"/>
            <a:ext cx="1208088" cy="1604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1429" name="Picture 5" descr="na00030_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4145616"/>
            <a:ext cx="1208088" cy="1604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1430" name="Picture 6" descr="na00030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69416"/>
            <a:ext cx="1265238" cy="168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1431" name="Rectangle 7"/>
          <p:cNvSpPr>
            <a:spLocks noChangeArrowheads="1"/>
          </p:cNvSpPr>
          <p:nvPr/>
        </p:nvSpPr>
        <p:spPr bwMode="auto">
          <a:xfrm>
            <a:off x="2057400" y="5609291"/>
            <a:ext cx="3657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/>
              <a:t>Experimental Group</a:t>
            </a:r>
          </a:p>
          <a:p>
            <a:pPr algn="ctr"/>
            <a:r>
              <a:rPr lang="en-US" sz="2400" b="1" dirty="0"/>
              <a:t>Fertilizer</a:t>
            </a:r>
          </a:p>
        </p:txBody>
      </p:sp>
      <p:pic>
        <p:nvPicPr>
          <p:cNvPr id="231432" name="Picture 8" descr="na00030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1362" y="4029929"/>
            <a:ext cx="1208088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1433" name="Picture 9" descr="na00030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162" y="4029929"/>
            <a:ext cx="1208088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1434" name="Picture 10" descr="na00030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162" y="4029929"/>
            <a:ext cx="1208088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1435" name="Rectangle 11"/>
          <p:cNvSpPr>
            <a:spLocks noChangeArrowheads="1"/>
          </p:cNvSpPr>
          <p:nvPr/>
        </p:nvSpPr>
        <p:spPr bwMode="auto">
          <a:xfrm>
            <a:off x="6837362" y="5569804"/>
            <a:ext cx="27114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Control Group</a:t>
            </a:r>
          </a:p>
          <a:p>
            <a:pPr algn="ctr"/>
            <a:r>
              <a:rPr lang="en-US" sz="2400" b="1" dirty="0"/>
              <a:t>No Fertilizer</a:t>
            </a:r>
          </a:p>
        </p:txBody>
      </p:sp>
    </p:spTree>
    <p:extLst>
      <p:ext uri="{BB962C8B-B14F-4D97-AF65-F5344CB8AC3E}">
        <p14:creationId xmlns:p14="http://schemas.microsoft.com/office/powerpoint/2010/main" val="46271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75605" y="924366"/>
            <a:ext cx="8229600" cy="865187"/>
          </a:xfrm>
        </p:spPr>
        <p:txBody>
          <a:bodyPr>
            <a:normAutofit/>
          </a:bodyPr>
          <a:lstStyle/>
          <a:p>
            <a:r>
              <a:rPr lang="en-US" sz="4000" dirty="0"/>
              <a:t>Scientific Method</a:t>
            </a:r>
            <a:endParaRPr lang="en-US" sz="4000" dirty="0">
              <a:solidFill>
                <a:srgbClr val="FF3300"/>
              </a:solidFill>
            </a:endParaRP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35170" y="1600201"/>
            <a:ext cx="7804030" cy="4530725"/>
          </a:xfrm>
        </p:spPr>
        <p:txBody>
          <a:bodyPr/>
          <a:lstStyle/>
          <a:p>
            <a:endParaRPr lang="en-US" sz="2800" dirty="0"/>
          </a:p>
          <a:p>
            <a:r>
              <a:rPr lang="en-US" sz="3200" dirty="0"/>
              <a:t>Must be a </a:t>
            </a:r>
            <a:r>
              <a:rPr lang="en-US" sz="3200" u="sng" dirty="0"/>
              <a:t>controlled</a:t>
            </a:r>
            <a:r>
              <a:rPr lang="en-US" sz="3200" dirty="0"/>
              <a:t>, </a:t>
            </a:r>
            <a:r>
              <a:rPr lang="en-US" sz="3200" u="sng" dirty="0"/>
              <a:t>reproducible</a:t>
            </a:r>
            <a:r>
              <a:rPr lang="en-US" sz="3200" dirty="0"/>
              <a:t> procedure </a:t>
            </a:r>
          </a:p>
          <a:p>
            <a:pPr lvl="1">
              <a:buFontTx/>
              <a:buNone/>
            </a:pPr>
            <a:endParaRPr lang="en-US" dirty="0"/>
          </a:p>
          <a:p>
            <a:pPr lvl="1"/>
            <a:endParaRPr lang="en-US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sz="2400" u="sng" dirty="0"/>
          </a:p>
        </p:txBody>
      </p:sp>
      <p:pic>
        <p:nvPicPr>
          <p:cNvPr id="230404" name="Picture 4" descr="j0239649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1084" y="1047202"/>
            <a:ext cx="1635862" cy="176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0406" name="Text Box 6"/>
          <p:cNvSpPr txBox="1">
            <a:spLocks noChangeArrowheads="1"/>
          </p:cNvSpPr>
          <p:nvPr/>
        </p:nvSpPr>
        <p:spPr bwMode="auto">
          <a:xfrm>
            <a:off x="2117726" y="3841751"/>
            <a:ext cx="2967479" cy="1200329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/>
              <a:t>Testing effects of </a:t>
            </a:r>
          </a:p>
          <a:p>
            <a:r>
              <a:rPr lang="en-US" sz="2400" u="sng" dirty="0"/>
              <a:t>only ONE manipulated</a:t>
            </a:r>
          </a:p>
          <a:p>
            <a:r>
              <a:rPr lang="en-US" sz="2400" u="sng" dirty="0"/>
              <a:t>variable</a:t>
            </a:r>
            <a:r>
              <a:rPr lang="en-US" sz="2400" dirty="0"/>
              <a:t> </a:t>
            </a:r>
          </a:p>
        </p:txBody>
      </p:sp>
      <p:sp>
        <p:nvSpPr>
          <p:cNvPr id="230407" name="Rectangle 7"/>
          <p:cNvSpPr>
            <a:spLocks noChangeArrowheads="1"/>
          </p:cNvSpPr>
          <p:nvPr/>
        </p:nvSpPr>
        <p:spPr bwMode="auto">
          <a:xfrm>
            <a:off x="5867400" y="3886200"/>
            <a:ext cx="3352800" cy="1828800"/>
          </a:xfrm>
          <a:prstGeom prst="rect">
            <a:avLst/>
          </a:prstGeom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30408" name="Text Box 8"/>
          <p:cNvSpPr txBox="1">
            <a:spLocks noChangeArrowheads="1"/>
          </p:cNvSpPr>
          <p:nvPr/>
        </p:nvSpPr>
        <p:spPr bwMode="auto">
          <a:xfrm>
            <a:off x="5927726" y="3841750"/>
            <a:ext cx="32162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/>
              <a:t>Other scientists </a:t>
            </a:r>
          </a:p>
          <a:p>
            <a:r>
              <a:rPr lang="en-US" sz="2400" dirty="0"/>
              <a:t>need to be able to </a:t>
            </a:r>
          </a:p>
          <a:p>
            <a:r>
              <a:rPr lang="en-US" sz="2400" dirty="0"/>
              <a:t>reproduce it and </a:t>
            </a:r>
          </a:p>
          <a:p>
            <a:r>
              <a:rPr lang="en-US" sz="2400" dirty="0"/>
              <a:t>find same results.</a:t>
            </a:r>
          </a:p>
        </p:txBody>
      </p:sp>
      <p:sp>
        <p:nvSpPr>
          <p:cNvPr id="230409" name="AutoShape 9"/>
          <p:cNvSpPr>
            <a:spLocks noChangeArrowheads="1"/>
          </p:cNvSpPr>
          <p:nvPr/>
        </p:nvSpPr>
        <p:spPr bwMode="auto">
          <a:xfrm rot="2817937">
            <a:off x="6127038" y="2890046"/>
            <a:ext cx="1084263" cy="485775"/>
          </a:xfrm>
          <a:prstGeom prst="rightArrow">
            <a:avLst>
              <a:gd name="adj1" fmla="val 50000"/>
              <a:gd name="adj2" fmla="val 55801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0" name="AutoShape 10"/>
          <p:cNvSpPr>
            <a:spLocks noChangeArrowheads="1"/>
          </p:cNvSpPr>
          <p:nvPr/>
        </p:nvSpPr>
        <p:spPr bwMode="auto">
          <a:xfrm rot="7770293">
            <a:off x="3021233" y="2996662"/>
            <a:ext cx="1160463" cy="485775"/>
          </a:xfrm>
          <a:prstGeom prst="rightArrow">
            <a:avLst>
              <a:gd name="adj1" fmla="val 50000"/>
              <a:gd name="adj2" fmla="val 5972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94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842514" y="881663"/>
            <a:ext cx="8229600" cy="788987"/>
          </a:xfrm>
        </p:spPr>
        <p:txBody>
          <a:bodyPr>
            <a:normAutofit/>
          </a:bodyPr>
          <a:lstStyle/>
          <a:p>
            <a:r>
              <a:rPr lang="en-US" sz="4000" dirty="0"/>
              <a:t>Scientific Method</a:t>
            </a:r>
            <a:endParaRPr lang="en-US" sz="4000" dirty="0">
              <a:solidFill>
                <a:srgbClr val="FF3300"/>
              </a:solidFill>
            </a:endParaRP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1653" y="1600201"/>
            <a:ext cx="7755147" cy="4990380"/>
          </a:xfrm>
        </p:spPr>
        <p:txBody>
          <a:bodyPr>
            <a:normAutofit fontScale="92500" lnSpcReduction="10000"/>
          </a:bodyPr>
          <a:lstStyle/>
          <a:p>
            <a:r>
              <a:rPr lang="en-US" sz="2800" u="sng" dirty="0"/>
              <a:t>Variable</a:t>
            </a:r>
            <a:r>
              <a:rPr lang="en-US" sz="2800" dirty="0"/>
              <a:t>-any factor in experiment that could be changed</a:t>
            </a:r>
          </a:p>
          <a:p>
            <a:pPr lvl="1"/>
            <a:r>
              <a:rPr lang="en-US" sz="2400" dirty="0"/>
              <a:t>Fertilizer, sunlight, water, </a:t>
            </a:r>
            <a:r>
              <a:rPr lang="en-US" sz="2400" dirty="0" err="1"/>
              <a:t>etc</a:t>
            </a:r>
            <a:br>
              <a:rPr lang="en-US" sz="2400" dirty="0"/>
            </a:br>
            <a:br>
              <a:rPr lang="en-US" sz="2400" dirty="0"/>
            </a:br>
            <a:endParaRPr lang="en-US" sz="2400" dirty="0"/>
          </a:p>
          <a:p>
            <a:pPr lvl="1"/>
            <a:r>
              <a:rPr lang="en-US" sz="2800" b="1" u="sng" dirty="0"/>
              <a:t>Independent variable</a:t>
            </a:r>
            <a:r>
              <a:rPr lang="en-US" sz="2800" b="1" dirty="0"/>
              <a:t>- </a:t>
            </a:r>
            <a:r>
              <a:rPr lang="en-US" sz="2800" dirty="0">
                <a:solidFill>
                  <a:srgbClr val="FF0000"/>
                </a:solidFill>
              </a:rPr>
              <a:t>factor in experiment that is </a:t>
            </a:r>
            <a:r>
              <a:rPr lang="en-US" sz="2800" i="1" dirty="0">
                <a:solidFill>
                  <a:srgbClr val="FF0000"/>
                </a:solidFill>
              </a:rPr>
              <a:t>changed </a:t>
            </a:r>
            <a:r>
              <a:rPr lang="en-US" sz="2800" dirty="0">
                <a:solidFill>
                  <a:srgbClr val="FF0000"/>
                </a:solidFill>
              </a:rPr>
              <a:t>by the scientist</a:t>
            </a:r>
          </a:p>
          <a:p>
            <a:pPr lvl="2"/>
            <a:r>
              <a:rPr lang="en-US" sz="2400" dirty="0"/>
              <a:t> fertilizer </a:t>
            </a:r>
          </a:p>
          <a:p>
            <a:pPr lvl="1"/>
            <a:r>
              <a:rPr lang="en-US" sz="2800" b="1" u="sng" dirty="0" err="1"/>
              <a:t>Dependant</a:t>
            </a:r>
            <a:r>
              <a:rPr lang="en-US" sz="2800" b="1" u="sng" dirty="0"/>
              <a:t> variable</a:t>
            </a:r>
            <a:r>
              <a:rPr lang="en-US" sz="2800" b="1" dirty="0"/>
              <a:t>- </a:t>
            </a:r>
            <a:r>
              <a:rPr lang="en-US" sz="2800" dirty="0">
                <a:solidFill>
                  <a:srgbClr val="FF0000"/>
                </a:solidFill>
              </a:rPr>
              <a:t>factor that is </a:t>
            </a:r>
            <a:r>
              <a:rPr lang="en-US" sz="2800" i="1" dirty="0">
                <a:solidFill>
                  <a:srgbClr val="FF0000"/>
                </a:solidFill>
              </a:rPr>
              <a:t>measured</a:t>
            </a:r>
            <a:r>
              <a:rPr lang="en-US" sz="2800" dirty="0">
                <a:solidFill>
                  <a:srgbClr val="FF0000"/>
                </a:solidFill>
              </a:rPr>
              <a:t> by the scientist</a:t>
            </a:r>
          </a:p>
          <a:p>
            <a:pPr lvl="2"/>
            <a:r>
              <a:rPr lang="en-US" sz="2400" dirty="0"/>
              <a:t>height and ?</a:t>
            </a:r>
          </a:p>
          <a:p>
            <a:endParaRPr lang="en-US" sz="2400" dirty="0"/>
          </a:p>
          <a:p>
            <a:pPr algn="ctr"/>
            <a:r>
              <a:rPr lang="en-US" sz="2400" i="1" dirty="0"/>
              <a:t>Remember, only test ONE manipulated variable at a time, everything else should remain constant!</a:t>
            </a:r>
          </a:p>
          <a:p>
            <a:endParaRPr lang="en-US" sz="2800" dirty="0"/>
          </a:p>
        </p:txBody>
      </p:sp>
      <p:pic>
        <p:nvPicPr>
          <p:cNvPr id="240644" name="Picture 4" descr="na00030_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13788" y="2362201"/>
            <a:ext cx="1954212" cy="2595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8456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935927" y="332232"/>
            <a:ext cx="9720072" cy="1499616"/>
          </a:xfrm>
        </p:spPr>
        <p:txBody>
          <a:bodyPr/>
          <a:lstStyle/>
          <a:p>
            <a:r>
              <a:rPr lang="en-US" dirty="0"/>
              <a:t>Experimental Set Up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</p:txBody>
      </p:sp>
      <p:sp>
        <p:nvSpPr>
          <p:cNvPr id="232453" name="AutoShape 5"/>
          <p:cNvSpPr>
            <a:spLocks noChangeArrowheads="1"/>
          </p:cNvSpPr>
          <p:nvPr/>
        </p:nvSpPr>
        <p:spPr bwMode="auto">
          <a:xfrm rot="5400000">
            <a:off x="7679532" y="375047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4" name="AutoShape 6"/>
          <p:cNvSpPr>
            <a:spLocks noChangeArrowheads="1"/>
          </p:cNvSpPr>
          <p:nvPr/>
        </p:nvSpPr>
        <p:spPr bwMode="auto">
          <a:xfrm rot="5400000">
            <a:off x="3031332" y="375047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5" name="AutoShape 7"/>
          <p:cNvSpPr>
            <a:spLocks noChangeArrowheads="1"/>
          </p:cNvSpPr>
          <p:nvPr/>
        </p:nvSpPr>
        <p:spPr bwMode="auto">
          <a:xfrm rot="8122469">
            <a:off x="3810001" y="2209801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6" name="AutoShape 8"/>
          <p:cNvSpPr>
            <a:spLocks noChangeArrowheads="1"/>
          </p:cNvSpPr>
          <p:nvPr/>
        </p:nvSpPr>
        <p:spPr bwMode="auto">
          <a:xfrm rot="2611076">
            <a:off x="6705601" y="2209801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7" name="Rectangle 9"/>
          <p:cNvSpPr>
            <a:spLocks noChangeArrowheads="1"/>
          </p:cNvSpPr>
          <p:nvPr/>
        </p:nvSpPr>
        <p:spPr bwMode="auto">
          <a:xfrm>
            <a:off x="4648200" y="1447800"/>
            <a:ext cx="2209800" cy="6096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/>
              <a:t>EXPERIMENT</a:t>
            </a:r>
          </a:p>
        </p:txBody>
      </p:sp>
      <p:sp>
        <p:nvSpPr>
          <p:cNvPr id="232459" name="Rectangle 11"/>
          <p:cNvSpPr>
            <a:spLocks noChangeArrowheads="1"/>
          </p:cNvSpPr>
          <p:nvPr/>
        </p:nvSpPr>
        <p:spPr bwMode="auto">
          <a:xfrm>
            <a:off x="2514600" y="2895600"/>
            <a:ext cx="1981200" cy="6096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EXPERIMENTAL </a:t>
            </a:r>
          </a:p>
          <a:p>
            <a:pPr algn="ctr"/>
            <a:r>
              <a:rPr lang="en-US"/>
              <a:t>GROUP</a:t>
            </a:r>
          </a:p>
        </p:txBody>
      </p:sp>
      <p:sp>
        <p:nvSpPr>
          <p:cNvPr id="232461" name="Rectangle 13"/>
          <p:cNvSpPr>
            <a:spLocks noChangeArrowheads="1"/>
          </p:cNvSpPr>
          <p:nvPr/>
        </p:nvSpPr>
        <p:spPr bwMode="auto">
          <a:xfrm>
            <a:off x="2286000" y="4572000"/>
            <a:ext cx="2057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Check the results</a:t>
            </a:r>
          </a:p>
          <a:p>
            <a:pPr algn="ctr"/>
            <a:r>
              <a:rPr lang="en-US"/>
              <a:t>in time</a:t>
            </a:r>
          </a:p>
        </p:txBody>
      </p:sp>
      <p:sp>
        <p:nvSpPr>
          <p:cNvPr id="232462" name="Rectangle 14"/>
          <p:cNvSpPr>
            <a:spLocks noChangeArrowheads="1"/>
          </p:cNvSpPr>
          <p:nvPr/>
        </p:nvSpPr>
        <p:spPr bwMode="auto">
          <a:xfrm>
            <a:off x="7086600" y="2895600"/>
            <a:ext cx="2133600" cy="6096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CONTROL </a:t>
            </a:r>
          </a:p>
          <a:p>
            <a:pPr algn="ctr"/>
            <a:r>
              <a:rPr lang="en-US"/>
              <a:t>GROUP</a:t>
            </a:r>
          </a:p>
        </p:txBody>
      </p:sp>
      <p:sp>
        <p:nvSpPr>
          <p:cNvPr id="232465" name="Text Box 17"/>
          <p:cNvSpPr txBox="1">
            <a:spLocks noChangeArrowheads="1"/>
          </p:cNvSpPr>
          <p:nvPr/>
        </p:nvSpPr>
        <p:spPr bwMode="auto">
          <a:xfrm>
            <a:off x="4714481" y="2895601"/>
            <a:ext cx="21629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/>
              <a:t>Difference is the </a:t>
            </a:r>
          </a:p>
          <a:p>
            <a:pPr algn="ctr"/>
            <a:r>
              <a:rPr lang="en-US" dirty="0">
                <a:solidFill>
                  <a:srgbClr val="FF3300"/>
                </a:solidFill>
              </a:rPr>
              <a:t>Independent variable</a:t>
            </a:r>
          </a:p>
        </p:txBody>
      </p:sp>
      <p:sp>
        <p:nvSpPr>
          <p:cNvPr id="232468" name="Text Box 20"/>
          <p:cNvSpPr txBox="1">
            <a:spLocks noChangeArrowheads="1"/>
          </p:cNvSpPr>
          <p:nvPr/>
        </p:nvSpPr>
        <p:spPr bwMode="auto">
          <a:xfrm>
            <a:off x="4746113" y="4495800"/>
            <a:ext cx="202350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/>
              <a:t>Compare the </a:t>
            </a:r>
          </a:p>
          <a:p>
            <a:pPr algn="ctr"/>
            <a:r>
              <a:rPr lang="en-US" dirty="0">
                <a:solidFill>
                  <a:srgbClr val="FF3300"/>
                </a:solidFill>
              </a:rPr>
              <a:t>Dependent variable</a:t>
            </a:r>
          </a:p>
          <a:p>
            <a:pPr algn="ctr"/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232469" name="Rectangle 21"/>
          <p:cNvSpPr>
            <a:spLocks noChangeArrowheads="1"/>
          </p:cNvSpPr>
          <p:nvPr/>
        </p:nvSpPr>
        <p:spPr bwMode="auto">
          <a:xfrm>
            <a:off x="7239000" y="4572000"/>
            <a:ext cx="2057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Check the results</a:t>
            </a:r>
          </a:p>
          <a:p>
            <a:pPr algn="ctr"/>
            <a:r>
              <a:rPr lang="en-US"/>
              <a:t>in time</a:t>
            </a:r>
          </a:p>
        </p:txBody>
      </p:sp>
    </p:spTree>
    <p:extLst>
      <p:ext uri="{BB962C8B-B14F-4D97-AF65-F5344CB8AC3E}">
        <p14:creationId xmlns:p14="http://schemas.microsoft.com/office/powerpoint/2010/main" val="3233365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The scientific method is….</a:t>
            </a:r>
            <a:endParaRPr lang="en-US" sz="3200" dirty="0"/>
          </a:p>
          <a:p>
            <a:pPr lvl="1">
              <a:lnSpc>
                <a:spcPct val="150000"/>
              </a:lnSpc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An organized </a:t>
            </a:r>
            <a:r>
              <a:rPr lang="en-US" sz="2800" dirty="0"/>
              <a:t>series of steps to gather information </a:t>
            </a:r>
            <a:r>
              <a:rPr lang="en-US" sz="2800" i="1" dirty="0"/>
              <a:t>in</a:t>
            </a:r>
            <a:r>
              <a:rPr lang="en-US" sz="2800" dirty="0"/>
              <a:t> </a:t>
            </a:r>
            <a:r>
              <a:rPr lang="en-US" sz="2800" i="1" dirty="0"/>
              <a:t>order to answer questions about the natural world</a:t>
            </a:r>
            <a:r>
              <a:rPr lang="en-US" sz="2800" dirty="0"/>
              <a:t>. </a:t>
            </a:r>
          </a:p>
          <a:p>
            <a:endParaRPr lang="en-US" dirty="0"/>
          </a:p>
        </p:txBody>
      </p:sp>
      <p:pic>
        <p:nvPicPr>
          <p:cNvPr id="2050" name="Picture 2" descr="http://thumbs.dreamstime.com/x/scientist-doing-experiment-14476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813" y="4206815"/>
            <a:ext cx="38100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4178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7600" y="692989"/>
            <a:ext cx="8229600" cy="1139825"/>
          </a:xfrm>
        </p:spPr>
        <p:txBody>
          <a:bodyPr/>
          <a:lstStyle/>
          <a:p>
            <a:r>
              <a:rPr lang="en-US" dirty="0"/>
              <a:t>Scientific Method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2257" y="1600201"/>
            <a:ext cx="7729268" cy="4530725"/>
          </a:xfrm>
        </p:spPr>
        <p:txBody>
          <a:bodyPr/>
          <a:lstStyle/>
          <a:p>
            <a:r>
              <a:rPr lang="en-US" sz="4000" dirty="0"/>
              <a:t>An organized way of learning about the natural world</a:t>
            </a:r>
          </a:p>
          <a:p>
            <a:pPr lvl="1"/>
            <a:r>
              <a:rPr lang="en-US" sz="2800" dirty="0"/>
              <a:t>1. Ask a question and collect information</a:t>
            </a:r>
          </a:p>
          <a:p>
            <a:pPr lvl="1"/>
            <a:r>
              <a:rPr lang="en-US" sz="2800" dirty="0"/>
              <a:t>2. Form a Hypothesis</a:t>
            </a:r>
          </a:p>
          <a:p>
            <a:pPr lvl="1"/>
            <a:r>
              <a:rPr lang="en-US" sz="2800" dirty="0"/>
              <a:t>3. Test the Hypothesis / Experimental procedure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4. Collect, Record &amp; Analyze Data</a:t>
            </a:r>
          </a:p>
          <a:p>
            <a:pPr lvl="1"/>
            <a:r>
              <a:rPr lang="en-US" sz="2800" dirty="0"/>
              <a:t>5. Draw conclusions &amp; Communicate Findings</a:t>
            </a:r>
          </a:p>
          <a:p>
            <a:endParaRPr lang="en-US" sz="2800" dirty="0"/>
          </a:p>
        </p:txBody>
      </p:sp>
      <p:pic>
        <p:nvPicPr>
          <p:cNvPr id="28676" name="Picture 4" descr="j0423828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0" y="1752600"/>
            <a:ext cx="1930400" cy="3060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17815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15041" y="917277"/>
            <a:ext cx="8229600" cy="788987"/>
          </a:xfrm>
        </p:spPr>
        <p:txBody>
          <a:bodyPr>
            <a:normAutofit/>
          </a:bodyPr>
          <a:lstStyle/>
          <a:p>
            <a:r>
              <a:rPr lang="en-US" sz="4000" dirty="0"/>
              <a:t>Scientific Method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3849" y="1905001"/>
            <a:ext cx="7919049" cy="4530725"/>
          </a:xfrm>
        </p:spPr>
        <p:txBody>
          <a:bodyPr>
            <a:normAutofit/>
          </a:bodyPr>
          <a:lstStyle/>
          <a:p>
            <a:r>
              <a:rPr lang="en-US" sz="3200" b="1" u="sng" dirty="0"/>
              <a:t>4. Collect and record data</a:t>
            </a:r>
          </a:p>
          <a:p>
            <a:pPr lvl="1"/>
            <a:r>
              <a:rPr lang="en-US" sz="3600" dirty="0"/>
              <a:t>As scientists test their hypotheses, they gather data.</a:t>
            </a:r>
          </a:p>
          <a:p>
            <a:pPr lvl="2"/>
            <a:r>
              <a:rPr lang="en-US" sz="2800" dirty="0"/>
              <a:t>Data – information gained from observations.</a:t>
            </a:r>
          </a:p>
          <a:p>
            <a:pPr lvl="1"/>
            <a:r>
              <a:rPr lang="en-US" sz="3600" dirty="0"/>
              <a:t>Data can be qualitative or quantitative</a:t>
            </a:r>
          </a:p>
          <a:p>
            <a:pPr lvl="2"/>
            <a:r>
              <a:rPr lang="en-US" sz="2800" u="sng" dirty="0">
                <a:solidFill>
                  <a:schemeClr val="accent6">
                    <a:lumMod val="75000"/>
                  </a:schemeClr>
                </a:solidFill>
              </a:rPr>
              <a:t>Qualit</a:t>
            </a:r>
            <a:r>
              <a:rPr lang="en-US" sz="2800" u="sng" dirty="0"/>
              <a:t>ative data</a:t>
            </a:r>
            <a:r>
              <a:rPr lang="en-US" sz="2800" dirty="0"/>
              <a:t> -</a:t>
            </a:r>
            <a:r>
              <a:rPr lang="en-US" sz="2800" dirty="0">
                <a:solidFill>
                  <a:srgbClr val="FF0000"/>
                </a:solidFill>
              </a:rPr>
              <a:t>physical traits (</a:t>
            </a:r>
            <a:r>
              <a:rPr lang="en-US" sz="2800" dirty="0"/>
              <a:t>qual</a:t>
            </a:r>
            <a:r>
              <a:rPr lang="en-US" sz="2800" dirty="0">
                <a:solidFill>
                  <a:srgbClr val="FF0000"/>
                </a:solidFill>
              </a:rPr>
              <a:t>ities) that can be described</a:t>
            </a:r>
          </a:p>
          <a:p>
            <a:pPr lvl="2"/>
            <a:r>
              <a:rPr lang="en-US" sz="2800" u="sng" dirty="0">
                <a:solidFill>
                  <a:srgbClr val="FF6600"/>
                </a:solidFill>
              </a:rPr>
              <a:t>Quantit</a:t>
            </a:r>
            <a:r>
              <a:rPr lang="en-US" sz="2800" u="sng" dirty="0"/>
              <a:t>ative data</a:t>
            </a:r>
            <a:r>
              <a:rPr lang="en-US" sz="2800" dirty="0"/>
              <a:t> -</a:t>
            </a:r>
            <a:r>
              <a:rPr lang="en-US" sz="2800" dirty="0">
                <a:solidFill>
                  <a:srgbClr val="FF0000"/>
                </a:solidFill>
              </a:rPr>
              <a:t>measurements (</a:t>
            </a:r>
            <a:r>
              <a:rPr lang="en-US" sz="2800" dirty="0"/>
              <a:t>quant</a:t>
            </a:r>
            <a:r>
              <a:rPr lang="en-US" sz="2800" dirty="0">
                <a:solidFill>
                  <a:srgbClr val="FF0000"/>
                </a:solidFill>
              </a:rPr>
              <a:t>ities) that can be taken</a:t>
            </a:r>
          </a:p>
        </p:txBody>
      </p:sp>
      <p:pic>
        <p:nvPicPr>
          <p:cNvPr id="81926" name="Picture 6" descr="j0282284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34414" y="2590801"/>
            <a:ext cx="2033587" cy="2225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7285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842513" y="969035"/>
            <a:ext cx="8229600" cy="788987"/>
          </a:xfrm>
        </p:spPr>
        <p:txBody>
          <a:bodyPr>
            <a:normAutofit/>
          </a:bodyPr>
          <a:lstStyle/>
          <a:p>
            <a:r>
              <a:rPr lang="en-US" sz="4000" dirty="0"/>
              <a:t>Scientific Method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9342" y="1922254"/>
            <a:ext cx="9092243" cy="4530725"/>
          </a:xfrm>
        </p:spPr>
        <p:txBody>
          <a:bodyPr>
            <a:normAutofit/>
          </a:bodyPr>
          <a:lstStyle/>
          <a:p>
            <a:r>
              <a:rPr lang="en-US" sz="3200" b="1" u="sng" dirty="0"/>
              <a:t>4. Collect and record data</a:t>
            </a:r>
          </a:p>
          <a:p>
            <a:pPr lvl="1"/>
            <a:r>
              <a:rPr lang="en-US" sz="3200" dirty="0"/>
              <a:t>Quantitative Data</a:t>
            </a:r>
          </a:p>
          <a:p>
            <a:pPr lvl="2"/>
            <a:r>
              <a:rPr lang="en-US" sz="2400" dirty="0"/>
              <a:t>Examples: time, temperature, length, mass, area, volume, density, </a:t>
            </a:r>
            <a:r>
              <a:rPr lang="en-US" sz="2400" dirty="0" err="1"/>
              <a:t>etc</a:t>
            </a:r>
            <a:endParaRPr lang="en-US" sz="2400" dirty="0"/>
          </a:p>
          <a:p>
            <a:pPr lvl="2"/>
            <a:r>
              <a:rPr lang="en-US" sz="2400" dirty="0"/>
              <a:t>NUMBERS</a:t>
            </a:r>
          </a:p>
          <a:p>
            <a:pPr lvl="1"/>
            <a:r>
              <a:rPr lang="en-US" sz="3200" dirty="0"/>
              <a:t>Qualitative Data</a:t>
            </a:r>
          </a:p>
          <a:p>
            <a:pPr lvl="2"/>
            <a:r>
              <a:rPr lang="en-US" sz="2400" dirty="0"/>
              <a:t>Examples: descriptions of what our senses collect.</a:t>
            </a:r>
          </a:p>
          <a:p>
            <a:pPr lvl="2"/>
            <a:r>
              <a:rPr lang="en-US" sz="2400" i="1" dirty="0"/>
              <a:t>Interpreted differently by different people</a:t>
            </a:r>
          </a:p>
          <a:p>
            <a:pPr lvl="2"/>
            <a:endParaRPr lang="en-US" sz="2400" dirty="0"/>
          </a:p>
          <a:p>
            <a:pPr lvl="1"/>
            <a:r>
              <a:rPr lang="en-US" sz="3200" dirty="0"/>
              <a:t>Which type of data would you consider “stronger?”</a:t>
            </a:r>
          </a:p>
          <a:p>
            <a:pPr marL="594360" lvl="2" indent="0">
              <a:buNone/>
            </a:pPr>
            <a:endParaRPr lang="en-US" dirty="0"/>
          </a:p>
        </p:txBody>
      </p:sp>
      <p:pic>
        <p:nvPicPr>
          <p:cNvPr id="81926" name="Picture 6" descr="j0282284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73100" y="2573548"/>
            <a:ext cx="2033587" cy="2225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71976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94272" y="945043"/>
            <a:ext cx="8229600" cy="865187"/>
          </a:xfrm>
        </p:spPr>
        <p:txBody>
          <a:bodyPr>
            <a:normAutofit/>
          </a:bodyPr>
          <a:lstStyle/>
          <a:p>
            <a:r>
              <a:rPr lang="en-US" sz="4000" dirty="0"/>
              <a:t>Scientific Method</a:t>
            </a:r>
            <a:endParaRPr lang="en-US" sz="4000" dirty="0">
              <a:solidFill>
                <a:srgbClr val="FF3300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88990" y="1810230"/>
            <a:ext cx="6096000" cy="4530725"/>
          </a:xfrm>
        </p:spPr>
        <p:txBody>
          <a:bodyPr/>
          <a:lstStyle/>
          <a:p>
            <a:r>
              <a:rPr lang="en-US" sz="3600" dirty="0"/>
              <a:t>Common measurement system</a:t>
            </a:r>
          </a:p>
          <a:p>
            <a:pPr lvl="1"/>
            <a:r>
              <a:rPr lang="en-US" sz="3600" u="sng" dirty="0"/>
              <a:t>Metric system or (SI)-</a:t>
            </a:r>
            <a:r>
              <a:rPr lang="en-US" sz="3600" dirty="0"/>
              <a:t> a measurement system used worldwide by scientists based on multiples of 10</a:t>
            </a:r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Mass-grams (g)</a:t>
            </a:r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Volume-liters (L)</a:t>
            </a:r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Distance-meters (m)</a:t>
            </a:r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Temperature- Kelvin (K) or Celsius (</a:t>
            </a:r>
            <a:r>
              <a:rPr lang="en-US" sz="2400" baseline="30000" dirty="0">
                <a:solidFill>
                  <a:srgbClr val="FF0000"/>
                </a:solidFill>
              </a:rPr>
              <a:t>O</a:t>
            </a:r>
            <a:r>
              <a:rPr lang="en-US" sz="2400" dirty="0">
                <a:solidFill>
                  <a:srgbClr val="FF0000"/>
                </a:solidFill>
              </a:rPr>
              <a:t>C)</a:t>
            </a:r>
          </a:p>
          <a:p>
            <a:pPr lvl="2"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258052" name="Picture 4" descr="j0238286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1" y="1600201"/>
            <a:ext cx="2672281" cy="199327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58053" name="Picture 5" descr="j0233844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53400" y="4038601"/>
            <a:ext cx="2159000" cy="199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81419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4" name="Rectangle 4"/>
          <p:cNvSpPr>
            <a:spLocks noChangeArrowheads="1"/>
          </p:cNvSpPr>
          <p:nvPr/>
        </p:nvSpPr>
        <p:spPr bwMode="auto">
          <a:xfrm>
            <a:off x="1981200" y="277814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 eaLnBrk="1" hangingPunct="1"/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Scientific Method</a:t>
            </a:r>
            <a:b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Results</a:t>
            </a:r>
          </a:p>
        </p:txBody>
      </p:sp>
      <p:sp>
        <p:nvSpPr>
          <p:cNvPr id="225285" name="Rectangle 5"/>
          <p:cNvSpPr>
            <a:spLocks noChangeArrowheads="1"/>
          </p:cNvSpPr>
          <p:nvPr/>
        </p:nvSpPr>
        <p:spPr bwMode="auto">
          <a:xfrm>
            <a:off x="1981200" y="1600201"/>
            <a:ext cx="8305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800" b="1" dirty="0"/>
              <a:t>Qualitative?          	         Quantitative?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</a:pP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</a:pP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</a:pP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</a:pP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</a:pP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</a:pP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</a:pP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800" b="1" dirty="0"/>
              <a:t>Experimental Group    Control Group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	   </a:t>
            </a:r>
            <a:r>
              <a:rPr lang="en-US" sz="2800" b="1" dirty="0"/>
              <a:t>fertilizer               no fertilizer</a:t>
            </a:r>
          </a:p>
        </p:txBody>
      </p:sp>
      <p:pic>
        <p:nvPicPr>
          <p:cNvPr id="225286" name="Picture 6" descr="na00030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6" y="3048001"/>
            <a:ext cx="1897063" cy="251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287" name="Picture 7" descr="na00030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886201"/>
            <a:ext cx="1208088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288" name="Picture 8" descr="na00030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2971801"/>
            <a:ext cx="1897063" cy="251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289" name="Picture 9" descr="na00030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3048001"/>
            <a:ext cx="1897063" cy="251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290" name="Picture 10" descr="na00030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962401"/>
            <a:ext cx="1208088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291" name="Picture 11" descr="na00030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962401"/>
            <a:ext cx="1208088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01602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848265"/>
            <a:ext cx="8229600" cy="788987"/>
          </a:xfrm>
        </p:spPr>
        <p:txBody>
          <a:bodyPr>
            <a:normAutofit/>
          </a:bodyPr>
          <a:lstStyle/>
          <a:p>
            <a:r>
              <a:rPr lang="en-US" sz="4000" dirty="0"/>
              <a:t>Scientific Method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04822" y="1853242"/>
            <a:ext cx="7086600" cy="4530725"/>
          </a:xfrm>
        </p:spPr>
        <p:txBody>
          <a:bodyPr>
            <a:normAutofit/>
          </a:bodyPr>
          <a:lstStyle/>
          <a:p>
            <a:r>
              <a:rPr lang="en-US" sz="4400" b="1" u="sng" dirty="0"/>
              <a:t>4. Collect and record data</a:t>
            </a:r>
          </a:p>
          <a:p>
            <a:pPr lvl="1"/>
            <a:r>
              <a:rPr lang="en-US" sz="3200" dirty="0"/>
              <a:t>Analyze the data and state the results</a:t>
            </a:r>
          </a:p>
          <a:p>
            <a:pPr lvl="1"/>
            <a:r>
              <a:rPr lang="en-US" sz="3200" dirty="0"/>
              <a:t>Pictures, tables, graphs</a:t>
            </a:r>
          </a:p>
          <a:p>
            <a:pPr lvl="2"/>
            <a:r>
              <a:rPr lang="en-US" sz="2400" dirty="0"/>
              <a:t>Make patterns more easily visible</a:t>
            </a:r>
          </a:p>
          <a:p>
            <a:pPr lvl="2"/>
            <a:r>
              <a:rPr lang="en-US" sz="2400" dirty="0"/>
              <a:t>Trends noticed</a:t>
            </a:r>
          </a:p>
          <a:p>
            <a:pPr lvl="1"/>
            <a:r>
              <a:rPr lang="en-US" sz="3200" dirty="0"/>
              <a:t>State the results</a:t>
            </a:r>
          </a:p>
          <a:p>
            <a:pPr lvl="2"/>
            <a:r>
              <a:rPr lang="en-US" sz="2400" i="1" dirty="0"/>
              <a:t>Should be a summary, not a conclusion</a:t>
            </a:r>
          </a:p>
          <a:p>
            <a:pPr marL="594360" lvl="2" indent="0">
              <a:buNone/>
            </a:pPr>
            <a:endParaRPr lang="en-US" dirty="0"/>
          </a:p>
        </p:txBody>
      </p:sp>
      <p:pic>
        <p:nvPicPr>
          <p:cNvPr id="81926" name="Picture 6" descr="j0282284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34414" y="2590801"/>
            <a:ext cx="2033587" cy="2225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86002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7600" y="692989"/>
            <a:ext cx="8229600" cy="1139825"/>
          </a:xfrm>
        </p:spPr>
        <p:txBody>
          <a:bodyPr/>
          <a:lstStyle/>
          <a:p>
            <a:r>
              <a:rPr lang="en-US" dirty="0"/>
              <a:t>Scientific Method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54015" y="1600201"/>
            <a:ext cx="7504981" cy="4530725"/>
          </a:xfrm>
        </p:spPr>
        <p:txBody>
          <a:bodyPr/>
          <a:lstStyle/>
          <a:p>
            <a:r>
              <a:rPr lang="en-US" sz="4000" dirty="0"/>
              <a:t>An organized way of learning about the natural world</a:t>
            </a:r>
          </a:p>
          <a:p>
            <a:pPr lvl="1"/>
            <a:r>
              <a:rPr lang="en-US" sz="2800" dirty="0"/>
              <a:t>1. Ask a question and collect information</a:t>
            </a:r>
          </a:p>
          <a:p>
            <a:pPr lvl="1"/>
            <a:r>
              <a:rPr lang="en-US" sz="2800" dirty="0"/>
              <a:t>2. Form a Hypothesis</a:t>
            </a:r>
          </a:p>
          <a:p>
            <a:pPr lvl="1"/>
            <a:r>
              <a:rPr lang="en-US" sz="2800" dirty="0"/>
              <a:t>3. Test the Hypothesis / Experimental procedure</a:t>
            </a:r>
          </a:p>
          <a:p>
            <a:pPr lvl="1"/>
            <a:r>
              <a:rPr lang="en-US" sz="2800" dirty="0"/>
              <a:t>4. Collect, Record &amp; Analyze Data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5. Draw conclusions &amp; Communicate Findings</a:t>
            </a:r>
          </a:p>
          <a:p>
            <a:endParaRPr lang="en-US" sz="2800" dirty="0"/>
          </a:p>
        </p:txBody>
      </p:sp>
      <p:pic>
        <p:nvPicPr>
          <p:cNvPr id="28676" name="Picture 4" descr="j0423828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63818" y="2252932"/>
            <a:ext cx="1930400" cy="3060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03974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Scientific Method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24128" y="1974013"/>
            <a:ext cx="8229600" cy="4530725"/>
          </a:xfrm>
        </p:spPr>
        <p:txBody>
          <a:bodyPr>
            <a:normAutofit/>
          </a:bodyPr>
          <a:lstStyle/>
          <a:p>
            <a:r>
              <a:rPr lang="en-US" sz="3200" b="1" u="sng" dirty="0"/>
              <a:t>5.Conclusions</a:t>
            </a:r>
          </a:p>
          <a:p>
            <a:pPr lvl="1"/>
            <a:r>
              <a:rPr lang="en-US" sz="4000" dirty="0"/>
              <a:t>A good conclusion…</a:t>
            </a:r>
          </a:p>
          <a:p>
            <a:pPr lvl="2"/>
            <a:r>
              <a:rPr lang="en-US" sz="3200" dirty="0">
                <a:solidFill>
                  <a:srgbClr val="FF0000"/>
                </a:solidFill>
              </a:rPr>
              <a:t>Restates the results</a:t>
            </a:r>
          </a:p>
          <a:p>
            <a:pPr lvl="2"/>
            <a:r>
              <a:rPr lang="en-US" sz="3200" dirty="0">
                <a:solidFill>
                  <a:srgbClr val="FF0000"/>
                </a:solidFill>
              </a:rPr>
              <a:t>Addresses the hypothesis</a:t>
            </a:r>
          </a:p>
          <a:p>
            <a:pPr lvl="2"/>
            <a:r>
              <a:rPr lang="en-US" sz="3200" dirty="0">
                <a:solidFill>
                  <a:srgbClr val="FF0000"/>
                </a:solidFill>
              </a:rPr>
              <a:t>Forms a conclusion (answers the question and says what the data means)</a:t>
            </a:r>
          </a:p>
          <a:p>
            <a:pPr marL="310896" lvl="2" indent="0">
              <a:buNone/>
            </a:pPr>
            <a:endParaRPr lang="en-US" dirty="0"/>
          </a:p>
        </p:txBody>
      </p:sp>
      <p:pic>
        <p:nvPicPr>
          <p:cNvPr id="1026" name="Picture 2" descr="C:\Users\kmd13298\AppData\Local\Microsoft\Windows\Temporary Internet Files\Content.IE5\W1BTHYE5\MP90039957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3782" y="559176"/>
            <a:ext cx="2360418" cy="2951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846813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Scientific Method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10883" y="1974013"/>
            <a:ext cx="9221638" cy="4530725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5.Conclusions</a:t>
            </a:r>
          </a:p>
          <a:p>
            <a:pPr lvl="1"/>
            <a:r>
              <a:rPr lang="en-US" sz="2800" dirty="0"/>
              <a:t>Hypothesis is either supported or rejected. NEVER “PROVEN!”</a:t>
            </a:r>
          </a:p>
          <a:p>
            <a:pPr lvl="1"/>
            <a:r>
              <a:rPr lang="en-US" sz="2800" dirty="0"/>
              <a:t>If supported</a:t>
            </a:r>
          </a:p>
          <a:p>
            <a:pPr lvl="2"/>
            <a:r>
              <a:rPr lang="en-US" sz="2000" dirty="0"/>
              <a:t>Draw conclusions, publish findings, further testing</a:t>
            </a:r>
          </a:p>
          <a:p>
            <a:pPr lvl="1"/>
            <a:r>
              <a:rPr lang="en-US" sz="2800" dirty="0"/>
              <a:t>If rejected</a:t>
            </a:r>
            <a:endParaRPr lang="en-US" sz="2800" dirty="0">
              <a:sym typeface="Wingdings" pitchFamily="2" charset="2"/>
            </a:endParaRPr>
          </a:p>
          <a:p>
            <a:pPr lvl="2"/>
            <a:r>
              <a:rPr lang="en-US" sz="2000" dirty="0"/>
              <a:t>Hypothesis  is modified and tested again</a:t>
            </a:r>
          </a:p>
          <a:p>
            <a:pPr lvl="1"/>
            <a:r>
              <a:rPr lang="en-US" sz="2800" dirty="0"/>
              <a:t>Can be partly supported</a:t>
            </a:r>
          </a:p>
          <a:p>
            <a:pPr lvl="1"/>
            <a:r>
              <a:rPr lang="en-US" sz="2800" dirty="0"/>
              <a:t>Either way, findings are always useful!!!</a:t>
            </a:r>
          </a:p>
          <a:p>
            <a:pPr marL="310896" lvl="2" indent="0">
              <a:buNone/>
            </a:pPr>
            <a:endParaRPr lang="en-US" dirty="0"/>
          </a:p>
        </p:txBody>
      </p:sp>
      <p:pic>
        <p:nvPicPr>
          <p:cNvPr id="1026" name="Picture 2" descr="C:\Users\kmd13298\AppData\Local\Microsoft\Windows\Temporary Internet Files\Content.IE5\W1BTHYE5\MP90039957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1" y="3870409"/>
            <a:ext cx="1739891" cy="2175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2298440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Scientific Method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24127" y="1887749"/>
            <a:ext cx="7300363" cy="4530725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5.Conclusions</a:t>
            </a:r>
          </a:p>
          <a:p>
            <a:pPr lvl="1"/>
            <a:r>
              <a:rPr lang="en-US" sz="2800" dirty="0"/>
              <a:t>After you state the results, the conclusion is the “therefore…”</a:t>
            </a:r>
          </a:p>
          <a:p>
            <a:pPr lvl="1"/>
            <a:r>
              <a:rPr lang="en-US" sz="2800" dirty="0"/>
              <a:t>Example:</a:t>
            </a:r>
          </a:p>
          <a:p>
            <a:pPr lvl="2"/>
            <a:r>
              <a:rPr lang="en-US" sz="2800" dirty="0"/>
              <a:t>According to the results, the flowers given fertilizer consistently grew taller and fuller; therefore, my hypothesis is supported. The use of fertilizer will lead to better growing flowers.</a:t>
            </a:r>
          </a:p>
        </p:txBody>
      </p:sp>
      <p:pic>
        <p:nvPicPr>
          <p:cNvPr id="4" name="Picture 2" descr="C:\Users\kmd13298\AppData\Local\Microsoft\Windows\Temporary Internet Files\Content.IE5\W1BTHYE5\MP90039957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1" y="2469445"/>
            <a:ext cx="1739891" cy="2175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69328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is Science?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600200"/>
            <a:ext cx="8229600" cy="4876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/>
              <a:t>A process and way of learning </a:t>
            </a:r>
          </a:p>
          <a:p>
            <a:pPr marL="128016" lvl="1" indent="0">
              <a:buNone/>
            </a:pPr>
            <a:r>
              <a:rPr lang="en-US" sz="3600" dirty="0"/>
              <a:t>	</a:t>
            </a:r>
            <a:r>
              <a:rPr lang="en-US" sz="3600" i="1" dirty="0"/>
              <a:t>Verb, not a noun. Action, not a thing.</a:t>
            </a:r>
          </a:p>
          <a:p>
            <a:pPr marL="128016" lvl="1" indent="0">
              <a:buNone/>
            </a:pPr>
            <a:endParaRPr lang="en-US" sz="3600" dirty="0"/>
          </a:p>
          <a:p>
            <a:pPr eaLnBrk="1" hangingPunct="1"/>
            <a:r>
              <a:rPr lang="en-US" sz="4000" dirty="0"/>
              <a:t>Science allows us to test, challenge and question ideas.</a:t>
            </a:r>
          </a:p>
        </p:txBody>
      </p:sp>
      <p:pic>
        <p:nvPicPr>
          <p:cNvPr id="1026" name="Picture 2" descr="http://qi.com/media/1381227887chemistry-experi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249" y="4537378"/>
            <a:ext cx="4477109" cy="2177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2100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/>
              <a:t>Communicate Results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/>
              <a:t>Results of experiments are communicated formally in written reports published in scientific journals.</a:t>
            </a:r>
          </a:p>
          <a:p>
            <a:pPr eaLnBrk="1" hangingPunct="1"/>
            <a:r>
              <a:rPr lang="en-US"/>
              <a:t>Other scientists can analyze the design and conclusions or repeat the experiment themselves.</a:t>
            </a:r>
          </a:p>
          <a:p>
            <a:pPr eaLnBrk="1" hangingPunct="1"/>
            <a:r>
              <a:rPr lang="en-US"/>
              <a:t>Repeatability is a good check on correctness of scientific conclusions.</a:t>
            </a:r>
          </a:p>
        </p:txBody>
      </p:sp>
      <p:pic>
        <p:nvPicPr>
          <p:cNvPr id="2050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345686"/>
            <a:ext cx="1795882" cy="183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68751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</a:t>
            </a:r>
            <a:r>
              <a:rPr lang="en-US"/>
              <a:t>Let’s practice!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Scientific Method</a:t>
            </a:r>
            <a:endParaRPr lang="en-US" sz="3600" dirty="0"/>
          </a:p>
        </p:txBody>
      </p:sp>
      <p:sp>
        <p:nvSpPr>
          <p:cNvPr id="131076" name="Rectangle 4"/>
          <p:cNvSpPr>
            <a:spLocks noGrp="1" noRot="1" noChangeArrowheads="1"/>
          </p:cNvSpPr>
          <p:nvPr>
            <p:ph sz="quarter" idx="1"/>
          </p:nvPr>
        </p:nvSpPr>
        <p:spPr>
          <a:xfrm>
            <a:off x="1024128" y="1727200"/>
            <a:ext cx="6189472" cy="4757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The steps……</a:t>
            </a:r>
          </a:p>
          <a:p>
            <a:pPr lvl="1"/>
            <a:r>
              <a:rPr lang="en-US" sz="2800" dirty="0"/>
              <a:t>Ask Question &amp; Collect Information</a:t>
            </a:r>
          </a:p>
          <a:p>
            <a:pPr lvl="1"/>
            <a:r>
              <a:rPr lang="en-US" sz="2800" dirty="0"/>
              <a:t>Form a Hypothesis</a:t>
            </a:r>
          </a:p>
          <a:p>
            <a:pPr lvl="1"/>
            <a:r>
              <a:rPr lang="en-US" sz="2800" dirty="0"/>
              <a:t>Test the Hypothesis / Perform Experiment </a:t>
            </a:r>
          </a:p>
          <a:p>
            <a:pPr lvl="1"/>
            <a:r>
              <a:rPr lang="en-US" sz="2800" dirty="0"/>
              <a:t>Collect, Record &amp; Analyze Data</a:t>
            </a:r>
          </a:p>
          <a:p>
            <a:pPr lvl="1"/>
            <a:r>
              <a:rPr lang="en-US" sz="2800" dirty="0"/>
              <a:t>Draw Conclusions and Share Findings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6993478" y="5860155"/>
            <a:ext cx="5132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If needed, do more investigation!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7" name="Picture 5" descr="overview_scientific_method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695" y="1226390"/>
            <a:ext cx="4628378" cy="4449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398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4164" y="585216"/>
            <a:ext cx="9720072" cy="1499616"/>
          </a:xfrm>
        </p:spPr>
        <p:txBody>
          <a:bodyPr/>
          <a:lstStyle/>
          <a:p>
            <a:pPr algn="r"/>
            <a:r>
              <a:rPr lang="en-US" dirty="0"/>
              <a:t>Scientific Method</a:t>
            </a:r>
          </a:p>
        </p:txBody>
      </p:sp>
      <p:pic>
        <p:nvPicPr>
          <p:cNvPr id="4" name="Picture 4" descr="Scientific Method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76200"/>
            <a:ext cx="5334000" cy="667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43800" y="2209801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What the scientific method looks like on paper…..</a:t>
            </a:r>
          </a:p>
        </p:txBody>
      </p:sp>
    </p:spTree>
    <p:extLst>
      <p:ext uri="{BB962C8B-B14F-4D97-AF65-F5344CB8AC3E}">
        <p14:creationId xmlns:p14="http://schemas.microsoft.com/office/powerpoint/2010/main" val="802936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Scientific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What the </a:t>
            </a:r>
          </a:p>
          <a:p>
            <a:pPr marL="0" indent="0">
              <a:buNone/>
            </a:pPr>
            <a:r>
              <a:rPr lang="en-US" dirty="0"/>
              <a:t>scientific method</a:t>
            </a:r>
          </a:p>
          <a:p>
            <a:pPr marL="0" indent="0">
              <a:buNone/>
            </a:pPr>
            <a:r>
              <a:rPr lang="en-US" dirty="0"/>
              <a:t>   looks like in </a:t>
            </a:r>
          </a:p>
          <a:p>
            <a:pPr marL="0" indent="0">
              <a:buNone/>
            </a:pPr>
            <a:r>
              <a:rPr lang="en-US" dirty="0"/>
              <a:t>    real life…….</a:t>
            </a:r>
          </a:p>
        </p:txBody>
      </p:sp>
      <p:pic>
        <p:nvPicPr>
          <p:cNvPr id="30" name="Picture 6" descr="scientific_method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302" y="-4763"/>
            <a:ext cx="5248275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64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ChangeArrowheads="1"/>
          </p:cNvSpPr>
          <p:nvPr/>
        </p:nvSpPr>
        <p:spPr bwMode="auto">
          <a:xfrm>
            <a:off x="4929188" y="1371600"/>
            <a:ext cx="5505450" cy="53276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6131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-71427" y="465202"/>
            <a:ext cx="9720072" cy="1499616"/>
          </a:xfrm>
        </p:spPr>
        <p:txBody>
          <a:bodyPr/>
          <a:lstStyle/>
          <a:p>
            <a:r>
              <a:rPr lang="en-US" dirty="0"/>
              <a:t>        Scientific Method</a:t>
            </a:r>
          </a:p>
        </p:txBody>
      </p:sp>
      <p:sp>
        <p:nvSpPr>
          <p:cNvPr id="176132" name="Rectangle 4"/>
          <p:cNvSpPr>
            <a:spLocks noGrp="1" noRot="1" noChangeArrowheads="1"/>
          </p:cNvSpPr>
          <p:nvPr>
            <p:ph sz="quarter" idx="1"/>
          </p:nvPr>
        </p:nvSpPr>
        <p:spPr>
          <a:xfrm>
            <a:off x="1963738" y="1492250"/>
            <a:ext cx="2963862" cy="4603750"/>
          </a:xfrm>
        </p:spPr>
        <p:txBody>
          <a:bodyPr/>
          <a:lstStyle/>
          <a:p>
            <a:r>
              <a:rPr lang="en-US" dirty="0"/>
              <a:t>Let’s break each of these steps down into their individual components:</a:t>
            </a:r>
          </a:p>
        </p:txBody>
      </p:sp>
      <p:sp>
        <p:nvSpPr>
          <p:cNvPr id="176134" name="Oval 6"/>
          <p:cNvSpPr>
            <a:spLocks noChangeArrowheads="1"/>
          </p:cNvSpPr>
          <p:nvPr/>
        </p:nvSpPr>
        <p:spPr bwMode="auto">
          <a:xfrm>
            <a:off x="5978525" y="1465263"/>
            <a:ext cx="2116138" cy="577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Ask Question</a:t>
            </a:r>
          </a:p>
        </p:txBody>
      </p:sp>
      <p:sp>
        <p:nvSpPr>
          <p:cNvPr id="176135" name="Oval 7"/>
          <p:cNvSpPr>
            <a:spLocks noChangeArrowheads="1"/>
          </p:cNvSpPr>
          <p:nvPr/>
        </p:nvSpPr>
        <p:spPr bwMode="auto">
          <a:xfrm>
            <a:off x="5980114" y="2214563"/>
            <a:ext cx="2116137" cy="57785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Do Background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Research</a:t>
            </a:r>
          </a:p>
        </p:txBody>
      </p:sp>
      <p:sp>
        <p:nvSpPr>
          <p:cNvPr id="176136" name="Oval 8"/>
          <p:cNvSpPr>
            <a:spLocks noChangeArrowheads="1"/>
          </p:cNvSpPr>
          <p:nvPr/>
        </p:nvSpPr>
        <p:spPr bwMode="auto">
          <a:xfrm>
            <a:off x="5978525" y="2960688"/>
            <a:ext cx="2116138" cy="57785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Construct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Hypothesis</a:t>
            </a:r>
          </a:p>
        </p:txBody>
      </p:sp>
      <p:sp>
        <p:nvSpPr>
          <p:cNvPr id="176137" name="Oval 9"/>
          <p:cNvSpPr>
            <a:spLocks noChangeArrowheads="1"/>
          </p:cNvSpPr>
          <p:nvPr/>
        </p:nvSpPr>
        <p:spPr bwMode="auto">
          <a:xfrm>
            <a:off x="5978525" y="3708400"/>
            <a:ext cx="2116138" cy="57785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Test with an</a:t>
            </a:r>
          </a:p>
          <a:p>
            <a:pPr algn="ctr"/>
            <a:r>
              <a:rPr lang="en-US" sz="1400" dirty="0">
                <a:solidFill>
                  <a:srgbClr val="000000"/>
                </a:solidFill>
              </a:rPr>
              <a:t>Experiment</a:t>
            </a:r>
          </a:p>
        </p:txBody>
      </p:sp>
      <p:sp>
        <p:nvSpPr>
          <p:cNvPr id="176138" name="Oval 10"/>
          <p:cNvSpPr>
            <a:spLocks noChangeArrowheads="1"/>
          </p:cNvSpPr>
          <p:nvPr/>
        </p:nvSpPr>
        <p:spPr bwMode="auto">
          <a:xfrm>
            <a:off x="5978525" y="4454525"/>
            <a:ext cx="2116138" cy="57785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Analyze Results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Draw Conclusion</a:t>
            </a:r>
          </a:p>
        </p:txBody>
      </p:sp>
      <p:sp>
        <p:nvSpPr>
          <p:cNvPr id="176139" name="Oval 11"/>
          <p:cNvSpPr>
            <a:spLocks noChangeArrowheads="1"/>
          </p:cNvSpPr>
          <p:nvPr/>
        </p:nvSpPr>
        <p:spPr bwMode="auto">
          <a:xfrm>
            <a:off x="8255000" y="2952750"/>
            <a:ext cx="2116138" cy="57785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Think!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Try Again</a:t>
            </a:r>
          </a:p>
        </p:txBody>
      </p:sp>
      <p:sp>
        <p:nvSpPr>
          <p:cNvPr id="176140" name="Oval 12"/>
          <p:cNvSpPr>
            <a:spLocks noChangeArrowheads="1"/>
          </p:cNvSpPr>
          <p:nvPr/>
        </p:nvSpPr>
        <p:spPr bwMode="auto">
          <a:xfrm>
            <a:off x="5976939" y="6042025"/>
            <a:ext cx="2116137" cy="57785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Report Results</a:t>
            </a:r>
          </a:p>
        </p:txBody>
      </p:sp>
      <p:sp>
        <p:nvSpPr>
          <p:cNvPr id="176141" name="AutoShape 13"/>
          <p:cNvSpPr>
            <a:spLocks noChangeArrowheads="1"/>
          </p:cNvSpPr>
          <p:nvPr/>
        </p:nvSpPr>
        <p:spPr bwMode="auto">
          <a:xfrm>
            <a:off x="5029200" y="5337176"/>
            <a:ext cx="1912938" cy="4476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Hypothesis is </a:t>
            </a:r>
            <a:r>
              <a:rPr lang="en-US" sz="1400" i="1" dirty="0">
                <a:solidFill>
                  <a:srgbClr val="000000"/>
                </a:solidFill>
              </a:rPr>
              <a:t>True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76142" name="AutoShape 14"/>
          <p:cNvSpPr>
            <a:spLocks noChangeArrowheads="1"/>
          </p:cNvSpPr>
          <p:nvPr/>
        </p:nvSpPr>
        <p:spPr bwMode="auto">
          <a:xfrm>
            <a:off x="7150100" y="5349876"/>
            <a:ext cx="1912938" cy="4476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Hypothesis is </a:t>
            </a:r>
            <a:r>
              <a:rPr lang="en-US" sz="1400" i="1">
                <a:solidFill>
                  <a:srgbClr val="000000"/>
                </a:solidFill>
              </a:rPr>
              <a:t>False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or Partially True</a:t>
            </a:r>
          </a:p>
        </p:txBody>
      </p:sp>
      <p:sp>
        <p:nvSpPr>
          <p:cNvPr id="176144" name="Line 16"/>
          <p:cNvSpPr>
            <a:spLocks noChangeShapeType="1"/>
          </p:cNvSpPr>
          <p:nvPr/>
        </p:nvSpPr>
        <p:spPr bwMode="auto">
          <a:xfrm>
            <a:off x="7785100" y="4957763"/>
            <a:ext cx="319088" cy="3413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45" name="Line 17"/>
          <p:cNvSpPr>
            <a:spLocks noChangeShapeType="1"/>
          </p:cNvSpPr>
          <p:nvPr/>
        </p:nvSpPr>
        <p:spPr bwMode="auto">
          <a:xfrm flipH="1">
            <a:off x="7805738" y="5818188"/>
            <a:ext cx="309562" cy="2905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46" name="Line 18"/>
          <p:cNvSpPr>
            <a:spLocks noChangeShapeType="1"/>
          </p:cNvSpPr>
          <p:nvPr/>
        </p:nvSpPr>
        <p:spPr bwMode="auto">
          <a:xfrm flipH="1">
            <a:off x="6046789" y="4984751"/>
            <a:ext cx="282575" cy="3143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47" name="Line 19"/>
          <p:cNvSpPr>
            <a:spLocks noChangeShapeType="1"/>
          </p:cNvSpPr>
          <p:nvPr/>
        </p:nvSpPr>
        <p:spPr bwMode="auto">
          <a:xfrm>
            <a:off x="6046788" y="5837238"/>
            <a:ext cx="266700" cy="2587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48" name="Line 20"/>
          <p:cNvSpPr>
            <a:spLocks noChangeShapeType="1"/>
          </p:cNvSpPr>
          <p:nvPr/>
        </p:nvSpPr>
        <p:spPr bwMode="auto">
          <a:xfrm>
            <a:off x="7038975" y="4294189"/>
            <a:ext cx="0" cy="149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49" name="Line 21"/>
          <p:cNvSpPr>
            <a:spLocks noChangeShapeType="1"/>
          </p:cNvSpPr>
          <p:nvPr/>
        </p:nvSpPr>
        <p:spPr bwMode="auto">
          <a:xfrm>
            <a:off x="7038975" y="3559176"/>
            <a:ext cx="0" cy="149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50" name="Line 22"/>
          <p:cNvSpPr>
            <a:spLocks noChangeShapeType="1"/>
          </p:cNvSpPr>
          <p:nvPr/>
        </p:nvSpPr>
        <p:spPr bwMode="auto">
          <a:xfrm>
            <a:off x="7037388" y="2795589"/>
            <a:ext cx="0" cy="149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51" name="Line 23"/>
          <p:cNvSpPr>
            <a:spLocks noChangeShapeType="1"/>
          </p:cNvSpPr>
          <p:nvPr/>
        </p:nvSpPr>
        <p:spPr bwMode="auto">
          <a:xfrm>
            <a:off x="7037388" y="2060576"/>
            <a:ext cx="0" cy="149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52" name="Line 24"/>
          <p:cNvSpPr>
            <a:spLocks noChangeShapeType="1"/>
          </p:cNvSpPr>
          <p:nvPr/>
        </p:nvSpPr>
        <p:spPr bwMode="auto">
          <a:xfrm>
            <a:off x="8096251" y="3251200"/>
            <a:ext cx="15557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53" name="Freeform 25"/>
          <p:cNvSpPr>
            <a:spLocks/>
          </p:cNvSpPr>
          <p:nvPr/>
        </p:nvSpPr>
        <p:spPr bwMode="auto">
          <a:xfrm>
            <a:off x="9109076" y="3582989"/>
            <a:ext cx="206375" cy="1978025"/>
          </a:xfrm>
          <a:custGeom>
            <a:avLst/>
            <a:gdLst>
              <a:gd name="T0" fmla="*/ 0 w 130"/>
              <a:gd name="T1" fmla="*/ 1246 h 1246"/>
              <a:gd name="T2" fmla="*/ 124 w 130"/>
              <a:gd name="T3" fmla="*/ 1246 h 1246"/>
              <a:gd name="T4" fmla="*/ 130 w 130"/>
              <a:gd name="T5" fmla="*/ 0 h 1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0" h="1246">
                <a:moveTo>
                  <a:pt x="0" y="1246"/>
                </a:moveTo>
                <a:lnTo>
                  <a:pt x="124" y="1246"/>
                </a:lnTo>
                <a:lnTo>
                  <a:pt x="130" y="0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09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7600" y="692989"/>
            <a:ext cx="8229600" cy="1139825"/>
          </a:xfrm>
        </p:spPr>
        <p:txBody>
          <a:bodyPr/>
          <a:lstStyle/>
          <a:p>
            <a:r>
              <a:rPr lang="en-US" dirty="0"/>
              <a:t>Scientific Method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42204" y="1600201"/>
            <a:ext cx="6682596" cy="4530725"/>
          </a:xfrm>
        </p:spPr>
        <p:txBody>
          <a:bodyPr/>
          <a:lstStyle/>
          <a:p>
            <a:r>
              <a:rPr lang="en-US" sz="2800" dirty="0"/>
              <a:t>An organized way of learning about the natural world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1. Ask a question and collect information</a:t>
            </a:r>
          </a:p>
          <a:p>
            <a:pPr lvl="1"/>
            <a:r>
              <a:rPr lang="en-US" dirty="0"/>
              <a:t>2. Form a Hypothesis</a:t>
            </a:r>
          </a:p>
          <a:p>
            <a:pPr lvl="1"/>
            <a:r>
              <a:rPr lang="en-US" dirty="0"/>
              <a:t>3. Test the Hypothesis / Experimental procedure</a:t>
            </a:r>
          </a:p>
          <a:p>
            <a:pPr lvl="1"/>
            <a:r>
              <a:rPr lang="en-US" dirty="0"/>
              <a:t>4. Collect, Record &amp; Analyze Data</a:t>
            </a:r>
          </a:p>
          <a:p>
            <a:pPr lvl="1"/>
            <a:r>
              <a:rPr lang="en-US" dirty="0"/>
              <a:t>5. Draw conclusions &amp; Communicate Findings</a:t>
            </a:r>
          </a:p>
          <a:p>
            <a:endParaRPr lang="en-US" sz="2800" dirty="0"/>
          </a:p>
        </p:txBody>
      </p:sp>
      <p:pic>
        <p:nvPicPr>
          <p:cNvPr id="28676" name="Picture 4" descr="j0423828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0" y="1752600"/>
            <a:ext cx="1930400" cy="3060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1078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94272" y="880297"/>
            <a:ext cx="10972800" cy="1139825"/>
          </a:xfrm>
        </p:spPr>
        <p:txBody>
          <a:bodyPr>
            <a:normAutofit/>
          </a:bodyPr>
          <a:lstStyle/>
          <a:p>
            <a:r>
              <a:rPr lang="en-US" sz="4000" dirty="0"/>
              <a:t>Scientific Method</a:t>
            </a:r>
            <a:br>
              <a:rPr lang="en-US" sz="4000" dirty="0"/>
            </a:br>
            <a:endParaRPr lang="en-US" sz="4000" dirty="0">
              <a:solidFill>
                <a:srgbClr val="FF3300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1706" y="1630394"/>
            <a:ext cx="7203701" cy="4530725"/>
          </a:xfrm>
        </p:spPr>
        <p:txBody>
          <a:bodyPr>
            <a:noAutofit/>
          </a:bodyPr>
          <a:lstStyle/>
          <a:p>
            <a:r>
              <a:rPr lang="en-US" sz="3600" b="1" u="sng" dirty="0"/>
              <a:t>1.Ask a question and collect information</a:t>
            </a:r>
          </a:p>
          <a:p>
            <a:pPr lvl="1"/>
            <a:r>
              <a:rPr lang="en-US" sz="2800" dirty="0"/>
              <a:t>Questions arise from scientific inquiry</a:t>
            </a:r>
          </a:p>
          <a:p>
            <a:pPr lvl="2"/>
            <a:r>
              <a:rPr lang="en-US" sz="2400" dirty="0"/>
              <a:t>Inquiry….thinking about something!</a:t>
            </a:r>
          </a:p>
          <a:p>
            <a:pPr lvl="1"/>
            <a:r>
              <a:rPr lang="en-US" sz="2800" dirty="0"/>
              <a:t>Inquiry begins with </a:t>
            </a:r>
            <a:r>
              <a:rPr lang="en-US" sz="2800" u="sng" dirty="0"/>
              <a:t>observations</a:t>
            </a:r>
          </a:p>
          <a:p>
            <a:pPr lvl="2"/>
            <a:r>
              <a:rPr lang="en-US" sz="2800" b="1" dirty="0"/>
              <a:t>Observation</a:t>
            </a:r>
            <a:r>
              <a:rPr lang="en-US" sz="2800" dirty="0"/>
              <a:t>: </a:t>
            </a:r>
            <a:r>
              <a:rPr lang="en-US" sz="2800" dirty="0">
                <a:solidFill>
                  <a:srgbClr val="FF0000"/>
                </a:solidFill>
              </a:rPr>
              <a:t>a direct method of gathering information</a:t>
            </a:r>
          </a:p>
          <a:p>
            <a:pPr lvl="1"/>
            <a:r>
              <a:rPr lang="en-US" sz="2800" dirty="0"/>
              <a:t>The processing of information leads to </a:t>
            </a:r>
            <a:r>
              <a:rPr lang="en-US" sz="2800" u="sng" dirty="0"/>
              <a:t>inferences</a:t>
            </a:r>
          </a:p>
          <a:p>
            <a:pPr lvl="2"/>
            <a:r>
              <a:rPr lang="en-US" sz="2800" b="1" dirty="0"/>
              <a:t>Inference</a:t>
            </a:r>
            <a:r>
              <a:rPr lang="en-US" sz="2800" dirty="0"/>
              <a:t>: </a:t>
            </a:r>
            <a:r>
              <a:rPr lang="en-US" sz="2800" dirty="0">
                <a:solidFill>
                  <a:srgbClr val="FF0000"/>
                </a:solidFill>
              </a:rPr>
              <a:t>logical conclusions drawn from previously collected information (observations)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u="sng" dirty="0"/>
          </a:p>
        </p:txBody>
      </p:sp>
      <p:pic>
        <p:nvPicPr>
          <p:cNvPr id="1028" name="Picture 4" descr="C:\Users\kmd13298\AppData\Local\Microsoft\Windows\Temporary Internet Files\Content.IE5\0HEOPGDF\MC900441902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590800"/>
            <a:ext cx="2513013" cy="2969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245047"/>
      </p:ext>
    </p:extLst>
  </p:cSld>
  <p:clrMapOvr>
    <a:masterClrMapping/>
  </p:clrMapOvr>
  <p:transition>
    <p:strips dir="rd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B5E013ACB264E928E355F316E74CA" ma:contentTypeVersion="12" ma:contentTypeDescription="Create a new document." ma:contentTypeScope="" ma:versionID="9a11707d751274f9c3a26815c53126e5">
  <xsd:schema xmlns:xsd="http://www.w3.org/2001/XMLSchema" xmlns:xs="http://www.w3.org/2001/XMLSchema" xmlns:p="http://schemas.microsoft.com/office/2006/metadata/properties" xmlns:ns3="795a4472-ab62-4649-822d-67b561718962" xmlns:ns4="1ea00a28-3611-4fd0-98de-446790f993d9" targetNamespace="http://schemas.microsoft.com/office/2006/metadata/properties" ma:root="true" ma:fieldsID="b1dd279dc28e51ad7ba1df77f6f65224" ns3:_="" ns4:_="">
    <xsd:import namespace="795a4472-ab62-4649-822d-67b561718962"/>
    <xsd:import namespace="1ea00a28-3611-4fd0-98de-446790f993d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5a4472-ab62-4649-822d-67b5617189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a00a28-3611-4fd0-98de-446790f993d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455D01-46D6-46FC-8E84-34C11313973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D4550DA-E1E5-4B89-B39D-0E10184715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5a4472-ab62-4649-822d-67b561718962"/>
    <ds:schemaRef ds:uri="1ea00a28-3611-4fd0-98de-446790f993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0566DD-54F1-458F-A869-DD9A7E96B2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3360</TotalTime>
  <Words>1178</Words>
  <Application>Microsoft Office PowerPoint</Application>
  <PresentationFormat>Widescreen</PresentationFormat>
  <Paragraphs>231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Integral</vt:lpstr>
      <vt:lpstr>Scientific method</vt:lpstr>
      <vt:lpstr>Scientific Method</vt:lpstr>
      <vt:lpstr>What is Science?</vt:lpstr>
      <vt:lpstr>Scientific Method</vt:lpstr>
      <vt:lpstr>Scientific Method</vt:lpstr>
      <vt:lpstr>Scientific Method</vt:lpstr>
      <vt:lpstr>        Scientific Method</vt:lpstr>
      <vt:lpstr>Scientific Method</vt:lpstr>
      <vt:lpstr>Scientific Method </vt:lpstr>
      <vt:lpstr>Scientific Method </vt:lpstr>
      <vt:lpstr>Scientific Method </vt:lpstr>
      <vt:lpstr>Scientific Method</vt:lpstr>
      <vt:lpstr>Scientific Method</vt:lpstr>
      <vt:lpstr>Scientific Method</vt:lpstr>
      <vt:lpstr>Scientific Method</vt:lpstr>
      <vt:lpstr>Scientific Method </vt:lpstr>
      <vt:lpstr>Scientific Method</vt:lpstr>
      <vt:lpstr>Scientific Method</vt:lpstr>
      <vt:lpstr>Experimental Set Up</vt:lpstr>
      <vt:lpstr>Scientific Method</vt:lpstr>
      <vt:lpstr>Scientific Method</vt:lpstr>
      <vt:lpstr>Scientific Method</vt:lpstr>
      <vt:lpstr>Scientific Method</vt:lpstr>
      <vt:lpstr>PowerPoint Presentation</vt:lpstr>
      <vt:lpstr>Scientific Method</vt:lpstr>
      <vt:lpstr>Scientific Method</vt:lpstr>
      <vt:lpstr>Scientific Method</vt:lpstr>
      <vt:lpstr>Scientific Method</vt:lpstr>
      <vt:lpstr>Scientific Method</vt:lpstr>
      <vt:lpstr>Communicate Results</vt:lpstr>
      <vt:lpstr>Now Let’s practice!</vt:lpstr>
    </vt:vector>
  </TitlesOfParts>
  <Company>Cobb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method</dc:title>
  <dc:creator>Meredith Koester</dc:creator>
  <cp:lastModifiedBy>Meredith Koester</cp:lastModifiedBy>
  <cp:revision>13</cp:revision>
  <dcterms:created xsi:type="dcterms:W3CDTF">2015-08-01T01:25:27Z</dcterms:created>
  <dcterms:modified xsi:type="dcterms:W3CDTF">2019-08-03T19:21:45Z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0x010100727B5E013ACB264E928E355F316E74CA</vt:lpwstr>
  </property>
</Properties>
</file>