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39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r">
              <a:defRPr sz="1200"/>
            </a:lvl1pPr>
          </a:lstStyle>
          <a:p>
            <a:fld id="{5B703873-FAD1-4704-8A0C-CB120F13BF2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8794"/>
            <a:ext cx="2972007" cy="460769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39" y="8738794"/>
            <a:ext cx="2972007" cy="460769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r">
              <a:defRPr sz="1200"/>
            </a:lvl1pPr>
          </a:lstStyle>
          <a:p>
            <a:fld id="{BC0331BD-3851-4929-9DBE-1E02A8D42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9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99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2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8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5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3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C1D6F76-18DA-481E-8883-D0230260F77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0837A55-90B0-41D5-8B4B-2902A368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err="1">
                <a:solidFill>
                  <a:schemeClr val="accent6">
                    <a:lumMod val="50000"/>
                  </a:schemeClr>
                </a:solidFill>
              </a:rPr>
              <a:t>Gregor</a:t>
            </a:r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800" err="1">
                <a:solidFill>
                  <a:schemeClr val="accent6">
                    <a:lumMod val="50000"/>
                  </a:schemeClr>
                </a:solidFill>
              </a:rPr>
              <a:t>mendel</a:t>
            </a:r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880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&amp;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i="1">
                <a:solidFill>
                  <a:schemeClr val="accent5">
                    <a:lumMod val="75000"/>
                  </a:schemeClr>
                </a:solidFill>
              </a:rPr>
              <a:t>How a monk learned about inheritance using a tasty vegetable!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1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44601" y="1687777"/>
            <a:ext cx="6274343" cy="5170223"/>
          </a:xfrm>
        </p:spPr>
        <p:txBody>
          <a:bodyPr>
            <a:normAutofit/>
          </a:bodyPr>
          <a:lstStyle/>
          <a:p>
            <a:r>
              <a:rPr lang="en-US" sz="3400" b="1" u="sng">
                <a:solidFill>
                  <a:schemeClr val="accent6">
                    <a:lumMod val="75000"/>
                  </a:schemeClr>
                </a:solidFill>
              </a:rPr>
              <a:t>F1 Generation 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</a:rPr>
              <a:t>– offspring of the P Generation</a:t>
            </a:r>
          </a:p>
          <a:p>
            <a:pPr lvl="1"/>
            <a:r>
              <a:rPr lang="en-US" sz="3200" i="1">
                <a:solidFill>
                  <a:schemeClr val="accent3">
                    <a:lumMod val="75000"/>
                  </a:schemeClr>
                </a:solidFill>
              </a:rPr>
              <a:t>All had purple flowers!</a:t>
            </a:r>
          </a:p>
          <a:p>
            <a:pPr lvl="1"/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This happened in all P generation crosses!</a:t>
            </a: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1"/>
          <a:stretch/>
        </p:blipFill>
        <p:spPr>
          <a:xfrm>
            <a:off x="221673" y="1672662"/>
            <a:ext cx="5622928" cy="3013364"/>
          </a:xfrm>
          <a:noFill/>
        </p:spPr>
      </p:pic>
      <p:pic>
        <p:nvPicPr>
          <p:cNvPr id="6" name="Picture 2" descr="Image result for mendel's experi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1"/>
          <a:stretch/>
        </p:blipFill>
        <p:spPr bwMode="auto">
          <a:xfrm>
            <a:off x="6057445" y="4094018"/>
            <a:ext cx="4925746" cy="25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/>
          <p:nvPr/>
        </p:nvCxnSpPr>
        <p:spPr>
          <a:xfrm rot="10800000" flipV="1">
            <a:off x="10193486" y="3699162"/>
            <a:ext cx="883225" cy="498767"/>
          </a:xfrm>
          <a:prstGeom prst="curvedConnector3">
            <a:avLst>
              <a:gd name="adj1" fmla="val 102941"/>
            </a:avLst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2451" y="5435812"/>
            <a:ext cx="537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One trait “wins” out over the other</a:t>
            </a:r>
          </a:p>
        </p:txBody>
      </p:sp>
    </p:spTree>
    <p:extLst>
      <p:ext uri="{BB962C8B-B14F-4D97-AF65-F5344CB8AC3E}">
        <p14:creationId xmlns:p14="http://schemas.microsoft.com/office/powerpoint/2010/main" val="305033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44601" y="983817"/>
            <a:ext cx="6274343" cy="5170223"/>
          </a:xfrm>
        </p:spPr>
        <p:txBody>
          <a:bodyPr>
            <a:normAutofit/>
          </a:bodyPr>
          <a:lstStyle/>
          <a:p>
            <a:endParaRPr lang="en-US" sz="3400" b="1" u="sng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400" b="1" i="1">
                <a:solidFill>
                  <a:schemeClr val="accent3">
                    <a:lumMod val="75000"/>
                  </a:schemeClr>
                </a:solidFill>
              </a:rPr>
              <a:t>Why does this happen?</a:t>
            </a:r>
          </a:p>
          <a:p>
            <a:pPr lvl="1"/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Some traits are dominant and some traits are recessive!</a:t>
            </a:r>
          </a:p>
          <a:p>
            <a:pPr lvl="2"/>
            <a:r>
              <a:rPr lang="en-US" sz="3000" b="1" u="sng">
                <a:solidFill>
                  <a:schemeClr val="accent3">
                    <a:lumMod val="75000"/>
                  </a:schemeClr>
                </a:solidFill>
              </a:rPr>
              <a:t>Dominant: </a:t>
            </a:r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Trait expressed in F1 generation</a:t>
            </a:r>
          </a:p>
          <a:p>
            <a:pPr lvl="2"/>
            <a:r>
              <a:rPr lang="en-US" sz="3000" b="1" u="sng">
                <a:solidFill>
                  <a:schemeClr val="accent3">
                    <a:lumMod val="75000"/>
                  </a:schemeClr>
                </a:solidFill>
              </a:rPr>
              <a:t>Recessive: </a:t>
            </a:r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Trait masked in F1 generation</a:t>
            </a:r>
          </a:p>
          <a:p>
            <a:pPr lvl="1"/>
            <a:endParaRPr lang="en-US" sz="300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1"/>
          <a:stretch/>
        </p:blipFill>
        <p:spPr>
          <a:xfrm>
            <a:off x="221673" y="1672662"/>
            <a:ext cx="5622928" cy="3013364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818409" y="5403273"/>
            <a:ext cx="816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chemeClr val="accent6">
                    <a:lumMod val="50000"/>
                  </a:schemeClr>
                </a:solidFill>
              </a:rPr>
              <a:t>What happens if you cross two F1 generation plants??</a:t>
            </a:r>
          </a:p>
        </p:txBody>
      </p:sp>
    </p:spTree>
    <p:extLst>
      <p:ext uri="{BB962C8B-B14F-4D97-AF65-F5344CB8AC3E}">
        <p14:creationId xmlns:p14="http://schemas.microsoft.com/office/powerpoint/2010/main" val="97342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44601" y="1484147"/>
            <a:ext cx="6136117" cy="5170223"/>
          </a:xfrm>
        </p:spPr>
        <p:txBody>
          <a:bodyPr>
            <a:normAutofit fontScale="92500" lnSpcReduction="20000"/>
          </a:bodyPr>
          <a:lstStyle/>
          <a:p>
            <a:endParaRPr lang="en-US" sz="3400" b="1" u="sng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400" b="1" i="1">
                <a:solidFill>
                  <a:schemeClr val="accent3">
                    <a:lumMod val="75000"/>
                  </a:schemeClr>
                </a:solidFill>
              </a:rPr>
              <a:t>F2 Generation – </a:t>
            </a:r>
            <a:r>
              <a:rPr lang="en-US" sz="3400" b="1" i="1">
                <a:solidFill>
                  <a:schemeClr val="accent1">
                    <a:lumMod val="50000"/>
                  </a:schemeClr>
                </a:solidFill>
              </a:rPr>
              <a:t>offspring of F1 self pollination</a:t>
            </a:r>
          </a:p>
          <a:p>
            <a:pPr lvl="1"/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F1 Purple x F1 Purple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~ 75% Purple Offspring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~25% White Offspring</a:t>
            </a:r>
          </a:p>
          <a:p>
            <a:pPr lvl="2"/>
            <a:endParaRPr lang="en-US" sz="300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Even though the F1 generation </a:t>
            </a:r>
            <a:r>
              <a:rPr lang="en-US" sz="3600" i="1">
                <a:solidFill>
                  <a:schemeClr val="accent3">
                    <a:lumMod val="75000"/>
                  </a:schemeClr>
                </a:solidFill>
              </a:rPr>
              <a:t>looked</a:t>
            </a:r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 like purebred purple plants, they carried the trait for white flowers somewhere inside!</a:t>
            </a:r>
          </a:p>
          <a:p>
            <a:pPr marL="274320" lvl="1" indent="0">
              <a:buNone/>
            </a:pPr>
            <a:r>
              <a:rPr lang="en-US" sz="3400">
                <a:solidFill>
                  <a:schemeClr val="accent1">
                    <a:lumMod val="50000"/>
                  </a:schemeClr>
                </a:solidFill>
              </a:rPr>
              <a:t>“Hybrids”</a:t>
            </a:r>
          </a:p>
          <a:p>
            <a:pPr lvl="2"/>
            <a:endParaRPr lang="en-US" sz="30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300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3"/>
          <a:stretch/>
        </p:blipFill>
        <p:spPr>
          <a:xfrm>
            <a:off x="232064" y="1325877"/>
            <a:ext cx="5622928" cy="5112602"/>
          </a:xfrm>
          <a:noFill/>
        </p:spPr>
      </p:pic>
      <p:sp>
        <p:nvSpPr>
          <p:cNvPr id="3" name="Right Arrow 2"/>
          <p:cNvSpPr/>
          <p:nvPr/>
        </p:nvSpPr>
        <p:spPr>
          <a:xfrm rot="10076715">
            <a:off x="1692737" y="3559150"/>
            <a:ext cx="1264553" cy="202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2502" y="1816724"/>
            <a:ext cx="6446519" cy="45590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gene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is a segment of DNA that codes for a particular protein. </a:t>
            </a:r>
            <a:r>
              <a:rPr lang="en-US" sz="2800" i="1">
                <a:solidFill>
                  <a:schemeClr val="accent3">
                    <a:lumMod val="75000"/>
                  </a:schemeClr>
                </a:solidFill>
              </a:rPr>
              <a:t>The protein results in the trait.</a:t>
            </a:r>
          </a:p>
          <a:p>
            <a:pPr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So….. Each characteristic = One gene</a:t>
            </a:r>
          </a:p>
          <a:p>
            <a:pPr>
              <a:defRPr/>
            </a:pPr>
            <a:endParaRPr lang="en-US" sz="280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For example:</a:t>
            </a:r>
          </a:p>
          <a:p>
            <a:pPr lvl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There’s a gene for plant height</a:t>
            </a:r>
          </a:p>
          <a:p>
            <a:pPr lvl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There’s a gene for seed color</a:t>
            </a:r>
          </a:p>
          <a:p>
            <a:pPr lvl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There’s a gene for flower color</a:t>
            </a:r>
          </a:p>
          <a:p>
            <a:pPr lvl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etc...</a:t>
            </a:r>
          </a:p>
          <a:p>
            <a:pPr marL="548640" lvl="2" indent="0">
              <a:buNone/>
            </a:pPr>
            <a:endParaRPr lang="en-US" sz="3200" i="1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endParaRPr lang="en-US" sz="3200" i="1"/>
          </a:p>
          <a:p>
            <a:endParaRPr lang="en-US" sz="3600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6" name="Picture 7" descr="peac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21" y="1672662"/>
            <a:ext cx="3632251" cy="48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498904" y="626853"/>
            <a:ext cx="467592" cy="13563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6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2502" y="1816724"/>
            <a:ext cx="6446519" cy="4559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Each alternative (different) form of a gene is called an </a:t>
            </a:r>
            <a:r>
              <a:rPr lang="en-US" sz="2800" b="1" i="1">
                <a:solidFill>
                  <a:schemeClr val="accent1">
                    <a:lumMod val="75000"/>
                  </a:schemeClr>
                </a:solidFill>
              </a:rPr>
              <a:t>allele</a:t>
            </a:r>
            <a:r>
              <a:rPr lang="en-US" sz="2800" b="1" i="1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3200" i="1"/>
          </a:p>
          <a:p>
            <a:pPr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Examples:</a:t>
            </a:r>
          </a:p>
          <a:p>
            <a:pPr lvl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The plant height gene has two alleles, tall and short.</a:t>
            </a:r>
          </a:p>
          <a:p>
            <a:pPr lvl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The flower color gene has two alleles, purple and white</a:t>
            </a:r>
          </a:p>
          <a:p>
            <a:pPr lvl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The seed texture gene has two alleles, wrinkled and smooth.</a:t>
            </a:r>
          </a:p>
          <a:p>
            <a:endParaRPr lang="en-US" sz="3600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6" name="Picture 7" descr="peac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21" y="1568754"/>
            <a:ext cx="3709321" cy="50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9148233" y="350633"/>
            <a:ext cx="394855" cy="76343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8958581" y="569629"/>
            <a:ext cx="613438" cy="2005444"/>
          </a:xfrm>
          <a:prstGeom prst="leftBrace">
            <a:avLst>
              <a:gd name="adj1" fmla="val 8333"/>
              <a:gd name="adj2" fmla="val 4654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7030" y="1816724"/>
            <a:ext cx="6446519" cy="4559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i="1">
                <a:solidFill>
                  <a:schemeClr val="accent3">
                    <a:lumMod val="75000"/>
                  </a:schemeClr>
                </a:solidFill>
              </a:rPr>
              <a:t>Traits are determined by the genes on </a:t>
            </a:r>
            <a:r>
              <a:rPr lang="en-US" sz="2800" b="1" i="1">
                <a:solidFill>
                  <a:schemeClr val="accent3">
                    <a:lumMod val="75000"/>
                  </a:schemeClr>
                </a:solidFill>
              </a:rPr>
              <a:t>chromosomes</a:t>
            </a:r>
          </a:p>
          <a:p>
            <a:pPr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Chromosomes come in </a:t>
            </a:r>
            <a:r>
              <a:rPr lang="en-US" sz="2800" u="sng">
                <a:solidFill>
                  <a:schemeClr val="accent3">
                    <a:lumMod val="75000"/>
                  </a:schemeClr>
                </a:solidFill>
              </a:rPr>
              <a:t>homologous pairs 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(so genes come in pairs!)</a:t>
            </a:r>
          </a:p>
          <a:p>
            <a:pPr lvl="1">
              <a:defRPr/>
            </a:pPr>
            <a:r>
              <a:rPr lang="en-US" sz="2600" b="1">
                <a:solidFill>
                  <a:schemeClr val="accent3">
                    <a:lumMod val="75000"/>
                  </a:schemeClr>
                </a:solidFill>
              </a:rPr>
              <a:t>Homologous chromosomes</a:t>
            </a:r>
          </a:p>
          <a:p>
            <a:pPr lvl="2"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Carry the same genes </a:t>
            </a:r>
            <a:endParaRPr lang="en-US" sz="2400">
              <a:solidFill>
                <a:schemeClr val="accent3">
                  <a:lumMod val="75000"/>
                </a:schemeClr>
              </a:solidFill>
            </a:endParaRPr>
          </a:p>
          <a:p>
            <a:pPr lvl="3">
              <a:defRPr/>
            </a:pPr>
            <a:r>
              <a:rPr lang="en-US" sz="2200" i="1">
                <a:solidFill>
                  <a:schemeClr val="accent3">
                    <a:lumMod val="75000"/>
                  </a:schemeClr>
                </a:solidFill>
              </a:rPr>
              <a:t>not necessarily the same alleles!</a:t>
            </a:r>
          </a:p>
          <a:p>
            <a:pPr lvl="2"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One from mother</a:t>
            </a:r>
          </a:p>
          <a:p>
            <a:pPr lvl="2"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One from father</a:t>
            </a:r>
          </a:p>
          <a:p>
            <a:endParaRPr lang="en-US" sz="3600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500460" y="725969"/>
            <a:ext cx="3394596" cy="5008419"/>
          </a:xfrm>
          <a:noFill/>
        </p:spPr>
      </p:pic>
      <p:pic>
        <p:nvPicPr>
          <p:cNvPr id="4098" name="Picture 2" descr="Image result for karyo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05" y="4275741"/>
            <a:ext cx="2757903" cy="24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89331" y="4862527"/>
            <a:ext cx="2874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FF0000"/>
                </a:solidFill>
              </a:rPr>
              <a:t>**You receive ONE allele from each parent. This is a result of meiosis!**</a:t>
            </a:r>
          </a:p>
        </p:txBody>
      </p:sp>
    </p:spTree>
    <p:extLst>
      <p:ext uri="{BB962C8B-B14F-4D97-AF65-F5344CB8AC3E}">
        <p14:creationId xmlns:p14="http://schemas.microsoft.com/office/powerpoint/2010/main" val="260425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04409" y="1451682"/>
            <a:ext cx="7658101" cy="5170223"/>
          </a:xfrm>
        </p:spPr>
        <p:txBody>
          <a:bodyPr>
            <a:normAutofit lnSpcReduction="10000"/>
          </a:bodyPr>
          <a:lstStyle/>
          <a:p>
            <a:r>
              <a:rPr lang="en-US" sz="3400" b="1">
                <a:solidFill>
                  <a:schemeClr val="accent3">
                    <a:lumMod val="75000"/>
                  </a:schemeClr>
                </a:solidFill>
              </a:rPr>
              <a:t>Mendel’s Conclusions</a:t>
            </a:r>
          </a:p>
          <a:p>
            <a:pPr lvl="1"/>
            <a:r>
              <a:rPr lang="en-US" sz="3200" b="1" i="1">
                <a:solidFill>
                  <a:schemeClr val="accent3">
                    <a:lumMod val="75000"/>
                  </a:schemeClr>
                </a:solidFill>
              </a:rPr>
              <a:t>Law of Dominance</a:t>
            </a:r>
          </a:p>
          <a:p>
            <a:pPr lvl="2"/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Some traits (alleles) are dominant over others</a:t>
            </a:r>
          </a:p>
          <a:p>
            <a:pPr lvl="1"/>
            <a:r>
              <a:rPr lang="en-US" sz="3200" b="1" i="1">
                <a:solidFill>
                  <a:schemeClr val="accent3">
                    <a:lumMod val="75000"/>
                  </a:schemeClr>
                </a:solidFill>
              </a:rPr>
              <a:t>Law of Segregation</a:t>
            </a:r>
          </a:p>
          <a:p>
            <a:pPr lvl="2"/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Each parent has two traits (alleles), but they are separated (during meiosis) and given to offspring one at a time.</a:t>
            </a:r>
          </a:p>
          <a:p>
            <a:pPr lvl="1"/>
            <a:r>
              <a:rPr lang="en-US" sz="3200" b="1" i="1">
                <a:solidFill>
                  <a:schemeClr val="accent3">
                    <a:lumMod val="75000"/>
                  </a:schemeClr>
                </a:solidFill>
              </a:rPr>
              <a:t>Law of Independent Assortment</a:t>
            </a:r>
          </a:p>
          <a:p>
            <a:pPr lvl="2"/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Traits are distributed to offspring independently (due to lining up in metaphase 1 and separating in anaphase 1)</a:t>
            </a:r>
          </a:p>
          <a:p>
            <a:pPr lvl="2"/>
            <a:endParaRPr lang="en-US" sz="30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300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8" name="Picture 7" descr="sb04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3" y="2564390"/>
            <a:ext cx="3318164" cy="269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73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2501" y="1672662"/>
            <a:ext cx="7805925" cy="45307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Alleles are represented with letters</a:t>
            </a:r>
          </a:p>
          <a:p>
            <a:pPr lvl="1">
              <a:defRPr/>
            </a:pPr>
            <a:r>
              <a:rPr lang="en-US" sz="2600" i="1">
                <a:solidFill>
                  <a:schemeClr val="accent3">
                    <a:lumMod val="75000"/>
                  </a:schemeClr>
                </a:solidFill>
              </a:rPr>
              <a:t>The combinations of alleles determine your traits!</a:t>
            </a:r>
          </a:p>
          <a:p>
            <a:pPr eaLnBrk="1" hangingPunct="1">
              <a:defRPr/>
            </a:pPr>
            <a:endParaRPr lang="en-US" sz="280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b="1" i="1">
                <a:solidFill>
                  <a:schemeClr val="accent1">
                    <a:lumMod val="50000"/>
                  </a:schemeClr>
                </a:solidFill>
              </a:rPr>
              <a:t>Dominant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– The allele/trait that is expressed (T)</a:t>
            </a:r>
          </a:p>
          <a:p>
            <a:pPr eaLnBrk="1" hangingPunct="1">
              <a:defRPr/>
            </a:pPr>
            <a:r>
              <a:rPr lang="en-US" sz="2800" b="1" i="1">
                <a:solidFill>
                  <a:schemeClr val="accent1">
                    <a:lumMod val="50000"/>
                  </a:schemeClr>
                </a:solidFill>
              </a:rPr>
              <a:t>Recessive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– The allele/trait that is hidden (t)</a:t>
            </a:r>
          </a:p>
          <a:p>
            <a:pPr eaLnBrk="1" hangingPunct="1">
              <a:defRPr/>
            </a:pPr>
            <a:r>
              <a:rPr lang="en-US" sz="2800" b="1" i="1">
                <a:solidFill>
                  <a:schemeClr val="accent1">
                    <a:lumMod val="50000"/>
                  </a:schemeClr>
                </a:solidFill>
              </a:rPr>
              <a:t>Genotype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– The allele makeup of a gene (TT,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sz="2800" b="1" i="1">
                <a:solidFill>
                  <a:schemeClr val="accent1">
                    <a:lumMod val="50000"/>
                  </a:schemeClr>
                </a:solidFill>
              </a:rPr>
              <a:t>Phenotype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– The physical appearance of a trait (Tall plant, purple flowers, </a:t>
            </a:r>
            <a:r>
              <a:rPr lang="en-US" sz="2800" err="1">
                <a:solidFill>
                  <a:schemeClr val="accent3">
                    <a:lumMod val="75000"/>
                  </a:schemeClr>
                </a:solidFill>
              </a:rPr>
              <a:t>etc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8" name="Picture 8" descr="HEAD_citizenship_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02" y="1845072"/>
            <a:ext cx="385572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9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2501" y="1672662"/>
            <a:ext cx="7805925" cy="453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>
                <a:solidFill>
                  <a:schemeClr val="accent3">
                    <a:lumMod val="50000"/>
                  </a:schemeClr>
                </a:solidFill>
              </a:rPr>
              <a:t>There are three possible genotypes:</a:t>
            </a:r>
          </a:p>
          <a:p>
            <a:pPr lvl="1">
              <a:defRPr/>
            </a:pPr>
            <a:r>
              <a:rPr lang="en-US" sz="3200">
                <a:solidFill>
                  <a:schemeClr val="accent3">
                    <a:lumMod val="50000"/>
                  </a:schemeClr>
                </a:solidFill>
              </a:rPr>
              <a:t>Homozygous Dominant (BB, TT, PP)</a:t>
            </a:r>
          </a:p>
          <a:p>
            <a:pPr lvl="1">
              <a:defRPr/>
            </a:pPr>
            <a:r>
              <a:rPr lang="en-US" sz="3200">
                <a:solidFill>
                  <a:schemeClr val="accent3">
                    <a:lumMod val="50000"/>
                  </a:schemeClr>
                </a:solidFill>
              </a:rPr>
              <a:t>Homozygous Recessive (bb, </a:t>
            </a:r>
            <a:r>
              <a:rPr lang="en-US" sz="3200" err="1">
                <a:solidFill>
                  <a:schemeClr val="accent3">
                    <a:lumMod val="50000"/>
                  </a:schemeClr>
                </a:solidFill>
              </a:rPr>
              <a:t>tt</a:t>
            </a:r>
            <a:r>
              <a:rPr lang="en-US" sz="3200">
                <a:solidFill>
                  <a:schemeClr val="accent3">
                    <a:lumMod val="50000"/>
                  </a:schemeClr>
                </a:solidFill>
              </a:rPr>
              <a:t>, pp)</a:t>
            </a:r>
          </a:p>
          <a:p>
            <a:pPr lvl="1">
              <a:defRPr/>
            </a:pPr>
            <a:r>
              <a:rPr lang="en-US" sz="3200">
                <a:solidFill>
                  <a:schemeClr val="accent3">
                    <a:lumMod val="50000"/>
                  </a:schemeClr>
                </a:solidFill>
              </a:rPr>
              <a:t>Heterozygous (Bb, Tt, Pp)</a:t>
            </a:r>
          </a:p>
          <a:p>
            <a:pPr lvl="1">
              <a:defRPr/>
            </a:pPr>
            <a:endParaRPr lang="en-US" sz="320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200" b="1" i="1">
                <a:solidFill>
                  <a:schemeClr val="accent1">
                    <a:lumMod val="50000"/>
                  </a:schemeClr>
                </a:solidFill>
              </a:rPr>
              <a:t>Homozygous</a:t>
            </a:r>
            <a:r>
              <a:rPr lang="en-US" sz="3200">
                <a:solidFill>
                  <a:schemeClr val="accent3">
                    <a:lumMod val="50000"/>
                  </a:schemeClr>
                </a:solidFill>
              </a:rPr>
              <a:t>: Has two of the same allele.</a:t>
            </a:r>
          </a:p>
          <a:p>
            <a:pPr>
              <a:defRPr/>
            </a:pPr>
            <a:r>
              <a:rPr lang="en-US" sz="3200" b="1" i="1">
                <a:solidFill>
                  <a:schemeClr val="accent1">
                    <a:lumMod val="50000"/>
                  </a:schemeClr>
                </a:solidFill>
              </a:rPr>
              <a:t>Heterozygous</a:t>
            </a:r>
            <a:r>
              <a:rPr lang="en-US" sz="3200">
                <a:solidFill>
                  <a:schemeClr val="accent3">
                    <a:lumMod val="50000"/>
                  </a:schemeClr>
                </a:solidFill>
              </a:rPr>
              <a:t>: Has one of each allele.</a:t>
            </a:r>
          </a:p>
        </p:txBody>
      </p:sp>
      <p:pic>
        <p:nvPicPr>
          <p:cNvPr id="8" name="Picture 8" descr="HEAD_citizenship_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18" y="2043479"/>
            <a:ext cx="385572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7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04409" y="1451682"/>
            <a:ext cx="7658101" cy="5170223"/>
          </a:xfrm>
        </p:spPr>
        <p:txBody>
          <a:bodyPr>
            <a:normAutofit/>
          </a:bodyPr>
          <a:lstStyle/>
          <a:p>
            <a:pPr lvl="1"/>
            <a:r>
              <a:rPr lang="en-US" sz="3200" b="1" i="1">
                <a:solidFill>
                  <a:schemeClr val="accent3">
                    <a:lumMod val="75000"/>
                  </a:schemeClr>
                </a:solidFill>
              </a:rPr>
              <a:t>Law of Segregation</a:t>
            </a:r>
          </a:p>
          <a:p>
            <a:pPr lvl="2"/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Each parent has two traits (alleles), but they are separated (during meiosis) and given to offspring one at a time.</a:t>
            </a:r>
          </a:p>
          <a:p>
            <a:pPr lvl="2"/>
            <a:endParaRPr lang="en-US" sz="300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Mendel’s work has allowed us to be able to predict possible offspring outcomes between two known genotypes.</a:t>
            </a:r>
          </a:p>
          <a:p>
            <a:pPr lvl="2"/>
            <a:endParaRPr lang="en-US" sz="30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300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8" name="Picture 7" descr="sb04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3" y="2564390"/>
            <a:ext cx="3318164" cy="269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7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997" y="1867617"/>
            <a:ext cx="4420748" cy="4559062"/>
          </a:xfrm>
        </p:spPr>
        <p:txBody>
          <a:bodyPr>
            <a:normAutofit fontScale="92500" lnSpcReduction="20000"/>
          </a:bodyPr>
          <a:lstStyle/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Born in 1822</a:t>
            </a:r>
          </a:p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Austrian Monk</a:t>
            </a:r>
          </a:p>
          <a:p>
            <a:r>
              <a:rPr lang="en-US" sz="3600" b="1" i="1">
                <a:solidFill>
                  <a:schemeClr val="accent3">
                    <a:lumMod val="75000"/>
                  </a:schemeClr>
                </a:solidFill>
              </a:rPr>
              <a:t>“Father of Genetics”</a:t>
            </a:r>
          </a:p>
          <a:p>
            <a:pPr lvl="1"/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Worked in the gardens of the monastery</a:t>
            </a:r>
          </a:p>
          <a:p>
            <a:pPr lvl="1"/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Most famous for his work studying the inheritance of pea plants</a:t>
            </a:r>
          </a:p>
          <a:p>
            <a:endParaRPr lang="en-US"/>
          </a:p>
        </p:txBody>
      </p:sp>
      <p:pic>
        <p:nvPicPr>
          <p:cNvPr id="1026" name="Picture 2" descr="Image result for gregor 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18" y="2237176"/>
            <a:ext cx="7101551" cy="25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9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2502" y="1818135"/>
            <a:ext cx="7805925" cy="453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This prediction is illustrated through a </a:t>
            </a:r>
            <a:r>
              <a:rPr lang="en-US" sz="3200" b="1" i="1" err="1">
                <a:solidFill>
                  <a:schemeClr val="accent3">
                    <a:lumMod val="75000"/>
                  </a:schemeClr>
                </a:solidFill>
              </a:rPr>
              <a:t>punnett</a:t>
            </a:r>
            <a:r>
              <a:rPr lang="en-US" sz="3200" b="1" i="1">
                <a:solidFill>
                  <a:schemeClr val="accent3">
                    <a:lumMod val="75000"/>
                  </a:schemeClr>
                </a:solidFill>
              </a:rPr>
              <a:t> square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The letters along the </a:t>
            </a:r>
            <a:r>
              <a:rPr lang="en-US" sz="3200" u="sng">
                <a:solidFill>
                  <a:schemeClr val="accent3">
                    <a:lumMod val="75000"/>
                  </a:schemeClr>
                </a:solidFill>
              </a:rPr>
              <a:t>top and side</a:t>
            </a:r>
          </a:p>
          <a:p>
            <a:pPr lvl="1">
              <a:defRPr/>
            </a:pPr>
            <a:r>
              <a:rPr lang="en-US" sz="3000" i="1">
                <a:solidFill>
                  <a:schemeClr val="accent1">
                    <a:lumMod val="50000"/>
                  </a:schemeClr>
                </a:solidFill>
              </a:rPr>
              <a:t>Represent the alleles given by the parents following meiosis</a:t>
            </a:r>
          </a:p>
          <a:p>
            <a:pPr>
              <a:defRPr/>
            </a:pPr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The letters in the </a:t>
            </a:r>
            <a:r>
              <a:rPr lang="en-US" sz="3200" u="sng">
                <a:solidFill>
                  <a:schemeClr val="accent3">
                    <a:lumMod val="75000"/>
                  </a:schemeClr>
                </a:solidFill>
              </a:rPr>
              <a:t>four inner boxes</a:t>
            </a:r>
          </a:p>
          <a:p>
            <a:pPr lvl="1">
              <a:defRPr/>
            </a:pPr>
            <a:r>
              <a:rPr lang="en-US" sz="3000" i="1">
                <a:solidFill>
                  <a:schemeClr val="accent1">
                    <a:lumMod val="50000"/>
                  </a:schemeClr>
                </a:solidFill>
              </a:rPr>
              <a:t>Represent the possible combinations of alleles in the offspring</a:t>
            </a:r>
          </a:p>
        </p:txBody>
      </p:sp>
      <p:pic>
        <p:nvPicPr>
          <p:cNvPr id="5" name="Picture 16" descr="ch 10 im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09" y="2157845"/>
            <a:ext cx="325755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6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99783" y="2302390"/>
            <a:ext cx="6463146" cy="51702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Two heterozygous tall plants are allowed to cross-pollinate. </a:t>
            </a:r>
          </a:p>
          <a:p>
            <a:pPr>
              <a:defRPr/>
            </a:pP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Use a </a:t>
            </a:r>
            <a:r>
              <a:rPr lang="en-US" sz="3600" err="1">
                <a:solidFill>
                  <a:schemeClr val="accent3">
                    <a:lumMod val="50000"/>
                  </a:schemeClr>
                </a:solidFill>
              </a:rPr>
              <a:t>punnett</a:t>
            </a: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 square to predict the genotype and phenotype </a:t>
            </a:r>
            <a:r>
              <a:rPr lang="en-US" sz="3600" b="1" i="1">
                <a:solidFill>
                  <a:schemeClr val="accent3">
                    <a:lumMod val="50000"/>
                  </a:schemeClr>
                </a:solidFill>
              </a:rPr>
              <a:t>probabilities and ratios</a:t>
            </a: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2"/>
            <a:endParaRPr lang="en-US" sz="30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300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7" name="Picture 2" descr="bio_ch11_6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70" y="1672662"/>
            <a:ext cx="3883025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443870" y="3158562"/>
            <a:ext cx="762000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702758" y="3158562"/>
            <a:ext cx="762000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494670" y="4496825"/>
            <a:ext cx="711200" cy="120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669287" y="4496825"/>
            <a:ext cx="762000" cy="125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5174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23780" y="1496017"/>
            <a:ext cx="6463146" cy="488400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Genotype Probabilities</a:t>
            </a:r>
          </a:p>
          <a:p>
            <a:pPr lvl="1">
              <a:defRPr/>
            </a:pPr>
            <a:r>
              <a:rPr lang="en-US" sz="3400">
                <a:solidFill>
                  <a:schemeClr val="accent3">
                    <a:lumMod val="50000"/>
                  </a:schemeClr>
                </a:solidFill>
              </a:rPr>
              <a:t>TT 25% - Tt 50% - </a:t>
            </a:r>
            <a:r>
              <a:rPr lang="en-US" sz="3400" err="1">
                <a:solidFill>
                  <a:schemeClr val="accent3">
                    <a:lumMod val="50000"/>
                  </a:schemeClr>
                </a:solidFill>
              </a:rPr>
              <a:t>tt</a:t>
            </a:r>
            <a:r>
              <a:rPr lang="en-US" sz="3400">
                <a:solidFill>
                  <a:schemeClr val="accent3">
                    <a:lumMod val="50000"/>
                  </a:schemeClr>
                </a:solidFill>
              </a:rPr>
              <a:t> 25%</a:t>
            </a:r>
          </a:p>
          <a:p>
            <a:pPr>
              <a:defRPr/>
            </a:pP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Genotype Ratio</a:t>
            </a:r>
          </a:p>
          <a:p>
            <a:pPr lvl="1">
              <a:defRPr/>
            </a:pPr>
            <a:r>
              <a:rPr lang="en-US" sz="1700">
                <a:solidFill>
                  <a:schemeClr val="accent3">
                    <a:lumMod val="50000"/>
                  </a:schemeClr>
                </a:solidFill>
              </a:rPr>
              <a:t>(Homozygous Dominant: Heterozygous : Homozygous Recessive)</a:t>
            </a:r>
          </a:p>
          <a:p>
            <a:pPr lvl="1">
              <a:defRPr/>
            </a:pPr>
            <a:r>
              <a:rPr lang="en-US" sz="3500">
                <a:solidFill>
                  <a:schemeClr val="accent3">
                    <a:lumMod val="50000"/>
                  </a:schemeClr>
                </a:solidFill>
              </a:rPr>
              <a:t>1:2:1</a:t>
            </a:r>
          </a:p>
          <a:p>
            <a:pPr>
              <a:defRPr/>
            </a:pPr>
            <a:endParaRPr lang="en-US" sz="360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Phenotype Probabilities</a:t>
            </a:r>
          </a:p>
          <a:p>
            <a:pPr lvl="1">
              <a:defRPr/>
            </a:pPr>
            <a:r>
              <a:rPr lang="en-US" sz="3400">
                <a:solidFill>
                  <a:schemeClr val="accent3">
                    <a:lumMod val="50000"/>
                  </a:schemeClr>
                </a:solidFill>
              </a:rPr>
              <a:t>Tall 75% - Short 25%</a:t>
            </a:r>
          </a:p>
          <a:p>
            <a:pPr>
              <a:defRPr/>
            </a:pPr>
            <a:r>
              <a:rPr lang="en-US" sz="3600">
                <a:solidFill>
                  <a:schemeClr val="accent3">
                    <a:lumMod val="50000"/>
                  </a:schemeClr>
                </a:solidFill>
              </a:rPr>
              <a:t>Phenotype Ratio</a:t>
            </a:r>
          </a:p>
          <a:p>
            <a:pPr lvl="1">
              <a:defRPr/>
            </a:pPr>
            <a:r>
              <a:rPr lang="en-US" sz="2200">
                <a:solidFill>
                  <a:schemeClr val="accent3">
                    <a:lumMod val="50000"/>
                  </a:schemeClr>
                </a:solidFill>
              </a:rPr>
              <a:t>(Dominant: Recessive)</a:t>
            </a:r>
          </a:p>
          <a:p>
            <a:pPr lvl="1">
              <a:defRPr/>
            </a:pPr>
            <a:r>
              <a:rPr lang="en-US" sz="3400">
                <a:solidFill>
                  <a:schemeClr val="accent3">
                    <a:lumMod val="50000"/>
                  </a:schemeClr>
                </a:solidFill>
              </a:rPr>
              <a:t>3:1</a:t>
            </a:r>
          </a:p>
          <a:p>
            <a:pPr lvl="2"/>
            <a:endParaRPr lang="en-US" sz="30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300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7" name="Picture 2" descr="bio_ch11_6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70" y="1672662"/>
            <a:ext cx="3883025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1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0"/>
            <a:ext cx="9875520" cy="1356360"/>
          </a:xfrm>
        </p:spPr>
        <p:txBody>
          <a:bodyPr/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Genetic 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692" y="1613140"/>
            <a:ext cx="10861285" cy="4832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en-US" b="1" i="1">
                <a:solidFill>
                  <a:schemeClr val="accent3">
                    <a:lumMod val="75000"/>
                  </a:schemeClr>
                </a:solidFill>
              </a:rPr>
              <a:t>Black fur (B) is dominant to white fur (b) in mice.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Show the cross between a homozygous dominant black mouse and a heterozygous black mouse.</a:t>
            </a:r>
          </a:p>
          <a:p>
            <a:pPr marL="45720" indent="0">
              <a:buNone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What percentage of their offspring would you expect to have </a:t>
            </a:r>
            <a:r>
              <a:rPr lang="en-US" b="1" u="sng">
                <a:solidFill>
                  <a:schemeClr val="accent1">
                    <a:lumMod val="50000"/>
                  </a:schemeClr>
                </a:solidFill>
              </a:rPr>
              <a:t>black fur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45720" indent="0">
              <a:buNone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b="1" i="1">
                <a:solidFill>
                  <a:schemeClr val="accent3">
                    <a:lumMod val="75000"/>
                  </a:schemeClr>
                </a:solidFill>
              </a:rPr>
              <a:t>Widow’s peak (W) is dominant over a straight hair line (w) in humans.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Show the cross between two parents, both heterozygous for widow’s peak.</a:t>
            </a:r>
          </a:p>
          <a:p>
            <a:pPr marL="45720" indent="0">
              <a:buNone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What percentage of their offspring would you expect to have a smooth hairline?</a:t>
            </a:r>
          </a:p>
          <a:p>
            <a:pPr marL="45720" indent="0">
              <a:buNone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	Give the phenotype ratio for this cross.</a:t>
            </a:r>
          </a:p>
          <a:p>
            <a:pPr marL="45720" indent="0">
              <a:buNone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en-US" b="1" i="1">
                <a:solidFill>
                  <a:schemeClr val="accent3">
                    <a:lumMod val="75000"/>
                  </a:schemeClr>
                </a:solidFill>
              </a:rPr>
              <a:t>The tongue rolling ability (T) is dominant over non tongue rolling (t).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Show the cross between a heterozygous parent and a homozygous recessive parent.</a:t>
            </a:r>
          </a:p>
          <a:p>
            <a:pPr marL="45720" indent="0">
              <a:buNone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Give the expected probabilities (percentages) for each possible genotype.</a:t>
            </a:r>
          </a:p>
        </p:txBody>
      </p:sp>
    </p:spTree>
    <p:extLst>
      <p:ext uri="{BB962C8B-B14F-4D97-AF65-F5344CB8AC3E}">
        <p14:creationId xmlns:p14="http://schemas.microsoft.com/office/powerpoint/2010/main" val="396915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82731" y="1367018"/>
            <a:ext cx="4673480" cy="4559062"/>
          </a:xfrm>
        </p:spPr>
        <p:txBody>
          <a:bodyPr>
            <a:normAutofit lnSpcReduction="10000"/>
          </a:bodyPr>
          <a:lstStyle/>
          <a:p>
            <a:r>
              <a:rPr lang="en-US" sz="3600" b="1" i="1">
                <a:solidFill>
                  <a:schemeClr val="accent3">
                    <a:lumMod val="75000"/>
                  </a:schemeClr>
                </a:solidFill>
              </a:rPr>
              <a:t>Why peas?</a:t>
            </a:r>
          </a:p>
          <a:p>
            <a:pPr lvl="1"/>
            <a:r>
              <a:rPr lang="en-US" sz="3400">
                <a:solidFill>
                  <a:schemeClr val="accent3">
                    <a:lumMod val="75000"/>
                  </a:schemeClr>
                </a:solidFill>
              </a:rPr>
              <a:t>Reproduce quickly</a:t>
            </a:r>
          </a:p>
          <a:p>
            <a:pPr lvl="1"/>
            <a:r>
              <a:rPr lang="en-US" sz="3400">
                <a:solidFill>
                  <a:schemeClr val="accent3">
                    <a:lumMod val="75000"/>
                  </a:schemeClr>
                </a:solidFill>
              </a:rPr>
              <a:t>Produce large amounts of offspring</a:t>
            </a:r>
          </a:p>
          <a:p>
            <a:pPr lvl="1"/>
            <a:r>
              <a:rPr lang="en-US" sz="3400">
                <a:solidFill>
                  <a:schemeClr val="accent3">
                    <a:lumMod val="75000"/>
                  </a:schemeClr>
                </a:solidFill>
              </a:rPr>
              <a:t>Can self pollinate</a:t>
            </a:r>
          </a:p>
          <a:p>
            <a:pPr lvl="1"/>
            <a:r>
              <a:rPr lang="en-US" sz="3400">
                <a:solidFill>
                  <a:schemeClr val="accent3">
                    <a:lumMod val="75000"/>
                  </a:schemeClr>
                </a:solidFill>
              </a:rPr>
              <a:t>Can cross pollinate</a:t>
            </a:r>
          </a:p>
          <a:p>
            <a:pPr lvl="1"/>
            <a:r>
              <a:rPr lang="en-US" sz="3400">
                <a:solidFill>
                  <a:schemeClr val="accent3">
                    <a:lumMod val="75000"/>
                  </a:schemeClr>
                </a:solidFill>
              </a:rPr>
              <a:t>Grown in small area</a:t>
            </a:r>
          </a:p>
          <a:p>
            <a:pPr lvl="1"/>
            <a:r>
              <a:rPr lang="en-US" sz="3400">
                <a:solidFill>
                  <a:schemeClr val="accent3">
                    <a:lumMod val="75000"/>
                  </a:schemeClr>
                </a:solidFill>
              </a:rPr>
              <a:t>Have many observable traits</a:t>
            </a:r>
          </a:p>
          <a:p>
            <a:endParaRPr lang="en-US"/>
          </a:p>
        </p:txBody>
      </p:sp>
      <p:pic>
        <p:nvPicPr>
          <p:cNvPr id="6" name="Picture 5" descr="Image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0" y="1548173"/>
            <a:ext cx="3054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841040395_a4dd459b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28" y="3269412"/>
            <a:ext cx="3680603" cy="27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6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997" y="1867617"/>
            <a:ext cx="6619048" cy="4559062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Observed pea plant traits</a:t>
            </a:r>
          </a:p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Kept detailed records</a:t>
            </a:r>
          </a:p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Drew conclusions regarding how traits are passed down from parent to offspring (inheritance)</a:t>
            </a:r>
          </a:p>
          <a:p>
            <a:r>
              <a:rPr lang="en-US" sz="3600" b="1" u="sng">
                <a:solidFill>
                  <a:schemeClr val="accent3">
                    <a:lumMod val="75000"/>
                  </a:schemeClr>
                </a:solidFill>
              </a:rPr>
              <a:t>Genetics: </a:t>
            </a:r>
            <a:r>
              <a:rPr lang="en-US" sz="3600" i="1">
                <a:solidFill>
                  <a:schemeClr val="accent1">
                    <a:lumMod val="50000"/>
                  </a:schemeClr>
                </a:solidFill>
              </a:rPr>
              <a:t>the scientific study of heredity.</a:t>
            </a:r>
          </a:p>
          <a:p>
            <a:endParaRPr lang="en-US" sz="3600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6" name="Picture 7" descr="vi_a_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37" y="891397"/>
            <a:ext cx="37433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2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82730" y="1878852"/>
            <a:ext cx="4613095" cy="4559062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Observed pea plant </a:t>
            </a:r>
            <a:r>
              <a:rPr lang="en-US" sz="3600" b="1" u="sng">
                <a:solidFill>
                  <a:schemeClr val="accent3">
                    <a:lumMod val="75000"/>
                  </a:schemeClr>
                </a:solidFill>
              </a:rPr>
              <a:t>characteristics</a:t>
            </a:r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 (ex: flower color) and their </a:t>
            </a:r>
            <a:r>
              <a:rPr lang="en-US" sz="3600" b="1" u="sng">
                <a:solidFill>
                  <a:schemeClr val="accent3">
                    <a:lumMod val="75000"/>
                  </a:schemeClr>
                </a:solidFill>
              </a:rPr>
              <a:t>traits</a:t>
            </a:r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 (ex: purple vs. white)</a:t>
            </a:r>
            <a:endParaRPr lang="en-US" sz="3400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7" name="Picture 7" descr="peac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2" y="1449238"/>
            <a:ext cx="3429000" cy="46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zgs4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58" y="2294628"/>
            <a:ext cx="3092004" cy="41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5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997" y="1867617"/>
            <a:ext cx="6619048" cy="45590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3">
                    <a:lumMod val="75000"/>
                  </a:schemeClr>
                </a:solidFill>
              </a:rPr>
              <a:t>Mendel’s Experiments</a:t>
            </a:r>
          </a:p>
          <a:p>
            <a:pPr lvl="1"/>
            <a:r>
              <a:rPr lang="en-US" sz="3400" i="1">
                <a:solidFill>
                  <a:schemeClr val="accent3">
                    <a:lumMod val="75000"/>
                  </a:schemeClr>
                </a:solidFill>
              </a:rPr>
              <a:t>Started by creating purebreds</a:t>
            </a:r>
          </a:p>
          <a:p>
            <a:pPr lvl="2"/>
            <a:r>
              <a:rPr lang="en-US" sz="3200" i="1">
                <a:solidFill>
                  <a:schemeClr val="accent3">
                    <a:lumMod val="75000"/>
                  </a:schemeClr>
                </a:solidFill>
              </a:rPr>
              <a:t>Allowed plants to self – pollinate so that they were </a:t>
            </a:r>
            <a:r>
              <a:rPr lang="en-US" sz="3200" b="1" i="1" u="sng">
                <a:solidFill>
                  <a:schemeClr val="accent3">
                    <a:lumMod val="75000"/>
                  </a:schemeClr>
                </a:solidFill>
              </a:rPr>
              <a:t>pure</a:t>
            </a:r>
            <a:r>
              <a:rPr lang="en-US" sz="3200" i="1">
                <a:solidFill>
                  <a:schemeClr val="accent3">
                    <a:lumMod val="75000"/>
                  </a:schemeClr>
                </a:solidFill>
              </a:rPr>
              <a:t> for a single trait</a:t>
            </a:r>
          </a:p>
          <a:p>
            <a:pPr lvl="2"/>
            <a:r>
              <a:rPr lang="en-US" sz="3200" i="1">
                <a:solidFill>
                  <a:schemeClr val="accent3">
                    <a:lumMod val="75000"/>
                  </a:schemeClr>
                </a:solidFill>
              </a:rPr>
              <a:t>Purebred parents always produce offspring with the same trait</a:t>
            </a:r>
          </a:p>
          <a:p>
            <a:pPr marL="548640" lvl="2" indent="0">
              <a:buNone/>
            </a:pPr>
            <a:endParaRPr lang="en-US" sz="3200" i="1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endParaRPr lang="en-US" sz="3200" i="1"/>
          </a:p>
          <a:p>
            <a:endParaRPr lang="en-US" sz="3600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6" name="Picture 7" descr="vi_a_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37" y="891397"/>
            <a:ext cx="37433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7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21482" y="1535101"/>
            <a:ext cx="6274343" cy="517022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How do you know if a trait is purebred?</a:t>
            </a:r>
          </a:p>
          <a:p>
            <a:pPr lvl="1"/>
            <a:r>
              <a:rPr lang="en-US" sz="3200" i="1">
                <a:solidFill>
                  <a:schemeClr val="accent3">
                    <a:lumMod val="75000"/>
                  </a:schemeClr>
                </a:solidFill>
              </a:rPr>
              <a:t>When self-pollinated, all offspring have the </a:t>
            </a:r>
            <a:r>
              <a:rPr lang="en-US" sz="3200" i="1" u="sng">
                <a:solidFill>
                  <a:schemeClr val="accent3">
                    <a:lumMod val="75000"/>
                  </a:schemeClr>
                </a:solidFill>
              </a:rPr>
              <a:t>same pure trait</a:t>
            </a:r>
            <a:r>
              <a:rPr lang="en-US" sz="3200" i="1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Pure purple flowers self pollinate, all offspring flowers are purple.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Pure white flowers self pollinate, all offspring flowers are white</a:t>
            </a:r>
          </a:p>
          <a:p>
            <a:r>
              <a:rPr lang="en-US" sz="3400" b="1">
                <a:solidFill>
                  <a:schemeClr val="accent3">
                    <a:lumMod val="75000"/>
                  </a:schemeClr>
                </a:solidFill>
              </a:rPr>
              <a:t>P Generation – </a:t>
            </a:r>
            <a:r>
              <a:rPr lang="en-US" sz="3400" b="1">
                <a:solidFill>
                  <a:schemeClr val="accent1">
                    <a:lumMod val="50000"/>
                  </a:schemeClr>
                </a:solidFill>
              </a:rPr>
              <a:t>starting parent generation</a:t>
            </a:r>
          </a:p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92" y="2057400"/>
            <a:ext cx="4544290" cy="340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34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863" y="1546560"/>
            <a:ext cx="6016337" cy="45590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3">
                    <a:lumMod val="75000"/>
                  </a:schemeClr>
                </a:solidFill>
              </a:rPr>
              <a:t>Mendel’s Experiments</a:t>
            </a:r>
          </a:p>
          <a:p>
            <a:pPr lvl="1"/>
            <a:r>
              <a:rPr lang="en-US" sz="3400" i="1">
                <a:solidFill>
                  <a:schemeClr val="accent3">
                    <a:lumMod val="75000"/>
                  </a:schemeClr>
                </a:solidFill>
              </a:rPr>
              <a:t>What if you cross two parents that are purebred for different traits?</a:t>
            </a:r>
          </a:p>
          <a:p>
            <a:pPr lvl="2"/>
            <a:r>
              <a:rPr lang="en-US" sz="3000" b="1" u="sng">
                <a:solidFill>
                  <a:schemeClr val="accent3">
                    <a:lumMod val="75000"/>
                  </a:schemeClr>
                </a:solidFill>
              </a:rPr>
              <a:t>Purple x White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Wrinkled Seeds x Round Seeds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Green Pods x Yellow Pods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Tall Plants x Short Plants</a:t>
            </a:r>
          </a:p>
          <a:p>
            <a:pPr lvl="2"/>
            <a:r>
              <a:rPr lang="en-US" sz="3000">
                <a:solidFill>
                  <a:schemeClr val="accent3">
                    <a:lumMod val="75000"/>
                  </a:schemeClr>
                </a:solidFill>
              </a:rPr>
              <a:t>Labrador x Poodle</a:t>
            </a:r>
          </a:p>
          <a:p>
            <a:pPr marL="548640" lvl="2" indent="0">
              <a:buNone/>
            </a:pPr>
            <a:endParaRPr lang="en-US" sz="3200" i="1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endParaRPr lang="en-US" sz="3200" i="1"/>
          </a:p>
          <a:p>
            <a:endParaRPr lang="en-US" sz="3600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1026" name="Picture 2" descr="Image result for mendel's experi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4"/>
          <a:stretch/>
        </p:blipFill>
        <p:spPr bwMode="auto">
          <a:xfrm>
            <a:off x="5931226" y="2902920"/>
            <a:ext cx="6020630" cy="18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502" y="316302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Gregor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Mendel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44601" y="1920687"/>
            <a:ext cx="6274343" cy="5170223"/>
          </a:xfrm>
        </p:spPr>
        <p:txBody>
          <a:bodyPr>
            <a:normAutofit/>
          </a:bodyPr>
          <a:lstStyle/>
          <a:p>
            <a:r>
              <a:rPr lang="en-US" sz="3400" b="1" u="sng">
                <a:solidFill>
                  <a:schemeClr val="accent6">
                    <a:lumMod val="75000"/>
                  </a:schemeClr>
                </a:solidFill>
              </a:rPr>
              <a:t>P Generation </a:t>
            </a:r>
            <a:r>
              <a:rPr lang="en-US" sz="3400" b="1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en-US" sz="3400" b="1">
                <a:solidFill>
                  <a:schemeClr val="accent1">
                    <a:lumMod val="50000"/>
                  </a:schemeClr>
                </a:solidFill>
              </a:rPr>
              <a:t>starting parent generation</a:t>
            </a:r>
          </a:p>
          <a:p>
            <a:pPr lvl="1"/>
            <a:r>
              <a:rPr lang="en-US" sz="3200" i="1">
                <a:solidFill>
                  <a:schemeClr val="accent3">
                    <a:lumMod val="75000"/>
                  </a:schemeClr>
                </a:solidFill>
              </a:rPr>
              <a:t>Purebred parents with different traits</a:t>
            </a:r>
          </a:p>
          <a:p>
            <a:pPr lvl="1"/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Allowed to cross – pollinate.</a:t>
            </a:r>
          </a:p>
          <a:p>
            <a:pPr lvl="1"/>
            <a:r>
              <a:rPr lang="en-US" sz="3200">
                <a:solidFill>
                  <a:schemeClr val="accent3">
                    <a:lumMod val="75000"/>
                  </a:schemeClr>
                </a:solidFill>
              </a:rPr>
              <a:t>Purple x White</a:t>
            </a:r>
          </a:p>
          <a:p>
            <a:pPr lvl="1"/>
            <a:endParaRPr lang="en-US" sz="3200" b="1">
              <a:solidFill>
                <a:schemeClr val="accent3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8"/>
          <a:stretch/>
        </p:blipFill>
        <p:spPr>
          <a:xfrm>
            <a:off x="221673" y="2421081"/>
            <a:ext cx="5622928" cy="168332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400299" y="5434446"/>
            <a:ext cx="72736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chemeClr val="accent1">
                    <a:lumMod val="50000"/>
                  </a:schemeClr>
                </a:solidFill>
              </a:rPr>
              <a:t>What do you think Mendel expected?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0265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Basis</vt:lpstr>
      <vt:lpstr>Gregor mendel  &amp; genetics</vt:lpstr>
      <vt:lpstr>Gregor Mendel</vt:lpstr>
      <vt:lpstr>Gregor Mendel</vt:lpstr>
      <vt:lpstr>Gregor Mendel</vt:lpstr>
      <vt:lpstr>Gregor Mendel</vt:lpstr>
      <vt:lpstr>Gregor Mendel</vt:lpstr>
      <vt:lpstr>Gregor Mendel</vt:lpstr>
      <vt:lpstr>Gregor Mendel</vt:lpstr>
      <vt:lpstr>Gregor Mendel</vt:lpstr>
      <vt:lpstr>Gregor Mendel</vt:lpstr>
      <vt:lpstr>Gregor Mendel</vt:lpstr>
      <vt:lpstr>Gregor Mendel</vt:lpstr>
      <vt:lpstr>Genetic Inheritance</vt:lpstr>
      <vt:lpstr>Genetic Inheritance</vt:lpstr>
      <vt:lpstr>Genetic Inheritance</vt:lpstr>
      <vt:lpstr>Genetic Inheritance</vt:lpstr>
      <vt:lpstr>Genetic Inheritance</vt:lpstr>
      <vt:lpstr>Genetic Inheritance</vt:lpstr>
      <vt:lpstr>Genetic Inheritance</vt:lpstr>
      <vt:lpstr>Genetic Inheritance</vt:lpstr>
      <vt:lpstr>Genetic Inheritance</vt:lpstr>
      <vt:lpstr>Genetic Inheritance</vt:lpstr>
      <vt:lpstr>Genetic Practice Problems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 mendel  &amp; genetics</dc:title>
  <dc:creator>Meredith Koester</dc:creator>
  <cp:revision>1</cp:revision>
  <cp:lastPrinted>2016-11-08T13:51:41Z</cp:lastPrinted>
  <dcterms:created xsi:type="dcterms:W3CDTF">2016-11-07T15:22:30Z</dcterms:created>
  <dcterms:modified xsi:type="dcterms:W3CDTF">2019-11-11T13:23:01Z</dcterms:modified>
</cp:coreProperties>
</file>