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436" r:id="rId5"/>
    <p:sldId id="437" r:id="rId6"/>
    <p:sldId id="438" r:id="rId7"/>
    <p:sldId id="440" r:id="rId8"/>
    <p:sldId id="439" r:id="rId9"/>
    <p:sldId id="441" r:id="rId10"/>
    <p:sldId id="442" r:id="rId11"/>
    <p:sldId id="443" r:id="rId12"/>
    <p:sldId id="444" r:id="rId13"/>
    <p:sldId id="445" r:id="rId14"/>
    <p:sldId id="446" r:id="rId15"/>
    <p:sldId id="447" r:id="rId16"/>
    <p:sldId id="448" r:id="rId17"/>
    <p:sldId id="449" r:id="rId18"/>
    <p:sldId id="450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400" y="1346948"/>
            <a:ext cx="103632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14400" y="4282764"/>
            <a:ext cx="103632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4400" y="1484779"/>
            <a:ext cx="103632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9646373" y="4107023"/>
            <a:ext cx="12192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1012444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D89B-D87D-455D-8026-14ACCE00FEE6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83740" y="6272786"/>
            <a:ext cx="632764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59041" y="4227195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B035D6FD-39C9-4C50-AE06-4BF6E27D7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262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D89B-D87D-455D-8026-14ACCE00FEE6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D6FD-39C9-4C50-AE06-4BF6E27D7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700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533400"/>
            <a:ext cx="2552700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1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D89B-D87D-455D-8026-14ACCE00FEE6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D6FD-39C9-4C50-AE06-4BF6E27D7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309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D89B-D87D-455D-8026-14ACCE00FEE6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D6FD-39C9-4C50-AE06-4BF6E27D7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70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3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8" y="6272786"/>
            <a:ext cx="2644309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C0ED89B-D87D-455D-8026-14ACCE00FEE6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1465" y="6272785"/>
            <a:ext cx="6327648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845149" y="2430623"/>
            <a:ext cx="12192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600" y="2508607"/>
            <a:ext cx="1188299" cy="720332"/>
          </a:xfrm>
        </p:spPr>
        <p:txBody>
          <a:bodyPr/>
          <a:lstStyle>
            <a:lvl1pPr>
              <a:defRPr sz="2800"/>
            </a:lvl1pPr>
          </a:lstStyle>
          <a:p>
            <a:fld id="{B035D6FD-39C9-4C50-AE06-4BF6E27D7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428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194560"/>
            <a:ext cx="48768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89624" y="2194560"/>
            <a:ext cx="48768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D89B-D87D-455D-8026-14ACCE00FEE6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D6FD-39C9-4C50-AE06-4BF6E27D7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405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048256"/>
            <a:ext cx="48768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2743200"/>
            <a:ext cx="48768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27724" y="2048256"/>
            <a:ext cx="48768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27724" y="2743200"/>
            <a:ext cx="48768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D89B-D87D-455D-8026-14ACCE00FEE6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D6FD-39C9-4C50-AE06-4BF6E27D7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46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C0ED89B-D87D-455D-8026-14ACCE00FEE6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D6FD-39C9-4C50-AE06-4BF6E27D7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628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D89B-D87D-455D-8026-14ACCE00FEE6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D6FD-39C9-4C50-AE06-4BF6E27D7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435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1" y="2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1363552" y="6255258"/>
            <a:ext cx="524256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D89B-D87D-455D-8026-14ACCE00FEE6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D6FD-39C9-4C50-AE06-4BF6E27D7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890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1" y="2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1363552" y="6255258"/>
            <a:ext cx="524256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D89B-D87D-455D-8026-14ACCE00FEE6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D6FD-39C9-4C50-AE06-4BF6E27D7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880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1363552" y="6255258"/>
            <a:ext cx="524256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484632"/>
            <a:ext cx="103632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121408"/>
            <a:ext cx="103632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89824" y="6272786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C0ED89B-D87D-455D-8026-14ACCE00FEE6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" y="6272786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6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B035D6FD-39C9-4C50-AE06-4BF6E27D7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275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0"/>
            <a:ext cx="7772400" cy="1609344"/>
          </a:xfrm>
        </p:spPr>
        <p:txBody>
          <a:bodyPr>
            <a:normAutofit/>
          </a:bodyPr>
          <a:lstStyle/>
          <a:p>
            <a:r>
              <a:rPr lang="en-US" sz="5400"/>
              <a:t>Sex-linked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5610" y="1371600"/>
            <a:ext cx="7987990" cy="4800600"/>
          </a:xfrm>
        </p:spPr>
        <p:txBody>
          <a:bodyPr>
            <a:normAutofit/>
          </a:bodyPr>
          <a:lstStyle/>
          <a:p>
            <a:r>
              <a:rPr lang="en-US" sz="3600" b="1"/>
              <a:t>Raise your hand if you personally know someone who is </a:t>
            </a:r>
            <a:r>
              <a:rPr lang="en-US" sz="3600" b="1">
                <a:solidFill>
                  <a:srgbClr val="FF0000"/>
                </a:solidFill>
              </a:rPr>
              <a:t>c</a:t>
            </a:r>
            <a:r>
              <a:rPr lang="en-US" sz="3600" b="1">
                <a:solidFill>
                  <a:srgbClr val="7030A0"/>
                </a:solidFill>
              </a:rPr>
              <a:t>o</a:t>
            </a:r>
            <a:r>
              <a:rPr lang="en-US" sz="3600" b="1">
                <a:solidFill>
                  <a:srgbClr val="00B0F0"/>
                </a:solidFill>
              </a:rPr>
              <a:t>l</a:t>
            </a:r>
            <a:r>
              <a:rPr lang="en-US" sz="3600" b="1">
                <a:solidFill>
                  <a:srgbClr val="00B050"/>
                </a:solidFill>
              </a:rPr>
              <a:t>o</a:t>
            </a:r>
            <a:r>
              <a:rPr lang="en-US" sz="3600" b="1">
                <a:solidFill>
                  <a:srgbClr val="FFC000"/>
                </a:solidFill>
              </a:rPr>
              <a:t>r</a:t>
            </a:r>
            <a:r>
              <a:rPr lang="en-US" sz="3600" b="1">
                <a:solidFill>
                  <a:srgbClr val="7030A0"/>
                </a:solidFill>
              </a:rPr>
              <a:t>b</a:t>
            </a:r>
            <a:r>
              <a:rPr lang="en-US" sz="3600" b="1">
                <a:solidFill>
                  <a:srgbClr val="00B050"/>
                </a:solidFill>
              </a:rPr>
              <a:t>l</a:t>
            </a:r>
            <a:r>
              <a:rPr lang="en-US" sz="3600" b="1">
                <a:solidFill>
                  <a:srgbClr val="FF0000"/>
                </a:solidFill>
              </a:rPr>
              <a:t>i</a:t>
            </a:r>
            <a:r>
              <a:rPr lang="en-US" sz="3600" b="1">
                <a:solidFill>
                  <a:srgbClr val="00B0F0"/>
                </a:solidFill>
              </a:rPr>
              <a:t>n</a:t>
            </a:r>
            <a:r>
              <a:rPr lang="en-US" sz="3600" b="1">
                <a:solidFill>
                  <a:srgbClr val="FFC000"/>
                </a:solidFill>
              </a:rPr>
              <a:t>d</a:t>
            </a:r>
          </a:p>
          <a:p>
            <a:endParaRPr lang="en-US" sz="3600" b="1"/>
          </a:p>
          <a:p>
            <a:r>
              <a:rPr lang="en-US" sz="3600" b="1"/>
              <a:t>Raise your hand if that person</a:t>
            </a:r>
            <a:br>
              <a:rPr lang="en-US" sz="3600" b="1"/>
            </a:br>
            <a:r>
              <a:rPr lang="en-US" sz="3600" b="1"/>
              <a:t> is a </a:t>
            </a:r>
            <a:r>
              <a:rPr lang="en-US" sz="3600" b="1" i="1">
                <a:solidFill>
                  <a:schemeClr val="accent1">
                    <a:lumMod val="75000"/>
                  </a:schemeClr>
                </a:solidFill>
              </a:rPr>
              <a:t>female</a:t>
            </a:r>
          </a:p>
          <a:p>
            <a:endParaRPr lang="en-US" sz="3600" b="1"/>
          </a:p>
          <a:p>
            <a:r>
              <a:rPr lang="en-US" sz="3600" b="1"/>
              <a:t>Raise your hand if that person </a:t>
            </a:r>
            <a:br>
              <a:rPr lang="en-US" sz="3600" b="1"/>
            </a:br>
            <a:r>
              <a:rPr lang="en-US" sz="3600" b="1"/>
              <a:t>is a </a:t>
            </a:r>
            <a:r>
              <a:rPr lang="en-US" sz="3600" b="1" i="1">
                <a:solidFill>
                  <a:schemeClr val="accent1">
                    <a:lumMod val="75000"/>
                  </a:schemeClr>
                </a:solidFill>
              </a:rPr>
              <a:t>male</a:t>
            </a:r>
          </a:p>
          <a:p>
            <a:endParaRPr lang="en-US" sz="3600" b="1"/>
          </a:p>
          <a:p>
            <a:endParaRPr lang="en-US" sz="3600" b="1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sz="3200" b="1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sz="3200" b="1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2" descr="Image result for question mArk clipa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0" y="2667000"/>
            <a:ext cx="2095500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8318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0"/>
            <a:ext cx="7772400" cy="1609344"/>
          </a:xfrm>
        </p:spPr>
        <p:txBody>
          <a:bodyPr>
            <a:normAutofit/>
          </a:bodyPr>
          <a:lstStyle/>
          <a:p>
            <a:r>
              <a:rPr lang="en-US" sz="5400"/>
              <a:t>Sex-linked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371600"/>
            <a:ext cx="9067800" cy="4800600"/>
          </a:xfrm>
        </p:spPr>
        <p:txBody>
          <a:bodyPr>
            <a:normAutofit/>
          </a:bodyPr>
          <a:lstStyle/>
          <a:p>
            <a:r>
              <a:rPr lang="en-US" sz="4000" b="1" i="1"/>
              <a:t>Write the genotypes for the following…</a:t>
            </a:r>
          </a:p>
          <a:p>
            <a:pPr lvl="1"/>
            <a:r>
              <a:rPr lang="en-US" sz="3600" b="1" i="1">
                <a:solidFill>
                  <a:schemeClr val="accent1">
                    <a:lumMod val="75000"/>
                  </a:schemeClr>
                </a:solidFill>
              </a:rPr>
              <a:t>Homozygous normal vision female</a:t>
            </a:r>
          </a:p>
          <a:p>
            <a:pPr lvl="2"/>
            <a:r>
              <a:rPr lang="en-US" sz="3600" b="1"/>
              <a:t>X </a:t>
            </a:r>
            <a:r>
              <a:rPr lang="en-US" sz="3600" b="1" baseline="30000"/>
              <a:t>C</a:t>
            </a:r>
            <a:r>
              <a:rPr lang="en-US" sz="3600" b="1"/>
              <a:t> X </a:t>
            </a:r>
            <a:r>
              <a:rPr lang="en-US" sz="3600" b="1" baseline="30000"/>
              <a:t>C</a:t>
            </a:r>
            <a:endParaRPr lang="en-US" sz="3400" b="1" i="1"/>
          </a:p>
          <a:p>
            <a:pPr lvl="1"/>
            <a:r>
              <a:rPr lang="en-US" sz="3600" b="1" i="1">
                <a:solidFill>
                  <a:schemeClr val="accent1">
                    <a:lumMod val="75000"/>
                  </a:schemeClr>
                </a:solidFill>
              </a:rPr>
              <a:t>Colorblind male</a:t>
            </a:r>
          </a:p>
          <a:p>
            <a:pPr lvl="2"/>
            <a:r>
              <a:rPr lang="en-US" sz="3600" b="1"/>
              <a:t>X </a:t>
            </a:r>
            <a:r>
              <a:rPr lang="en-US" sz="3600" b="1" baseline="30000"/>
              <a:t>c</a:t>
            </a:r>
            <a:r>
              <a:rPr lang="en-US" sz="3600" b="1"/>
              <a:t> Y</a:t>
            </a:r>
            <a:endParaRPr lang="en-US" sz="3400" b="1" i="1"/>
          </a:p>
          <a:p>
            <a:pPr lvl="1"/>
            <a:r>
              <a:rPr lang="en-US" sz="3600" b="1" i="1">
                <a:solidFill>
                  <a:schemeClr val="accent1">
                    <a:lumMod val="75000"/>
                  </a:schemeClr>
                </a:solidFill>
              </a:rPr>
              <a:t>Heterozygous Normal vision female</a:t>
            </a:r>
          </a:p>
          <a:p>
            <a:pPr lvl="2"/>
            <a:r>
              <a:rPr lang="en-US" sz="3200" b="1"/>
              <a:t>X </a:t>
            </a:r>
            <a:r>
              <a:rPr lang="en-US" sz="3200" b="1" baseline="30000"/>
              <a:t>C</a:t>
            </a:r>
            <a:r>
              <a:rPr lang="en-US" sz="3200" b="1"/>
              <a:t> X </a:t>
            </a:r>
            <a:r>
              <a:rPr lang="en-US" sz="3200" b="1" baseline="30000"/>
              <a:t>c</a:t>
            </a:r>
            <a:endParaRPr lang="en-US" sz="3200" b="1" i="1"/>
          </a:p>
          <a:p>
            <a:pPr lvl="2"/>
            <a:endParaRPr lang="en-US" sz="3400" b="1" i="1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sz="3400" b="1" baseline="30000"/>
          </a:p>
          <a:p>
            <a:pPr lvl="1"/>
            <a:endParaRPr lang="en-US" sz="3400" b="1" baseline="30000"/>
          </a:p>
          <a:p>
            <a:endParaRPr lang="en-US" sz="3600" b="1"/>
          </a:p>
          <a:p>
            <a:endParaRPr lang="en-US" sz="3600" b="1"/>
          </a:p>
          <a:p>
            <a:endParaRPr lang="en-US" sz="3600" b="1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sz="3200" b="1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sz="3200" b="1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40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0"/>
            <a:ext cx="7772400" cy="1609344"/>
          </a:xfrm>
        </p:spPr>
        <p:txBody>
          <a:bodyPr>
            <a:normAutofit/>
          </a:bodyPr>
          <a:lstStyle/>
          <a:p>
            <a:r>
              <a:rPr lang="en-US" sz="4800"/>
              <a:t>Sex-linked inheritance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5943600" y="2364657"/>
          <a:ext cx="4343400" cy="28888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1700">
                  <a:extLst>
                    <a:ext uri="{9D8B030D-6E8A-4147-A177-3AD203B41FA5}">
                      <a16:colId xmlns:a16="http://schemas.microsoft.com/office/drawing/2014/main" val="2752546562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1734127054"/>
                    </a:ext>
                  </a:extLst>
                </a:gridCol>
              </a:tblGrid>
              <a:tr h="14444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9376990"/>
                  </a:ext>
                </a:extLst>
              </a:tr>
              <a:tr h="14444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197694"/>
                  </a:ext>
                </a:extLst>
              </a:tr>
            </a:tbl>
          </a:graphicData>
        </a:graphic>
      </p:graphicFrame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765610" y="1371600"/>
            <a:ext cx="2958790" cy="4800600"/>
          </a:xfrm>
        </p:spPr>
        <p:txBody>
          <a:bodyPr>
            <a:normAutofit/>
          </a:bodyPr>
          <a:lstStyle/>
          <a:p>
            <a:r>
              <a:rPr lang="en-US" sz="3600" b="1"/>
              <a:t>Show the cross between a </a:t>
            </a:r>
            <a:r>
              <a:rPr lang="en-US" sz="3600" b="1" i="1" u="sng"/>
              <a:t>carrier female </a:t>
            </a:r>
            <a:br>
              <a:rPr lang="en-US" sz="3600" b="1" i="1" u="sng"/>
            </a:br>
            <a:r>
              <a:rPr lang="en-US" sz="3600" b="1"/>
              <a:t>and a </a:t>
            </a:r>
            <a:br>
              <a:rPr lang="en-US" sz="3600" b="1"/>
            </a:br>
            <a:r>
              <a:rPr lang="en-US" sz="3600" b="1" i="1" u="sng"/>
              <a:t>normal vision male </a:t>
            </a:r>
          </a:p>
          <a:p>
            <a:endParaRPr lang="en-US" sz="3600" b="1"/>
          </a:p>
          <a:p>
            <a:endParaRPr lang="en-US" sz="3600" b="1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sz="3200" b="1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sz="3200" b="1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171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0"/>
            <a:ext cx="7772400" cy="1609344"/>
          </a:xfrm>
        </p:spPr>
        <p:txBody>
          <a:bodyPr>
            <a:normAutofit/>
          </a:bodyPr>
          <a:lstStyle/>
          <a:p>
            <a:r>
              <a:rPr lang="en-US" sz="4800"/>
              <a:t>Sex-linked inheritance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5943600" y="2364657"/>
          <a:ext cx="4343400" cy="28888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1700">
                  <a:extLst>
                    <a:ext uri="{9D8B030D-6E8A-4147-A177-3AD203B41FA5}">
                      <a16:colId xmlns:a16="http://schemas.microsoft.com/office/drawing/2014/main" val="2752546562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1734127054"/>
                    </a:ext>
                  </a:extLst>
                </a:gridCol>
              </a:tblGrid>
              <a:tr h="14444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9376990"/>
                  </a:ext>
                </a:extLst>
              </a:tr>
              <a:tr h="14444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197694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724400" y="2514601"/>
            <a:ext cx="1371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X </a:t>
            </a:r>
            <a:r>
              <a:rPr lang="en-US" sz="4400" b="1" baseline="30000">
                <a:solidFill>
                  <a:prstClr val="black"/>
                </a:solidFill>
                <a:latin typeface="Rockwell" panose="02060603020205020403"/>
              </a:rPr>
              <a:t>C</a:t>
            </a:r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 </a:t>
            </a:r>
            <a:endParaRPr lang="en-US" sz="4400" b="1" i="1">
              <a:solidFill>
                <a:prstClr val="black"/>
              </a:solidFill>
              <a:latin typeface="Rockwell" panose="02060603020205020403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765610" y="1371600"/>
            <a:ext cx="2958790" cy="4800600"/>
          </a:xfrm>
        </p:spPr>
        <p:txBody>
          <a:bodyPr>
            <a:normAutofit/>
          </a:bodyPr>
          <a:lstStyle/>
          <a:p>
            <a:r>
              <a:rPr lang="en-US" sz="3600" b="1"/>
              <a:t>Show the cross between a </a:t>
            </a:r>
            <a:r>
              <a:rPr lang="en-US" sz="3600" b="1" i="1" u="sng"/>
              <a:t>carrier female </a:t>
            </a:r>
            <a:br>
              <a:rPr lang="en-US" sz="3600" b="1" i="1" u="sng"/>
            </a:br>
            <a:r>
              <a:rPr lang="en-US" sz="3600" b="1"/>
              <a:t>and a </a:t>
            </a:r>
            <a:br>
              <a:rPr lang="en-US" sz="3600" b="1"/>
            </a:br>
            <a:r>
              <a:rPr lang="en-US" sz="3600" b="1" i="1" u="sng"/>
              <a:t>normal vision male </a:t>
            </a:r>
          </a:p>
          <a:p>
            <a:endParaRPr lang="en-US" sz="3600" b="1"/>
          </a:p>
          <a:p>
            <a:endParaRPr lang="en-US" sz="3600" b="1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sz="3200" b="1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sz="32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98862" y="4189298"/>
            <a:ext cx="1371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X </a:t>
            </a:r>
            <a:r>
              <a:rPr lang="en-US" sz="4400" b="1" baseline="30000">
                <a:solidFill>
                  <a:prstClr val="black"/>
                </a:solidFill>
                <a:latin typeface="Rockwell" panose="02060603020205020403"/>
              </a:rPr>
              <a:t>c</a:t>
            </a:r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 </a:t>
            </a:r>
            <a:endParaRPr lang="en-US" sz="4400" b="1" i="1">
              <a:solidFill>
                <a:prstClr val="black"/>
              </a:solidFill>
              <a:latin typeface="Rockwell" panose="02060603020205020403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53200" y="1677252"/>
            <a:ext cx="1371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X </a:t>
            </a:r>
            <a:r>
              <a:rPr lang="en-US" sz="4400" b="1" baseline="30000">
                <a:solidFill>
                  <a:prstClr val="black"/>
                </a:solidFill>
                <a:latin typeface="Rockwell" panose="02060603020205020403"/>
              </a:rPr>
              <a:t>C</a:t>
            </a:r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 </a:t>
            </a:r>
            <a:endParaRPr lang="en-US" sz="4400" b="1" i="1">
              <a:solidFill>
                <a:prstClr val="black"/>
              </a:solidFill>
              <a:latin typeface="Rockwell" panose="02060603020205020403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593394" y="1677251"/>
            <a:ext cx="1371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Y </a:t>
            </a:r>
            <a:endParaRPr lang="en-US" sz="4400" b="1" i="1">
              <a:solidFill>
                <a:prstClr val="black"/>
              </a:solidFill>
              <a:latin typeface="Rockwell" panose="02060603020205020403"/>
            </a:endParaRPr>
          </a:p>
        </p:txBody>
      </p:sp>
    </p:spTree>
    <p:extLst>
      <p:ext uri="{BB962C8B-B14F-4D97-AF65-F5344CB8AC3E}">
        <p14:creationId xmlns:p14="http://schemas.microsoft.com/office/powerpoint/2010/main" val="2848189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0"/>
            <a:ext cx="7772400" cy="1609344"/>
          </a:xfrm>
        </p:spPr>
        <p:txBody>
          <a:bodyPr>
            <a:normAutofit/>
          </a:bodyPr>
          <a:lstStyle/>
          <a:p>
            <a:r>
              <a:rPr lang="en-US" sz="4800"/>
              <a:t>Sex-linked inheritance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5943600" y="2364657"/>
          <a:ext cx="4343400" cy="28888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1700">
                  <a:extLst>
                    <a:ext uri="{9D8B030D-6E8A-4147-A177-3AD203B41FA5}">
                      <a16:colId xmlns:a16="http://schemas.microsoft.com/office/drawing/2014/main" val="2752546562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1734127054"/>
                    </a:ext>
                  </a:extLst>
                </a:gridCol>
              </a:tblGrid>
              <a:tr h="14444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9376990"/>
                  </a:ext>
                </a:extLst>
              </a:tr>
              <a:tr h="14444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197694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724400" y="2514601"/>
            <a:ext cx="1371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X </a:t>
            </a:r>
            <a:r>
              <a:rPr lang="en-US" sz="4400" b="1" baseline="30000">
                <a:solidFill>
                  <a:prstClr val="black"/>
                </a:solidFill>
                <a:latin typeface="Rockwell" panose="02060603020205020403"/>
              </a:rPr>
              <a:t>C</a:t>
            </a:r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 </a:t>
            </a:r>
            <a:endParaRPr lang="en-US" sz="4400" b="1" i="1">
              <a:solidFill>
                <a:prstClr val="black"/>
              </a:solidFill>
              <a:latin typeface="Rockwell" panose="02060603020205020403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765610" y="1371600"/>
            <a:ext cx="2958790" cy="4800600"/>
          </a:xfrm>
        </p:spPr>
        <p:txBody>
          <a:bodyPr>
            <a:normAutofit/>
          </a:bodyPr>
          <a:lstStyle/>
          <a:p>
            <a:r>
              <a:rPr lang="en-US" sz="3600" b="1"/>
              <a:t>Show the cross between a </a:t>
            </a:r>
            <a:r>
              <a:rPr lang="en-US" sz="3600" b="1" i="1" u="sng"/>
              <a:t>carrier female </a:t>
            </a:r>
            <a:br>
              <a:rPr lang="en-US" sz="3600" b="1" i="1" u="sng"/>
            </a:br>
            <a:r>
              <a:rPr lang="en-US" sz="3600" b="1"/>
              <a:t>and a </a:t>
            </a:r>
            <a:br>
              <a:rPr lang="en-US" sz="3600" b="1"/>
            </a:br>
            <a:r>
              <a:rPr lang="en-US" sz="3600" b="1" i="1" u="sng"/>
              <a:t>normal vision male </a:t>
            </a:r>
          </a:p>
          <a:p>
            <a:endParaRPr lang="en-US" sz="3600" b="1"/>
          </a:p>
          <a:p>
            <a:endParaRPr lang="en-US" sz="3600" b="1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sz="3200" b="1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sz="32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98862" y="4189298"/>
            <a:ext cx="1371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X </a:t>
            </a:r>
            <a:r>
              <a:rPr lang="en-US" sz="4400" b="1" baseline="30000">
                <a:solidFill>
                  <a:prstClr val="black"/>
                </a:solidFill>
                <a:latin typeface="Rockwell" panose="02060603020205020403"/>
              </a:rPr>
              <a:t>c</a:t>
            </a:r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 </a:t>
            </a:r>
            <a:endParaRPr lang="en-US" sz="4400" b="1" i="1">
              <a:solidFill>
                <a:prstClr val="black"/>
              </a:solidFill>
              <a:latin typeface="Rockwell" panose="02060603020205020403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53200" y="1677252"/>
            <a:ext cx="1371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X </a:t>
            </a:r>
            <a:r>
              <a:rPr lang="en-US" sz="4400" b="1" baseline="30000">
                <a:solidFill>
                  <a:prstClr val="black"/>
                </a:solidFill>
                <a:latin typeface="Rockwell" panose="02060603020205020403"/>
              </a:rPr>
              <a:t>C</a:t>
            </a:r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 </a:t>
            </a:r>
            <a:endParaRPr lang="en-US" sz="4400" b="1" i="1">
              <a:solidFill>
                <a:prstClr val="black"/>
              </a:solidFill>
              <a:latin typeface="Rockwell" panose="02060603020205020403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593394" y="1677251"/>
            <a:ext cx="1371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Y </a:t>
            </a:r>
            <a:endParaRPr lang="en-US" sz="4400" b="1" i="1">
              <a:solidFill>
                <a:prstClr val="black"/>
              </a:solidFill>
              <a:latin typeface="Rockwell" panose="02060603020205020403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73097" y="2628054"/>
            <a:ext cx="210410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X </a:t>
            </a:r>
            <a:r>
              <a:rPr lang="en-US" sz="4400" b="1" baseline="30000">
                <a:solidFill>
                  <a:prstClr val="black"/>
                </a:solidFill>
                <a:latin typeface="Rockwell" panose="02060603020205020403"/>
              </a:rPr>
              <a:t>C</a:t>
            </a:r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 X </a:t>
            </a:r>
            <a:r>
              <a:rPr lang="en-US" sz="4400" b="1" baseline="30000">
                <a:solidFill>
                  <a:prstClr val="black"/>
                </a:solidFill>
                <a:latin typeface="Rockwell" panose="02060603020205020403"/>
              </a:rPr>
              <a:t>C</a:t>
            </a:r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 </a:t>
            </a:r>
            <a:endParaRPr lang="en-US" sz="4400" b="1" i="1">
              <a:solidFill>
                <a:prstClr val="black"/>
              </a:solidFill>
              <a:latin typeface="Rockwell" panose="02060603020205020403"/>
            </a:endParaRPr>
          </a:p>
          <a:p>
            <a:pPr algn="ctr" defTabSz="457200"/>
            <a:endParaRPr lang="en-US" sz="4400" b="1" i="1">
              <a:solidFill>
                <a:prstClr val="black"/>
              </a:solidFill>
              <a:latin typeface="Rockwell" panose="02060603020205020403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99416" y="4188058"/>
            <a:ext cx="210410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X </a:t>
            </a:r>
            <a:r>
              <a:rPr lang="en-US" sz="4400" b="1" baseline="30000">
                <a:solidFill>
                  <a:prstClr val="black"/>
                </a:solidFill>
                <a:latin typeface="Rockwell" panose="02060603020205020403"/>
              </a:rPr>
              <a:t>C</a:t>
            </a:r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 X </a:t>
            </a:r>
            <a:r>
              <a:rPr lang="en-US" sz="4400" b="1" baseline="30000">
                <a:solidFill>
                  <a:prstClr val="black"/>
                </a:solidFill>
                <a:latin typeface="Rockwell" panose="02060603020205020403"/>
              </a:rPr>
              <a:t>c</a:t>
            </a:r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 </a:t>
            </a:r>
            <a:endParaRPr lang="en-US" sz="4400" b="1" i="1">
              <a:solidFill>
                <a:prstClr val="black"/>
              </a:solidFill>
              <a:latin typeface="Rockwell" panose="02060603020205020403"/>
            </a:endParaRPr>
          </a:p>
          <a:p>
            <a:pPr algn="ctr" defTabSz="457200"/>
            <a:endParaRPr lang="en-US" sz="4400" b="1" i="1">
              <a:solidFill>
                <a:prstClr val="black"/>
              </a:solidFill>
              <a:latin typeface="Rockwell" panose="02060603020205020403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202202" y="2741508"/>
            <a:ext cx="210410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X </a:t>
            </a:r>
            <a:r>
              <a:rPr lang="en-US" sz="4400" b="1" baseline="30000">
                <a:solidFill>
                  <a:prstClr val="black"/>
                </a:solidFill>
                <a:latin typeface="Rockwell" panose="02060603020205020403"/>
              </a:rPr>
              <a:t>C</a:t>
            </a:r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 Y </a:t>
            </a:r>
            <a:endParaRPr lang="en-US" sz="4400" b="1" i="1">
              <a:solidFill>
                <a:prstClr val="black"/>
              </a:solidFill>
              <a:latin typeface="Rockwell" panose="02060603020205020403"/>
            </a:endParaRPr>
          </a:p>
          <a:p>
            <a:pPr algn="ctr" defTabSz="457200"/>
            <a:endParaRPr lang="en-US" sz="4400" b="1" i="1">
              <a:solidFill>
                <a:prstClr val="black"/>
              </a:solidFill>
              <a:latin typeface="Rockwell" panose="02060603020205020403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172705" y="4183854"/>
            <a:ext cx="210410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X </a:t>
            </a:r>
            <a:r>
              <a:rPr lang="en-US" sz="4400" b="1" baseline="30000">
                <a:solidFill>
                  <a:prstClr val="black"/>
                </a:solidFill>
                <a:latin typeface="Rockwell" panose="02060603020205020403"/>
              </a:rPr>
              <a:t>c</a:t>
            </a:r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 Y </a:t>
            </a:r>
            <a:endParaRPr lang="en-US" sz="4400" b="1" i="1">
              <a:solidFill>
                <a:prstClr val="black"/>
              </a:solidFill>
              <a:latin typeface="Rockwell" panose="02060603020205020403"/>
            </a:endParaRPr>
          </a:p>
          <a:p>
            <a:pPr algn="ctr" defTabSz="457200"/>
            <a:endParaRPr lang="en-US" sz="4400" b="1" i="1">
              <a:solidFill>
                <a:prstClr val="black"/>
              </a:solidFill>
              <a:latin typeface="Rockwell" panose="02060603020205020403"/>
            </a:endParaRPr>
          </a:p>
        </p:txBody>
      </p:sp>
    </p:spTree>
    <p:extLst>
      <p:ext uri="{BB962C8B-B14F-4D97-AF65-F5344CB8AC3E}">
        <p14:creationId xmlns:p14="http://schemas.microsoft.com/office/powerpoint/2010/main" val="18489832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0"/>
            <a:ext cx="7772400" cy="1609344"/>
          </a:xfrm>
        </p:spPr>
        <p:txBody>
          <a:bodyPr>
            <a:normAutofit/>
          </a:bodyPr>
          <a:lstStyle/>
          <a:p>
            <a:r>
              <a:rPr lang="en-US" sz="4800"/>
              <a:t>Sex-linked inheritance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5943600" y="2364657"/>
          <a:ext cx="4343400" cy="28888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1700">
                  <a:extLst>
                    <a:ext uri="{9D8B030D-6E8A-4147-A177-3AD203B41FA5}">
                      <a16:colId xmlns:a16="http://schemas.microsoft.com/office/drawing/2014/main" val="2752546562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1734127054"/>
                    </a:ext>
                  </a:extLst>
                </a:gridCol>
              </a:tblGrid>
              <a:tr h="14444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9376990"/>
                  </a:ext>
                </a:extLst>
              </a:tr>
              <a:tr h="14444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197694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724400" y="2514601"/>
            <a:ext cx="1371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X </a:t>
            </a:r>
            <a:r>
              <a:rPr lang="en-US" sz="4400" b="1" baseline="30000">
                <a:solidFill>
                  <a:prstClr val="black"/>
                </a:solidFill>
                <a:latin typeface="Rockwell" panose="02060603020205020403"/>
              </a:rPr>
              <a:t>C</a:t>
            </a:r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 </a:t>
            </a:r>
            <a:endParaRPr lang="en-US" sz="4400" b="1" i="1">
              <a:solidFill>
                <a:prstClr val="black"/>
              </a:solidFill>
              <a:latin typeface="Rockwell" panose="02060603020205020403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765610" y="1371600"/>
            <a:ext cx="2958790" cy="4800600"/>
          </a:xfrm>
        </p:spPr>
        <p:txBody>
          <a:bodyPr>
            <a:normAutofit/>
          </a:bodyPr>
          <a:lstStyle/>
          <a:p>
            <a:r>
              <a:rPr lang="en-US" sz="3600" b="1"/>
              <a:t>What is the probability of this couple having a child who is colorblind?</a:t>
            </a:r>
            <a:endParaRPr lang="en-US" sz="3600" b="1" i="1" u="sng"/>
          </a:p>
          <a:p>
            <a:endParaRPr lang="en-US" sz="3600" b="1"/>
          </a:p>
          <a:p>
            <a:endParaRPr lang="en-US" sz="3600" b="1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sz="3200" b="1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sz="32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98862" y="4189298"/>
            <a:ext cx="1371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X </a:t>
            </a:r>
            <a:r>
              <a:rPr lang="en-US" sz="4400" b="1" baseline="30000">
                <a:solidFill>
                  <a:prstClr val="black"/>
                </a:solidFill>
                <a:latin typeface="Rockwell" panose="02060603020205020403"/>
              </a:rPr>
              <a:t>c</a:t>
            </a:r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 </a:t>
            </a:r>
            <a:endParaRPr lang="en-US" sz="4400" b="1" i="1">
              <a:solidFill>
                <a:prstClr val="black"/>
              </a:solidFill>
              <a:latin typeface="Rockwell" panose="02060603020205020403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53200" y="1677252"/>
            <a:ext cx="1371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X </a:t>
            </a:r>
            <a:r>
              <a:rPr lang="en-US" sz="4400" b="1" baseline="30000">
                <a:solidFill>
                  <a:prstClr val="black"/>
                </a:solidFill>
                <a:latin typeface="Rockwell" panose="02060603020205020403"/>
              </a:rPr>
              <a:t>C</a:t>
            </a:r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 </a:t>
            </a:r>
            <a:endParaRPr lang="en-US" sz="4400" b="1" i="1">
              <a:solidFill>
                <a:prstClr val="black"/>
              </a:solidFill>
              <a:latin typeface="Rockwell" panose="02060603020205020403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593394" y="1677251"/>
            <a:ext cx="1371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Y </a:t>
            </a:r>
            <a:endParaRPr lang="en-US" sz="4400" b="1" i="1">
              <a:solidFill>
                <a:prstClr val="black"/>
              </a:solidFill>
              <a:latin typeface="Rockwell" panose="02060603020205020403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73097" y="2628054"/>
            <a:ext cx="210410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X </a:t>
            </a:r>
            <a:r>
              <a:rPr lang="en-US" sz="4400" b="1" baseline="30000">
                <a:solidFill>
                  <a:prstClr val="black"/>
                </a:solidFill>
                <a:latin typeface="Rockwell" panose="02060603020205020403"/>
              </a:rPr>
              <a:t>C</a:t>
            </a:r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 X </a:t>
            </a:r>
            <a:r>
              <a:rPr lang="en-US" sz="4400" b="1" baseline="30000">
                <a:solidFill>
                  <a:prstClr val="black"/>
                </a:solidFill>
                <a:latin typeface="Rockwell" panose="02060603020205020403"/>
              </a:rPr>
              <a:t>C</a:t>
            </a:r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 </a:t>
            </a:r>
            <a:endParaRPr lang="en-US" sz="4400" b="1" i="1">
              <a:solidFill>
                <a:prstClr val="black"/>
              </a:solidFill>
              <a:latin typeface="Rockwell" panose="02060603020205020403"/>
            </a:endParaRPr>
          </a:p>
          <a:p>
            <a:pPr algn="ctr" defTabSz="457200"/>
            <a:endParaRPr lang="en-US" sz="4400" b="1" i="1">
              <a:solidFill>
                <a:prstClr val="black"/>
              </a:solidFill>
              <a:latin typeface="Rockwell" panose="02060603020205020403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99416" y="4188058"/>
            <a:ext cx="210410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X </a:t>
            </a:r>
            <a:r>
              <a:rPr lang="en-US" sz="4400" b="1" baseline="30000">
                <a:solidFill>
                  <a:prstClr val="black"/>
                </a:solidFill>
                <a:latin typeface="Rockwell" panose="02060603020205020403"/>
              </a:rPr>
              <a:t>C</a:t>
            </a:r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 X </a:t>
            </a:r>
            <a:r>
              <a:rPr lang="en-US" sz="4400" b="1" baseline="30000">
                <a:solidFill>
                  <a:prstClr val="black"/>
                </a:solidFill>
                <a:latin typeface="Rockwell" panose="02060603020205020403"/>
              </a:rPr>
              <a:t>c</a:t>
            </a:r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 </a:t>
            </a:r>
            <a:endParaRPr lang="en-US" sz="4400" b="1" i="1">
              <a:solidFill>
                <a:prstClr val="black"/>
              </a:solidFill>
              <a:latin typeface="Rockwell" panose="02060603020205020403"/>
            </a:endParaRPr>
          </a:p>
          <a:p>
            <a:pPr algn="ctr" defTabSz="457200"/>
            <a:endParaRPr lang="en-US" sz="4400" b="1" i="1">
              <a:solidFill>
                <a:prstClr val="black"/>
              </a:solidFill>
              <a:latin typeface="Rockwell" panose="02060603020205020403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202202" y="2741508"/>
            <a:ext cx="210410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X </a:t>
            </a:r>
            <a:r>
              <a:rPr lang="en-US" sz="4400" b="1" baseline="30000">
                <a:solidFill>
                  <a:prstClr val="black"/>
                </a:solidFill>
                <a:latin typeface="Rockwell" panose="02060603020205020403"/>
              </a:rPr>
              <a:t>C</a:t>
            </a:r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 Y </a:t>
            </a:r>
            <a:endParaRPr lang="en-US" sz="4400" b="1" i="1">
              <a:solidFill>
                <a:prstClr val="black"/>
              </a:solidFill>
              <a:latin typeface="Rockwell" panose="02060603020205020403"/>
            </a:endParaRPr>
          </a:p>
          <a:p>
            <a:pPr algn="ctr" defTabSz="457200"/>
            <a:endParaRPr lang="en-US" sz="4400" b="1" i="1">
              <a:solidFill>
                <a:prstClr val="black"/>
              </a:solidFill>
              <a:latin typeface="Rockwell" panose="02060603020205020403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172705" y="4183854"/>
            <a:ext cx="210410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X </a:t>
            </a:r>
            <a:r>
              <a:rPr lang="en-US" sz="4400" b="1" baseline="30000">
                <a:solidFill>
                  <a:prstClr val="black"/>
                </a:solidFill>
                <a:latin typeface="Rockwell" panose="02060603020205020403"/>
              </a:rPr>
              <a:t>c</a:t>
            </a:r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 Y </a:t>
            </a:r>
            <a:endParaRPr lang="en-US" sz="4400" b="1" i="1">
              <a:solidFill>
                <a:prstClr val="black"/>
              </a:solidFill>
              <a:latin typeface="Rockwell" panose="02060603020205020403"/>
            </a:endParaRPr>
          </a:p>
          <a:p>
            <a:pPr algn="ctr" defTabSz="457200"/>
            <a:endParaRPr lang="en-US" sz="4400" b="1" i="1">
              <a:solidFill>
                <a:prstClr val="black"/>
              </a:solidFill>
              <a:latin typeface="Rockwell" panose="02060603020205020403"/>
            </a:endParaRPr>
          </a:p>
        </p:txBody>
      </p:sp>
    </p:spTree>
    <p:extLst>
      <p:ext uri="{BB962C8B-B14F-4D97-AF65-F5344CB8AC3E}">
        <p14:creationId xmlns:p14="http://schemas.microsoft.com/office/powerpoint/2010/main" val="4542037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0"/>
            <a:ext cx="7772400" cy="1609344"/>
          </a:xfrm>
        </p:spPr>
        <p:txBody>
          <a:bodyPr>
            <a:normAutofit/>
          </a:bodyPr>
          <a:lstStyle/>
          <a:p>
            <a:r>
              <a:rPr lang="en-US" sz="4800"/>
              <a:t>Sex-linked inheritance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5943600" y="2364657"/>
          <a:ext cx="4343400" cy="28888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1700">
                  <a:extLst>
                    <a:ext uri="{9D8B030D-6E8A-4147-A177-3AD203B41FA5}">
                      <a16:colId xmlns:a16="http://schemas.microsoft.com/office/drawing/2014/main" val="2752546562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1734127054"/>
                    </a:ext>
                  </a:extLst>
                </a:gridCol>
              </a:tblGrid>
              <a:tr h="14444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9376990"/>
                  </a:ext>
                </a:extLst>
              </a:tr>
              <a:tr h="14444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197694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724400" y="2514601"/>
            <a:ext cx="1371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X </a:t>
            </a:r>
            <a:r>
              <a:rPr lang="en-US" sz="4400" b="1" baseline="30000">
                <a:solidFill>
                  <a:prstClr val="black"/>
                </a:solidFill>
                <a:latin typeface="Rockwell" panose="02060603020205020403"/>
              </a:rPr>
              <a:t>C</a:t>
            </a:r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 </a:t>
            </a:r>
            <a:endParaRPr lang="en-US" sz="4400" b="1" i="1">
              <a:solidFill>
                <a:prstClr val="black"/>
              </a:solidFill>
              <a:latin typeface="Rockwell" panose="02060603020205020403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512502" y="3048000"/>
            <a:ext cx="295879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>
                <a:solidFill>
                  <a:schemeClr val="accent1">
                    <a:lumMod val="75000"/>
                  </a:schemeClr>
                </a:solidFill>
              </a:rPr>
              <a:t>25%</a:t>
            </a:r>
          </a:p>
          <a:p>
            <a:endParaRPr lang="en-US" sz="3600" b="1" i="1" u="sng"/>
          </a:p>
          <a:p>
            <a:pPr marL="0" indent="0">
              <a:buNone/>
            </a:pPr>
            <a:endParaRPr lang="en-US" sz="3600" b="1" i="1" u="sng"/>
          </a:p>
          <a:p>
            <a:endParaRPr lang="en-US" sz="3600" b="1"/>
          </a:p>
          <a:p>
            <a:endParaRPr lang="en-US" sz="3600" b="1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sz="3200" b="1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sz="32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98862" y="4189298"/>
            <a:ext cx="1371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X </a:t>
            </a:r>
            <a:r>
              <a:rPr lang="en-US" sz="4400" b="1" baseline="30000">
                <a:solidFill>
                  <a:prstClr val="black"/>
                </a:solidFill>
                <a:latin typeface="Rockwell" panose="02060603020205020403"/>
              </a:rPr>
              <a:t>c</a:t>
            </a:r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 </a:t>
            </a:r>
            <a:endParaRPr lang="en-US" sz="4400" b="1" i="1">
              <a:solidFill>
                <a:prstClr val="black"/>
              </a:solidFill>
              <a:latin typeface="Rockwell" panose="02060603020205020403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53200" y="1677252"/>
            <a:ext cx="1371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X </a:t>
            </a:r>
            <a:r>
              <a:rPr lang="en-US" sz="4400" b="1" baseline="30000">
                <a:solidFill>
                  <a:prstClr val="black"/>
                </a:solidFill>
                <a:latin typeface="Rockwell" panose="02060603020205020403"/>
              </a:rPr>
              <a:t>C</a:t>
            </a:r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 </a:t>
            </a:r>
            <a:endParaRPr lang="en-US" sz="4400" b="1" i="1">
              <a:solidFill>
                <a:prstClr val="black"/>
              </a:solidFill>
              <a:latin typeface="Rockwell" panose="02060603020205020403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593394" y="1677251"/>
            <a:ext cx="1371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Y </a:t>
            </a:r>
            <a:endParaRPr lang="en-US" sz="4400" b="1" i="1">
              <a:solidFill>
                <a:prstClr val="black"/>
              </a:solidFill>
              <a:latin typeface="Rockwell" panose="02060603020205020403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73097" y="2628054"/>
            <a:ext cx="210410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X </a:t>
            </a:r>
            <a:r>
              <a:rPr lang="en-US" sz="4400" b="1" baseline="30000">
                <a:solidFill>
                  <a:prstClr val="black"/>
                </a:solidFill>
                <a:latin typeface="Rockwell" panose="02060603020205020403"/>
              </a:rPr>
              <a:t>C</a:t>
            </a:r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 X </a:t>
            </a:r>
            <a:r>
              <a:rPr lang="en-US" sz="4400" b="1" baseline="30000">
                <a:solidFill>
                  <a:prstClr val="black"/>
                </a:solidFill>
                <a:latin typeface="Rockwell" panose="02060603020205020403"/>
              </a:rPr>
              <a:t>C</a:t>
            </a:r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 </a:t>
            </a:r>
            <a:endParaRPr lang="en-US" sz="4400" b="1" i="1">
              <a:solidFill>
                <a:prstClr val="black"/>
              </a:solidFill>
              <a:latin typeface="Rockwell" panose="02060603020205020403"/>
            </a:endParaRPr>
          </a:p>
          <a:p>
            <a:pPr algn="ctr" defTabSz="457200"/>
            <a:endParaRPr lang="en-US" sz="4400" b="1" i="1">
              <a:solidFill>
                <a:prstClr val="black"/>
              </a:solidFill>
              <a:latin typeface="Rockwell" panose="02060603020205020403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99416" y="4188058"/>
            <a:ext cx="210410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X </a:t>
            </a:r>
            <a:r>
              <a:rPr lang="en-US" sz="4400" b="1" baseline="30000">
                <a:solidFill>
                  <a:prstClr val="black"/>
                </a:solidFill>
                <a:latin typeface="Rockwell" panose="02060603020205020403"/>
              </a:rPr>
              <a:t>C</a:t>
            </a:r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 X </a:t>
            </a:r>
            <a:r>
              <a:rPr lang="en-US" sz="4400" b="1" baseline="30000">
                <a:solidFill>
                  <a:prstClr val="black"/>
                </a:solidFill>
                <a:latin typeface="Rockwell" panose="02060603020205020403"/>
              </a:rPr>
              <a:t>c</a:t>
            </a:r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 </a:t>
            </a:r>
            <a:endParaRPr lang="en-US" sz="4400" b="1" i="1">
              <a:solidFill>
                <a:prstClr val="black"/>
              </a:solidFill>
              <a:latin typeface="Rockwell" panose="02060603020205020403"/>
            </a:endParaRPr>
          </a:p>
          <a:p>
            <a:pPr algn="ctr" defTabSz="457200"/>
            <a:endParaRPr lang="en-US" sz="4400" b="1" i="1">
              <a:solidFill>
                <a:prstClr val="black"/>
              </a:solidFill>
              <a:latin typeface="Rockwell" panose="02060603020205020403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202202" y="2741508"/>
            <a:ext cx="210410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X </a:t>
            </a:r>
            <a:r>
              <a:rPr lang="en-US" sz="4400" b="1" baseline="30000">
                <a:solidFill>
                  <a:prstClr val="black"/>
                </a:solidFill>
                <a:latin typeface="Rockwell" panose="02060603020205020403"/>
              </a:rPr>
              <a:t>C</a:t>
            </a:r>
            <a:r>
              <a:rPr lang="en-US" sz="4400" b="1">
                <a:solidFill>
                  <a:prstClr val="black"/>
                </a:solidFill>
                <a:latin typeface="Rockwell" panose="02060603020205020403"/>
              </a:rPr>
              <a:t> Y </a:t>
            </a:r>
            <a:endParaRPr lang="en-US" sz="4400" b="1" i="1">
              <a:solidFill>
                <a:prstClr val="black"/>
              </a:solidFill>
              <a:latin typeface="Rockwell" panose="02060603020205020403"/>
            </a:endParaRPr>
          </a:p>
          <a:p>
            <a:pPr algn="ctr" defTabSz="457200"/>
            <a:endParaRPr lang="en-US" sz="4400" b="1" i="1">
              <a:solidFill>
                <a:prstClr val="black"/>
              </a:solidFill>
              <a:latin typeface="Rockwell" panose="02060603020205020403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172705" y="4183854"/>
            <a:ext cx="210410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4400" b="1">
                <a:solidFill>
                  <a:srgbClr val="D34817">
                    <a:lumMod val="75000"/>
                  </a:srgbClr>
                </a:solidFill>
                <a:latin typeface="Rockwell" panose="02060603020205020403"/>
              </a:rPr>
              <a:t>X </a:t>
            </a:r>
            <a:r>
              <a:rPr lang="en-US" sz="4400" b="1" baseline="30000">
                <a:solidFill>
                  <a:srgbClr val="D34817">
                    <a:lumMod val="75000"/>
                  </a:srgbClr>
                </a:solidFill>
                <a:latin typeface="Rockwell" panose="02060603020205020403"/>
              </a:rPr>
              <a:t>c</a:t>
            </a:r>
            <a:r>
              <a:rPr lang="en-US" sz="4400" b="1">
                <a:solidFill>
                  <a:srgbClr val="D34817">
                    <a:lumMod val="75000"/>
                  </a:srgbClr>
                </a:solidFill>
                <a:latin typeface="Rockwell" panose="02060603020205020403"/>
              </a:rPr>
              <a:t> Y </a:t>
            </a:r>
            <a:endParaRPr lang="en-US" sz="4400" b="1" i="1">
              <a:solidFill>
                <a:srgbClr val="D34817">
                  <a:lumMod val="75000"/>
                </a:srgbClr>
              </a:solidFill>
              <a:latin typeface="Rockwell" panose="02060603020205020403"/>
            </a:endParaRPr>
          </a:p>
          <a:p>
            <a:pPr algn="ctr" defTabSz="457200"/>
            <a:endParaRPr lang="en-US" sz="4400" b="1" i="1">
              <a:solidFill>
                <a:prstClr val="black"/>
              </a:solidFill>
              <a:latin typeface="Rockwell" panose="02060603020205020403"/>
            </a:endParaRPr>
          </a:p>
        </p:txBody>
      </p:sp>
    </p:spTree>
    <p:extLst>
      <p:ext uri="{BB962C8B-B14F-4D97-AF65-F5344CB8AC3E}">
        <p14:creationId xmlns:p14="http://schemas.microsoft.com/office/powerpoint/2010/main" val="2017370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0"/>
            <a:ext cx="7772400" cy="1609344"/>
          </a:xfrm>
        </p:spPr>
        <p:txBody>
          <a:bodyPr>
            <a:normAutofit/>
          </a:bodyPr>
          <a:lstStyle/>
          <a:p>
            <a:r>
              <a:rPr lang="en-US" sz="5400"/>
              <a:t>Sex-linked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5610" y="1371600"/>
            <a:ext cx="7987990" cy="4800600"/>
          </a:xfrm>
        </p:spPr>
        <p:txBody>
          <a:bodyPr>
            <a:normAutofit/>
          </a:bodyPr>
          <a:lstStyle/>
          <a:p>
            <a:r>
              <a:rPr lang="en-US" sz="3600" b="1"/>
              <a:t>Up until now, all of the traits we have examined have been </a:t>
            </a:r>
            <a:r>
              <a:rPr lang="en-US" sz="3600" b="1" i="1"/>
              <a:t>autosomal traits</a:t>
            </a:r>
            <a:r>
              <a:rPr lang="en-US" sz="3600" b="1"/>
              <a:t>.</a:t>
            </a:r>
          </a:p>
          <a:p>
            <a:endParaRPr lang="en-US" sz="3600" b="1" i="1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3600" b="1" i="1">
                <a:solidFill>
                  <a:schemeClr val="accent1">
                    <a:lumMod val="75000"/>
                  </a:schemeClr>
                </a:solidFill>
              </a:rPr>
              <a:t>Autosomal Trait = </a:t>
            </a:r>
            <a:r>
              <a:rPr lang="en-US" sz="3600" b="1" i="1"/>
              <a:t>Traits controlled by genes found on chromosome pairs #1 - 22</a:t>
            </a:r>
          </a:p>
          <a:p>
            <a:endParaRPr lang="en-US" sz="3600" b="1"/>
          </a:p>
          <a:p>
            <a:endParaRPr lang="en-US" sz="3600" b="1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sz="3200" b="1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sz="3200" b="1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877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0"/>
            <a:ext cx="7772400" cy="1609344"/>
          </a:xfrm>
        </p:spPr>
        <p:txBody>
          <a:bodyPr>
            <a:normAutofit/>
          </a:bodyPr>
          <a:lstStyle/>
          <a:p>
            <a:r>
              <a:rPr lang="en-US" sz="5400"/>
              <a:t>Sex-linked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62801" y="1143000"/>
            <a:ext cx="3372465" cy="4800600"/>
          </a:xfrm>
        </p:spPr>
        <p:txBody>
          <a:bodyPr>
            <a:normAutofit/>
          </a:bodyPr>
          <a:lstStyle/>
          <a:p>
            <a:r>
              <a:rPr lang="en-US" sz="3200" b="1"/>
              <a:t>The 23</a:t>
            </a:r>
            <a:r>
              <a:rPr lang="en-US" sz="3200" b="1" baseline="30000"/>
              <a:t>rd</a:t>
            </a:r>
            <a:r>
              <a:rPr lang="en-US" sz="3200" b="1"/>
              <a:t> pair of chromosomes are the sex chromosomes</a:t>
            </a:r>
          </a:p>
          <a:p>
            <a:endParaRPr lang="en-US" sz="3200" b="1"/>
          </a:p>
          <a:p>
            <a:pPr marL="0" indent="0" algn="ctr">
              <a:buNone/>
            </a:pPr>
            <a:r>
              <a:rPr lang="en-US" sz="3200" b="1">
                <a:solidFill>
                  <a:schemeClr val="accent1">
                    <a:lumMod val="75000"/>
                  </a:schemeClr>
                </a:solidFill>
              </a:rPr>
              <a:t>X </a:t>
            </a:r>
            <a:r>
              <a:rPr lang="en-US" sz="3200" b="1" err="1">
                <a:solidFill>
                  <a:schemeClr val="accent1">
                    <a:lumMod val="75000"/>
                  </a:schemeClr>
                </a:solidFill>
              </a:rPr>
              <a:t>X</a:t>
            </a:r>
            <a:r>
              <a:rPr lang="en-US" sz="3200" b="1">
                <a:solidFill>
                  <a:schemeClr val="accent1">
                    <a:lumMod val="75000"/>
                  </a:schemeClr>
                </a:solidFill>
              </a:rPr>
              <a:t> = </a:t>
            </a:r>
            <a:r>
              <a:rPr lang="en-US" sz="3200" b="1"/>
              <a:t>Female</a:t>
            </a:r>
          </a:p>
          <a:p>
            <a:pPr marL="0" indent="0" algn="ctr">
              <a:buNone/>
            </a:pPr>
            <a:r>
              <a:rPr lang="en-US" sz="3200" b="1">
                <a:solidFill>
                  <a:schemeClr val="accent1">
                    <a:lumMod val="75000"/>
                  </a:schemeClr>
                </a:solidFill>
              </a:rPr>
              <a:t>X Y = </a:t>
            </a:r>
            <a:r>
              <a:rPr lang="en-US" sz="3200" b="1"/>
              <a:t>Male</a:t>
            </a:r>
          </a:p>
          <a:p>
            <a:endParaRPr lang="en-US" sz="3200" b="1"/>
          </a:p>
          <a:p>
            <a:pPr marL="0" indent="0">
              <a:buNone/>
            </a:pPr>
            <a:endParaRPr lang="en-US" sz="3200" b="1"/>
          </a:p>
          <a:p>
            <a:pPr marL="0" indent="0">
              <a:buNone/>
            </a:pPr>
            <a:endParaRPr lang="en-US" sz="2800" b="1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Picture 2" descr="Image result for chromosomes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1" r="18609"/>
          <a:stretch/>
        </p:blipFill>
        <p:spPr bwMode="auto">
          <a:xfrm>
            <a:off x="1371600" y="1647810"/>
            <a:ext cx="6019800" cy="4676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008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0"/>
            <a:ext cx="7772400" cy="1609344"/>
          </a:xfrm>
        </p:spPr>
        <p:txBody>
          <a:bodyPr>
            <a:normAutofit/>
          </a:bodyPr>
          <a:lstStyle/>
          <a:p>
            <a:r>
              <a:rPr lang="en-US" sz="5400"/>
              <a:t>Sex-linked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5610" y="1371600"/>
            <a:ext cx="7987990" cy="4800600"/>
          </a:xfrm>
        </p:spPr>
        <p:txBody>
          <a:bodyPr>
            <a:normAutofit/>
          </a:bodyPr>
          <a:lstStyle/>
          <a:p>
            <a:r>
              <a:rPr lang="en-US" sz="3600" b="1"/>
              <a:t>To complete sex-linked Punnett squares, you will need to…</a:t>
            </a:r>
          </a:p>
          <a:p>
            <a:pPr lvl="1"/>
            <a:r>
              <a:rPr lang="en-US" sz="3400" b="1" i="1">
                <a:solidFill>
                  <a:schemeClr val="accent1">
                    <a:lumMod val="75000"/>
                  </a:schemeClr>
                </a:solidFill>
              </a:rPr>
              <a:t>Use X’s and Y’s with </a:t>
            </a:r>
            <a:r>
              <a:rPr lang="en-US" sz="3400" b="1" i="1" u="sng">
                <a:solidFill>
                  <a:schemeClr val="accent1">
                    <a:lumMod val="75000"/>
                  </a:schemeClr>
                </a:solidFill>
              </a:rPr>
              <a:t>superscript letters </a:t>
            </a:r>
            <a:r>
              <a:rPr lang="en-US" sz="3400" b="1" i="1">
                <a:solidFill>
                  <a:schemeClr val="accent1">
                    <a:lumMod val="75000"/>
                  </a:schemeClr>
                </a:solidFill>
              </a:rPr>
              <a:t>to represent the carried alleles</a:t>
            </a:r>
            <a:endParaRPr lang="en-US" sz="3600" b="1"/>
          </a:p>
          <a:p>
            <a:endParaRPr lang="en-US" sz="3600" b="1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sz="3200" b="1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sz="3200" b="1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480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0"/>
            <a:ext cx="7772400" cy="1609344"/>
          </a:xfrm>
        </p:spPr>
        <p:txBody>
          <a:bodyPr>
            <a:normAutofit/>
          </a:bodyPr>
          <a:lstStyle/>
          <a:p>
            <a:r>
              <a:rPr lang="en-US" sz="5400"/>
              <a:t>Sex-linked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5610" y="1371600"/>
            <a:ext cx="7987990" cy="4800600"/>
          </a:xfrm>
        </p:spPr>
        <p:txBody>
          <a:bodyPr>
            <a:normAutofit/>
          </a:bodyPr>
          <a:lstStyle/>
          <a:p>
            <a:r>
              <a:rPr lang="en-US" sz="3600" b="1"/>
              <a:t>Colorblindness is a</a:t>
            </a:r>
            <a:r>
              <a:rPr lang="en-US" sz="3600" b="1" i="1">
                <a:solidFill>
                  <a:schemeClr val="accent1">
                    <a:lumMod val="75000"/>
                  </a:schemeClr>
                </a:solidFill>
              </a:rPr>
              <a:t> recessive, sex-linked trait </a:t>
            </a:r>
            <a:r>
              <a:rPr lang="en-US" sz="3600" b="1"/>
              <a:t>carried on the</a:t>
            </a:r>
            <a:br>
              <a:rPr lang="en-US" sz="3600" b="1"/>
            </a:br>
            <a:r>
              <a:rPr lang="en-US" sz="3600" b="1"/>
              <a:t> </a:t>
            </a:r>
            <a:r>
              <a:rPr lang="en-US" sz="3600" b="1" u="sng"/>
              <a:t>X chromosome</a:t>
            </a:r>
          </a:p>
          <a:p>
            <a:r>
              <a:rPr lang="en-US" sz="3600" b="1"/>
              <a:t>“Normal” vision is dominant</a:t>
            </a:r>
          </a:p>
          <a:p>
            <a:endParaRPr lang="en-US" sz="3600" b="1"/>
          </a:p>
          <a:p>
            <a:r>
              <a:rPr lang="en-US" sz="3600" b="1"/>
              <a:t>C = Normal vision allele</a:t>
            </a:r>
          </a:p>
          <a:p>
            <a:r>
              <a:rPr lang="en-US" sz="3600" b="1"/>
              <a:t>c = Colorblind vision allele</a:t>
            </a:r>
          </a:p>
          <a:p>
            <a:endParaRPr lang="en-US" sz="3600" b="1"/>
          </a:p>
          <a:p>
            <a:endParaRPr lang="en-US" sz="3600" b="1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sz="3200" b="1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sz="3200" b="1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018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0"/>
            <a:ext cx="7772400" cy="1609344"/>
          </a:xfrm>
        </p:spPr>
        <p:txBody>
          <a:bodyPr>
            <a:normAutofit/>
          </a:bodyPr>
          <a:lstStyle/>
          <a:p>
            <a:r>
              <a:rPr lang="en-US" sz="5400"/>
              <a:t>Sex-linked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5610" y="1371600"/>
            <a:ext cx="7987990" cy="4800600"/>
          </a:xfrm>
        </p:spPr>
        <p:txBody>
          <a:bodyPr>
            <a:normAutofit/>
          </a:bodyPr>
          <a:lstStyle/>
          <a:p>
            <a:r>
              <a:rPr lang="en-US" sz="4400" b="1"/>
              <a:t>Genotypes and phenotypes for vision in </a:t>
            </a:r>
            <a:r>
              <a:rPr lang="en-US" sz="4400" b="1" i="1"/>
              <a:t>females</a:t>
            </a:r>
            <a:r>
              <a:rPr lang="en-US" sz="4400" b="1"/>
              <a:t>…</a:t>
            </a:r>
          </a:p>
          <a:p>
            <a:pPr lvl="1"/>
            <a:r>
              <a:rPr lang="en-US" sz="4400" b="1">
                <a:solidFill>
                  <a:schemeClr val="accent1">
                    <a:lumMod val="75000"/>
                  </a:schemeClr>
                </a:solidFill>
              </a:rPr>
              <a:t>X </a:t>
            </a:r>
            <a:r>
              <a:rPr lang="en-US" sz="4400" b="1" baseline="30000">
                <a:solidFill>
                  <a:schemeClr val="accent1">
                    <a:lumMod val="75000"/>
                  </a:schemeClr>
                </a:solidFill>
              </a:rPr>
              <a:t>C</a:t>
            </a:r>
            <a:r>
              <a:rPr lang="en-US" sz="4400" b="1">
                <a:solidFill>
                  <a:schemeClr val="accent1">
                    <a:lumMod val="75000"/>
                  </a:schemeClr>
                </a:solidFill>
              </a:rPr>
              <a:t> X </a:t>
            </a:r>
            <a:r>
              <a:rPr lang="en-US" sz="4400" b="1" baseline="30000">
                <a:solidFill>
                  <a:schemeClr val="accent1">
                    <a:lumMod val="75000"/>
                  </a:schemeClr>
                </a:solidFill>
              </a:rPr>
              <a:t>C</a:t>
            </a:r>
            <a:br>
              <a:rPr lang="en-US" sz="4400" b="1" baseline="30000">
                <a:solidFill>
                  <a:schemeClr val="accent1">
                    <a:lumMod val="75000"/>
                  </a:schemeClr>
                </a:solidFill>
              </a:rPr>
            </a:br>
            <a:endParaRPr lang="en-US" sz="4400" b="1" baseline="3000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sz="4400" b="1">
                <a:solidFill>
                  <a:schemeClr val="accent1">
                    <a:lumMod val="75000"/>
                  </a:schemeClr>
                </a:solidFill>
              </a:rPr>
              <a:t>X </a:t>
            </a:r>
            <a:r>
              <a:rPr lang="en-US" sz="4400" b="1" baseline="30000">
                <a:solidFill>
                  <a:schemeClr val="accent1">
                    <a:lumMod val="75000"/>
                  </a:schemeClr>
                </a:solidFill>
              </a:rPr>
              <a:t>C</a:t>
            </a:r>
            <a:r>
              <a:rPr lang="en-US" sz="4400" b="1">
                <a:solidFill>
                  <a:schemeClr val="accent1">
                    <a:lumMod val="75000"/>
                  </a:schemeClr>
                </a:solidFill>
              </a:rPr>
              <a:t> X </a:t>
            </a:r>
            <a:r>
              <a:rPr lang="en-US" sz="4400" b="1" baseline="30000">
                <a:solidFill>
                  <a:schemeClr val="accent1">
                    <a:lumMod val="75000"/>
                  </a:schemeClr>
                </a:solidFill>
              </a:rPr>
              <a:t>c</a:t>
            </a:r>
            <a:br>
              <a:rPr lang="en-US" sz="4400" b="1" baseline="30000">
                <a:solidFill>
                  <a:schemeClr val="accent1">
                    <a:lumMod val="75000"/>
                  </a:schemeClr>
                </a:solidFill>
              </a:rPr>
            </a:br>
            <a:endParaRPr lang="en-US" sz="4400" b="1" baseline="3000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sz="4400" b="1">
                <a:solidFill>
                  <a:schemeClr val="accent1">
                    <a:lumMod val="75000"/>
                  </a:schemeClr>
                </a:solidFill>
              </a:rPr>
              <a:t>X </a:t>
            </a:r>
            <a:r>
              <a:rPr lang="en-US" sz="4400" b="1" baseline="30000">
                <a:solidFill>
                  <a:schemeClr val="accent1">
                    <a:lumMod val="75000"/>
                  </a:schemeClr>
                </a:solidFill>
              </a:rPr>
              <a:t>c</a:t>
            </a:r>
            <a:r>
              <a:rPr lang="en-US" sz="4400" b="1">
                <a:solidFill>
                  <a:schemeClr val="accent1">
                    <a:lumMod val="75000"/>
                  </a:schemeClr>
                </a:solidFill>
              </a:rPr>
              <a:t> X </a:t>
            </a:r>
            <a:r>
              <a:rPr lang="en-US" sz="4400" b="1" baseline="30000">
                <a:solidFill>
                  <a:schemeClr val="accent1">
                    <a:lumMod val="75000"/>
                  </a:schemeClr>
                </a:solidFill>
              </a:rPr>
              <a:t>c</a:t>
            </a:r>
          </a:p>
          <a:p>
            <a:pPr lvl="1"/>
            <a:endParaRPr lang="en-US" sz="3400" b="1" baseline="30000"/>
          </a:p>
          <a:p>
            <a:pPr lvl="1"/>
            <a:endParaRPr lang="en-US" sz="3400" b="1" baseline="30000"/>
          </a:p>
          <a:p>
            <a:endParaRPr lang="en-US" sz="3600" b="1"/>
          </a:p>
          <a:p>
            <a:endParaRPr lang="en-US" sz="3600" b="1"/>
          </a:p>
          <a:p>
            <a:endParaRPr lang="en-US" sz="3600" b="1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sz="3200" b="1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sz="3200" b="1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073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0"/>
            <a:ext cx="7772400" cy="1609344"/>
          </a:xfrm>
        </p:spPr>
        <p:txBody>
          <a:bodyPr>
            <a:normAutofit/>
          </a:bodyPr>
          <a:lstStyle/>
          <a:p>
            <a:r>
              <a:rPr lang="en-US" sz="5400"/>
              <a:t>Sex-linked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5610" y="1371600"/>
            <a:ext cx="8902390" cy="4800600"/>
          </a:xfrm>
        </p:spPr>
        <p:txBody>
          <a:bodyPr>
            <a:normAutofit/>
          </a:bodyPr>
          <a:lstStyle/>
          <a:p>
            <a:r>
              <a:rPr lang="en-US" sz="4400" b="1"/>
              <a:t>Genotypes and phenotypes for vision in </a:t>
            </a:r>
            <a:r>
              <a:rPr lang="en-US" sz="4400" b="1" i="1"/>
              <a:t>females</a:t>
            </a:r>
            <a:r>
              <a:rPr lang="en-US" sz="4400" b="1"/>
              <a:t>…</a:t>
            </a:r>
          </a:p>
          <a:p>
            <a:pPr lvl="1"/>
            <a:r>
              <a:rPr lang="en-US" sz="4400" b="1">
                <a:solidFill>
                  <a:schemeClr val="accent1">
                    <a:lumMod val="75000"/>
                  </a:schemeClr>
                </a:solidFill>
              </a:rPr>
              <a:t>X </a:t>
            </a:r>
            <a:r>
              <a:rPr lang="en-US" sz="4400" b="1" baseline="30000">
                <a:solidFill>
                  <a:schemeClr val="accent1">
                    <a:lumMod val="75000"/>
                  </a:schemeClr>
                </a:solidFill>
              </a:rPr>
              <a:t>C</a:t>
            </a:r>
            <a:r>
              <a:rPr lang="en-US" sz="4400" b="1">
                <a:solidFill>
                  <a:schemeClr val="accent1">
                    <a:lumMod val="75000"/>
                  </a:schemeClr>
                </a:solidFill>
              </a:rPr>
              <a:t> X </a:t>
            </a:r>
            <a:r>
              <a:rPr lang="en-US" sz="4400" b="1" baseline="30000">
                <a:solidFill>
                  <a:schemeClr val="accent1">
                    <a:lumMod val="75000"/>
                  </a:schemeClr>
                </a:solidFill>
              </a:rPr>
              <a:t>C </a:t>
            </a:r>
            <a:r>
              <a:rPr lang="en-US" sz="4400" b="1">
                <a:solidFill>
                  <a:schemeClr val="accent1">
                    <a:lumMod val="75000"/>
                  </a:schemeClr>
                </a:solidFill>
              </a:rPr>
              <a:t>= </a:t>
            </a:r>
            <a:r>
              <a:rPr lang="en-US" sz="4400" b="1" i="1"/>
              <a:t>Normal Vision</a:t>
            </a:r>
            <a:br>
              <a:rPr lang="en-US" sz="4400" b="1" baseline="30000">
                <a:solidFill>
                  <a:schemeClr val="accent1">
                    <a:lumMod val="75000"/>
                  </a:schemeClr>
                </a:solidFill>
              </a:rPr>
            </a:br>
            <a:endParaRPr lang="en-US" sz="4400" b="1" baseline="3000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sz="4400" b="1">
                <a:solidFill>
                  <a:schemeClr val="accent1">
                    <a:lumMod val="75000"/>
                  </a:schemeClr>
                </a:solidFill>
              </a:rPr>
              <a:t>X </a:t>
            </a:r>
            <a:r>
              <a:rPr lang="en-US" sz="4400" b="1" baseline="30000">
                <a:solidFill>
                  <a:schemeClr val="accent1">
                    <a:lumMod val="75000"/>
                  </a:schemeClr>
                </a:solidFill>
              </a:rPr>
              <a:t>C</a:t>
            </a:r>
            <a:r>
              <a:rPr lang="en-US" sz="4400" b="1">
                <a:solidFill>
                  <a:schemeClr val="accent1">
                    <a:lumMod val="75000"/>
                  </a:schemeClr>
                </a:solidFill>
              </a:rPr>
              <a:t> X </a:t>
            </a:r>
            <a:r>
              <a:rPr lang="en-US" sz="4400" b="1" baseline="30000">
                <a:solidFill>
                  <a:schemeClr val="accent1">
                    <a:lumMod val="75000"/>
                  </a:schemeClr>
                </a:solidFill>
              </a:rPr>
              <a:t>c </a:t>
            </a:r>
            <a:r>
              <a:rPr lang="en-US" sz="4400" b="1">
                <a:solidFill>
                  <a:schemeClr val="accent1">
                    <a:lumMod val="75000"/>
                  </a:schemeClr>
                </a:solidFill>
              </a:rPr>
              <a:t>= </a:t>
            </a:r>
            <a:r>
              <a:rPr lang="en-US" sz="4400" b="1" i="1"/>
              <a:t>Normal Vision </a:t>
            </a:r>
            <a:r>
              <a:rPr lang="en-US" sz="2800" b="1" i="1"/>
              <a:t>(“carrier”)</a:t>
            </a:r>
            <a:br>
              <a:rPr lang="en-US" sz="4400" b="1" baseline="30000">
                <a:solidFill>
                  <a:schemeClr val="accent1">
                    <a:lumMod val="75000"/>
                  </a:schemeClr>
                </a:solidFill>
              </a:rPr>
            </a:br>
            <a:endParaRPr lang="en-US" sz="4400" b="1" baseline="3000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sz="4400" b="1">
                <a:solidFill>
                  <a:schemeClr val="accent1">
                    <a:lumMod val="75000"/>
                  </a:schemeClr>
                </a:solidFill>
              </a:rPr>
              <a:t>X </a:t>
            </a:r>
            <a:r>
              <a:rPr lang="en-US" sz="4400" b="1" baseline="30000">
                <a:solidFill>
                  <a:schemeClr val="accent1">
                    <a:lumMod val="75000"/>
                  </a:schemeClr>
                </a:solidFill>
              </a:rPr>
              <a:t>c</a:t>
            </a:r>
            <a:r>
              <a:rPr lang="en-US" sz="4400" b="1">
                <a:solidFill>
                  <a:schemeClr val="accent1">
                    <a:lumMod val="75000"/>
                  </a:schemeClr>
                </a:solidFill>
              </a:rPr>
              <a:t> X </a:t>
            </a:r>
            <a:r>
              <a:rPr lang="en-US" sz="4400" b="1" baseline="30000">
                <a:solidFill>
                  <a:schemeClr val="accent1">
                    <a:lumMod val="75000"/>
                  </a:schemeClr>
                </a:solidFill>
              </a:rPr>
              <a:t>c </a:t>
            </a:r>
            <a:r>
              <a:rPr lang="en-US" sz="4400" b="1">
                <a:solidFill>
                  <a:schemeClr val="accent1">
                    <a:lumMod val="75000"/>
                  </a:schemeClr>
                </a:solidFill>
              </a:rPr>
              <a:t>= </a:t>
            </a:r>
            <a:r>
              <a:rPr lang="en-US" sz="4400" b="1" i="1"/>
              <a:t>Colorblind Vision</a:t>
            </a:r>
            <a:endParaRPr lang="en-US" sz="4400" b="1" baseline="30000"/>
          </a:p>
          <a:p>
            <a:pPr lvl="1"/>
            <a:endParaRPr lang="en-US" sz="3400" b="1" baseline="30000"/>
          </a:p>
          <a:p>
            <a:pPr lvl="1"/>
            <a:endParaRPr lang="en-US" sz="3400" b="1" baseline="30000"/>
          </a:p>
          <a:p>
            <a:endParaRPr lang="en-US" sz="3600" b="1"/>
          </a:p>
          <a:p>
            <a:endParaRPr lang="en-US" sz="3600" b="1"/>
          </a:p>
          <a:p>
            <a:endParaRPr lang="en-US" sz="3600" b="1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sz="3200" b="1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sz="3200" b="1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094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0"/>
            <a:ext cx="7772400" cy="1609344"/>
          </a:xfrm>
        </p:spPr>
        <p:txBody>
          <a:bodyPr>
            <a:normAutofit/>
          </a:bodyPr>
          <a:lstStyle/>
          <a:p>
            <a:r>
              <a:rPr lang="en-US" sz="5400"/>
              <a:t>Sex-linked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5610" y="1371600"/>
            <a:ext cx="7987990" cy="4800600"/>
          </a:xfrm>
        </p:spPr>
        <p:txBody>
          <a:bodyPr>
            <a:normAutofit/>
          </a:bodyPr>
          <a:lstStyle/>
          <a:p>
            <a:r>
              <a:rPr lang="en-US" sz="4400" b="1"/>
              <a:t>Genotypes and phenotypes for vision in </a:t>
            </a:r>
            <a:r>
              <a:rPr lang="en-US" sz="4400" b="1" i="1"/>
              <a:t>males</a:t>
            </a:r>
            <a:r>
              <a:rPr lang="en-US" sz="4400" b="1"/>
              <a:t>…</a:t>
            </a:r>
          </a:p>
          <a:p>
            <a:pPr lvl="1"/>
            <a:r>
              <a:rPr lang="en-US" sz="4400" b="1">
                <a:solidFill>
                  <a:schemeClr val="accent1">
                    <a:lumMod val="75000"/>
                  </a:schemeClr>
                </a:solidFill>
              </a:rPr>
              <a:t>X </a:t>
            </a:r>
            <a:r>
              <a:rPr lang="en-US" sz="4400" b="1" baseline="30000">
                <a:solidFill>
                  <a:schemeClr val="accent1">
                    <a:lumMod val="75000"/>
                  </a:schemeClr>
                </a:solidFill>
              </a:rPr>
              <a:t>C</a:t>
            </a:r>
            <a:r>
              <a:rPr lang="en-US" sz="4400" b="1">
                <a:solidFill>
                  <a:schemeClr val="accent1">
                    <a:lumMod val="75000"/>
                  </a:schemeClr>
                </a:solidFill>
              </a:rPr>
              <a:t> Y</a:t>
            </a:r>
            <a:br>
              <a:rPr lang="en-US" sz="4400" b="1" baseline="30000">
                <a:solidFill>
                  <a:schemeClr val="accent1">
                    <a:lumMod val="75000"/>
                  </a:schemeClr>
                </a:solidFill>
              </a:rPr>
            </a:br>
            <a:endParaRPr lang="en-US" sz="4400" b="1" baseline="3000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sz="4400" b="1">
                <a:solidFill>
                  <a:schemeClr val="accent1">
                    <a:lumMod val="75000"/>
                  </a:schemeClr>
                </a:solidFill>
              </a:rPr>
              <a:t>X </a:t>
            </a:r>
            <a:r>
              <a:rPr lang="en-US" sz="4400" b="1" baseline="30000">
                <a:solidFill>
                  <a:schemeClr val="accent1">
                    <a:lumMod val="75000"/>
                  </a:schemeClr>
                </a:solidFill>
              </a:rPr>
              <a:t>c</a:t>
            </a:r>
            <a:r>
              <a:rPr lang="en-US" sz="4400" b="1">
                <a:solidFill>
                  <a:schemeClr val="accent1">
                    <a:lumMod val="75000"/>
                  </a:schemeClr>
                </a:solidFill>
              </a:rPr>
              <a:t> Y</a:t>
            </a:r>
            <a:endParaRPr lang="en-US" sz="4400" b="1" baseline="3000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sz="3400" b="1" baseline="30000"/>
          </a:p>
          <a:p>
            <a:pPr lvl="1"/>
            <a:endParaRPr lang="en-US" sz="3400" b="1" baseline="30000"/>
          </a:p>
          <a:p>
            <a:endParaRPr lang="en-US" sz="3600" b="1"/>
          </a:p>
          <a:p>
            <a:endParaRPr lang="en-US" sz="3600" b="1"/>
          </a:p>
          <a:p>
            <a:endParaRPr lang="en-US" sz="3600" b="1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sz="3200" b="1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sz="32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758511">
            <a:off x="5486400" y="3352800"/>
            <a:ext cx="441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3200" i="1">
                <a:solidFill>
                  <a:prstClr val="black"/>
                </a:solidFill>
                <a:latin typeface="Rockwell" panose="02060603020205020403"/>
              </a:rPr>
              <a:t>Why do we not place a letter (allele) on the Y chromosome???</a:t>
            </a:r>
          </a:p>
        </p:txBody>
      </p:sp>
    </p:spTree>
    <p:extLst>
      <p:ext uri="{BB962C8B-B14F-4D97-AF65-F5344CB8AC3E}">
        <p14:creationId xmlns:p14="http://schemas.microsoft.com/office/powerpoint/2010/main" val="549317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0"/>
            <a:ext cx="7772400" cy="1609344"/>
          </a:xfrm>
        </p:spPr>
        <p:txBody>
          <a:bodyPr>
            <a:normAutofit/>
          </a:bodyPr>
          <a:lstStyle/>
          <a:p>
            <a:r>
              <a:rPr lang="en-US" sz="5400"/>
              <a:t>Sex-linked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5610" y="1371600"/>
            <a:ext cx="7987990" cy="5181600"/>
          </a:xfrm>
        </p:spPr>
        <p:txBody>
          <a:bodyPr>
            <a:normAutofit/>
          </a:bodyPr>
          <a:lstStyle/>
          <a:p>
            <a:r>
              <a:rPr lang="en-US" sz="4400" b="1"/>
              <a:t>Genotypes and phenotypes for vision in </a:t>
            </a:r>
            <a:r>
              <a:rPr lang="en-US" sz="4400" b="1" i="1"/>
              <a:t>males</a:t>
            </a:r>
            <a:r>
              <a:rPr lang="en-US" sz="4400" b="1"/>
              <a:t>…</a:t>
            </a:r>
          </a:p>
          <a:p>
            <a:pPr lvl="1"/>
            <a:r>
              <a:rPr lang="en-US" sz="4400" b="1">
                <a:solidFill>
                  <a:schemeClr val="accent1">
                    <a:lumMod val="75000"/>
                  </a:schemeClr>
                </a:solidFill>
              </a:rPr>
              <a:t>X </a:t>
            </a:r>
            <a:r>
              <a:rPr lang="en-US" sz="4400" b="1" baseline="30000">
                <a:solidFill>
                  <a:schemeClr val="accent1">
                    <a:lumMod val="75000"/>
                  </a:schemeClr>
                </a:solidFill>
              </a:rPr>
              <a:t>C</a:t>
            </a:r>
            <a:r>
              <a:rPr lang="en-US" sz="4400" b="1">
                <a:solidFill>
                  <a:schemeClr val="accent1">
                    <a:lumMod val="75000"/>
                  </a:schemeClr>
                </a:solidFill>
              </a:rPr>
              <a:t> Y</a:t>
            </a:r>
            <a:r>
              <a:rPr lang="en-US" sz="4400" b="1" baseline="3000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400" b="1">
                <a:solidFill>
                  <a:schemeClr val="accent1">
                    <a:lumMod val="75000"/>
                  </a:schemeClr>
                </a:solidFill>
              </a:rPr>
              <a:t>= </a:t>
            </a:r>
            <a:r>
              <a:rPr lang="en-US" sz="4400" b="1" i="1"/>
              <a:t>Normal Vision</a:t>
            </a:r>
            <a:br>
              <a:rPr lang="en-US" sz="4400" b="1" baseline="30000">
                <a:solidFill>
                  <a:schemeClr val="accent1">
                    <a:lumMod val="75000"/>
                  </a:schemeClr>
                </a:solidFill>
              </a:rPr>
            </a:br>
            <a:br>
              <a:rPr lang="en-US" sz="4400" b="1" baseline="30000">
                <a:solidFill>
                  <a:schemeClr val="accent1">
                    <a:lumMod val="75000"/>
                  </a:schemeClr>
                </a:solidFill>
              </a:rPr>
            </a:br>
            <a:endParaRPr lang="en-US" sz="4400" b="1" baseline="3000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sz="4400" b="1">
                <a:solidFill>
                  <a:schemeClr val="accent1">
                    <a:lumMod val="75000"/>
                  </a:schemeClr>
                </a:solidFill>
              </a:rPr>
              <a:t>X </a:t>
            </a:r>
            <a:r>
              <a:rPr lang="en-US" sz="4400" b="1" baseline="30000">
                <a:solidFill>
                  <a:schemeClr val="accent1">
                    <a:lumMod val="75000"/>
                  </a:schemeClr>
                </a:solidFill>
              </a:rPr>
              <a:t>c</a:t>
            </a:r>
            <a:r>
              <a:rPr lang="en-US" sz="4400" b="1">
                <a:solidFill>
                  <a:schemeClr val="accent1">
                    <a:lumMod val="75000"/>
                  </a:schemeClr>
                </a:solidFill>
              </a:rPr>
              <a:t> Y</a:t>
            </a:r>
            <a:r>
              <a:rPr lang="en-US" sz="4400" b="1" baseline="3000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400" b="1">
                <a:solidFill>
                  <a:schemeClr val="accent1">
                    <a:lumMod val="75000"/>
                  </a:schemeClr>
                </a:solidFill>
              </a:rPr>
              <a:t>= </a:t>
            </a:r>
            <a:r>
              <a:rPr lang="en-US" sz="4400" b="1" i="1"/>
              <a:t>Colorblind Vision</a:t>
            </a:r>
          </a:p>
          <a:p>
            <a:pPr lvl="1"/>
            <a:endParaRPr lang="en-US" sz="4400" b="1" i="1" baseline="30000"/>
          </a:p>
          <a:p>
            <a:pPr marL="274320" lvl="1" indent="0" algn="ctr">
              <a:buNone/>
            </a:pPr>
            <a:r>
              <a:rPr lang="en-US" sz="3600" b="1"/>
              <a:t>So why are there more colorblind males than females?</a:t>
            </a:r>
            <a:endParaRPr lang="en-US" sz="3600" b="1" baseline="30000"/>
          </a:p>
          <a:p>
            <a:pPr lvl="1"/>
            <a:endParaRPr lang="en-US" sz="4400" b="1" baseline="30000"/>
          </a:p>
          <a:p>
            <a:pPr lvl="1"/>
            <a:endParaRPr lang="en-US" sz="3400" b="1" baseline="30000"/>
          </a:p>
          <a:p>
            <a:pPr lvl="1"/>
            <a:endParaRPr lang="en-US" sz="3400" b="1" baseline="30000"/>
          </a:p>
          <a:p>
            <a:endParaRPr lang="en-US" sz="3600" b="1"/>
          </a:p>
          <a:p>
            <a:endParaRPr lang="en-US" sz="3600" b="1"/>
          </a:p>
          <a:p>
            <a:endParaRPr lang="en-US" sz="3600" b="1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sz="3200" b="1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sz="3200" b="1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297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7B5E013ACB264E928E355F316E74CA" ma:contentTypeVersion="12" ma:contentTypeDescription="Create a new document." ma:contentTypeScope="" ma:versionID="9a11707d751274f9c3a26815c53126e5">
  <xsd:schema xmlns:xsd="http://www.w3.org/2001/XMLSchema" xmlns:xs="http://www.w3.org/2001/XMLSchema" xmlns:p="http://schemas.microsoft.com/office/2006/metadata/properties" xmlns:ns3="795a4472-ab62-4649-822d-67b561718962" xmlns:ns4="1ea00a28-3611-4fd0-98de-446790f993d9" targetNamespace="http://schemas.microsoft.com/office/2006/metadata/properties" ma:root="true" ma:fieldsID="b1dd279dc28e51ad7ba1df77f6f65224" ns3:_="" ns4:_="">
    <xsd:import namespace="795a4472-ab62-4649-822d-67b561718962"/>
    <xsd:import namespace="1ea00a28-3611-4fd0-98de-446790f993d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5a4472-ab62-4649-822d-67b5617189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a00a28-3611-4fd0-98de-446790f993d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DDD58B7-E88D-40BE-96E6-CBF93DC777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5a4472-ab62-4649-822d-67b561718962"/>
    <ds:schemaRef ds:uri="1ea00a28-3611-4fd0-98de-446790f993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A08214C-EEDA-4788-AA40-DB2147375C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A8EC78C-A1CA-4D10-B768-C91F5B841E78}">
  <ds:schemaRefs>
    <ds:schemaRef ds:uri="http://schemas.microsoft.com/office/2006/metadata/properties"/>
    <ds:schemaRef ds:uri="http://www.w3.org/XML/1998/namespace"/>
    <ds:schemaRef ds:uri="http://purl.org/dc/elements/1.1/"/>
    <ds:schemaRef ds:uri="795a4472-ab62-4649-822d-67b5617189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1ea00a28-3611-4fd0-98de-446790f993d9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330</Words>
  <Application>Microsoft Office PowerPoint</Application>
  <PresentationFormat>Widescreen</PresentationFormat>
  <Paragraphs>138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Rockwell</vt:lpstr>
      <vt:lpstr>Rockwell Condensed</vt:lpstr>
      <vt:lpstr>Wingdings</vt:lpstr>
      <vt:lpstr>Wood Type</vt:lpstr>
      <vt:lpstr>Sex-linked inheritance</vt:lpstr>
      <vt:lpstr>Sex-linked inheritance</vt:lpstr>
      <vt:lpstr>Sex-linked inheritance</vt:lpstr>
      <vt:lpstr>Sex-linked inheritance</vt:lpstr>
      <vt:lpstr>Sex-linked inheritance</vt:lpstr>
      <vt:lpstr>Sex-linked inheritance</vt:lpstr>
      <vt:lpstr>Sex-linked inheritance</vt:lpstr>
      <vt:lpstr>Sex-linked inheritance</vt:lpstr>
      <vt:lpstr>Sex-linked inheritance</vt:lpstr>
      <vt:lpstr>Sex-linked inheritance</vt:lpstr>
      <vt:lpstr>Sex-linked inheritance</vt:lpstr>
      <vt:lpstr>Sex-linked inheritance</vt:lpstr>
      <vt:lpstr>Sex-linked inheritance</vt:lpstr>
      <vt:lpstr>Sex-linked inheritance</vt:lpstr>
      <vt:lpstr>Sex-linked inheritance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Sex-linked inheritance</dc:title>
  <dc:creator>Meredith Koester</dc:creator>
  <cp:lastModifiedBy>Meredith Koester</cp:lastModifiedBy>
  <cp:revision>1</cp:revision>
  <dcterms:created xsi:type="dcterms:W3CDTF">2019-11-14T18:27:55Z</dcterms:created>
  <dcterms:modified xsi:type="dcterms:W3CDTF">2019-11-14T18:29:23Z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0x010100727B5E013ACB264E928E355F316E74CA</vt:lpwstr>
  </property>
</Properties>
</file>