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696" r:id="rId8"/>
  </p:sldMasterIdLst>
  <p:notesMasterIdLst>
    <p:notesMasterId r:id="rId63"/>
  </p:notesMasterIdLst>
  <p:sldIdLst>
    <p:sldId id="282" r:id="rId9"/>
    <p:sldId id="256" r:id="rId10"/>
    <p:sldId id="257" r:id="rId11"/>
    <p:sldId id="258" r:id="rId12"/>
    <p:sldId id="283" r:id="rId13"/>
    <p:sldId id="284" r:id="rId14"/>
    <p:sldId id="285" r:id="rId15"/>
    <p:sldId id="264" r:id="rId16"/>
    <p:sldId id="286" r:id="rId17"/>
    <p:sldId id="265" r:id="rId18"/>
    <p:sldId id="266" r:id="rId19"/>
    <p:sldId id="263" r:id="rId20"/>
    <p:sldId id="287" r:id="rId21"/>
    <p:sldId id="288" r:id="rId22"/>
    <p:sldId id="290" r:id="rId23"/>
    <p:sldId id="289" r:id="rId24"/>
    <p:sldId id="267" r:id="rId25"/>
    <p:sldId id="291" r:id="rId26"/>
    <p:sldId id="292" r:id="rId27"/>
    <p:sldId id="268" r:id="rId28"/>
    <p:sldId id="270" r:id="rId29"/>
    <p:sldId id="293" r:id="rId30"/>
    <p:sldId id="294" r:id="rId31"/>
    <p:sldId id="295" r:id="rId32"/>
    <p:sldId id="296" r:id="rId33"/>
    <p:sldId id="297" r:id="rId34"/>
    <p:sldId id="271" r:id="rId35"/>
    <p:sldId id="272" r:id="rId36"/>
    <p:sldId id="259" r:id="rId37"/>
    <p:sldId id="298" r:id="rId38"/>
    <p:sldId id="299" r:id="rId39"/>
    <p:sldId id="300" r:id="rId40"/>
    <p:sldId id="273" r:id="rId41"/>
    <p:sldId id="274" r:id="rId42"/>
    <p:sldId id="275" r:id="rId43"/>
    <p:sldId id="276" r:id="rId44"/>
    <p:sldId id="279" r:id="rId45"/>
    <p:sldId id="280" r:id="rId46"/>
    <p:sldId id="277" r:id="rId47"/>
    <p:sldId id="301" r:id="rId48"/>
    <p:sldId id="312" r:id="rId49"/>
    <p:sldId id="269" r:id="rId50"/>
    <p:sldId id="313" r:id="rId51"/>
    <p:sldId id="314" r:id="rId52"/>
    <p:sldId id="303" r:id="rId53"/>
    <p:sldId id="304" r:id="rId54"/>
    <p:sldId id="281" r:id="rId55"/>
    <p:sldId id="305" r:id="rId56"/>
    <p:sldId id="306" r:id="rId57"/>
    <p:sldId id="308" r:id="rId58"/>
    <p:sldId id="309" r:id="rId59"/>
    <p:sldId id="310" r:id="rId60"/>
    <p:sldId id="307" r:id="rId61"/>
    <p:sldId id="311"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5" autoAdjust="0"/>
    <p:restoredTop sz="94660"/>
  </p:normalViewPr>
  <p:slideViewPr>
    <p:cSldViewPr>
      <p:cViewPr varScale="1">
        <p:scale>
          <a:sx n="55" d="100"/>
          <a:sy n="55" d="100"/>
        </p:scale>
        <p:origin x="1428"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107E69-7E27-4AF5-BE61-D10F96828983}" type="datetimeFigureOut">
              <a:rPr lang="en-US" smtClean="0"/>
              <a:pPr/>
              <a:t>9/11/2019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AEA710-521F-4F30-A706-1AE7D6A81ACC}" type="slidenum">
              <a:rPr lang="en-US" smtClean="0"/>
              <a:pPr/>
              <a:t>‹#›</a:t>
            </a:fld>
            <a:endParaRPr lang="en-US"/>
          </a:p>
        </p:txBody>
      </p:sp>
    </p:spTree>
    <p:extLst>
      <p:ext uri="{BB962C8B-B14F-4D97-AF65-F5344CB8AC3E}">
        <p14:creationId xmlns:p14="http://schemas.microsoft.com/office/powerpoint/2010/main" val="190643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D8D921-7133-4983-891A-524B62867FA1}" type="slidenum">
              <a:rPr lang="en-US" altLang="en-US" smtClean="0"/>
              <a:pPr>
                <a:spcBef>
                  <a:spcPct val="0"/>
                </a:spcBef>
              </a:pPr>
              <a:t>6</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701675" y="4416425"/>
            <a:ext cx="5607050" cy="4183063"/>
          </a:xfrm>
          <a:noFill/>
        </p:spPr>
        <p:txBody>
          <a:bodyPr/>
          <a:lstStyle/>
          <a:p>
            <a:pPr eaLnBrk="1" hangingPunct="1"/>
            <a:endParaRPr lang="en-US" altLang="en-US" dirty="0"/>
          </a:p>
        </p:txBody>
      </p:sp>
    </p:spTree>
    <p:extLst>
      <p:ext uri="{BB962C8B-B14F-4D97-AF65-F5344CB8AC3E}">
        <p14:creationId xmlns:p14="http://schemas.microsoft.com/office/powerpoint/2010/main" val="305878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EEADB4-48EE-478F-8D9C-BFD49E87DFD2}" type="slidenum">
              <a:rPr lang="en-US" altLang="en-US" smtClean="0">
                <a:solidFill>
                  <a:srgbClr val="000000"/>
                </a:solidFill>
              </a:rPr>
              <a:pPr>
                <a:spcBef>
                  <a:spcPct val="0"/>
                </a:spcBef>
              </a:pPr>
              <a:t>32</a:t>
            </a:fld>
            <a:endParaRPr lang="en-US" alt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extLst>
      <p:ext uri="{BB962C8B-B14F-4D97-AF65-F5344CB8AC3E}">
        <p14:creationId xmlns:p14="http://schemas.microsoft.com/office/powerpoint/2010/main" val="360741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AEA710-521F-4F30-A706-1AE7D6A81ACC}" type="slidenum">
              <a:rPr lang="en-US" smtClean="0"/>
              <a:pPr/>
              <a:t>37</a:t>
            </a:fld>
            <a:endParaRPr lang="en-US"/>
          </a:p>
        </p:txBody>
      </p:sp>
    </p:spTree>
    <p:extLst>
      <p:ext uri="{BB962C8B-B14F-4D97-AF65-F5344CB8AC3E}">
        <p14:creationId xmlns:p14="http://schemas.microsoft.com/office/powerpoint/2010/main" val="393090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6B6871-6E20-47E3-B15C-CB8AC747B1C9}" type="datetimeFigureOut">
              <a:rPr lang="en-US" smtClean="0"/>
              <a:pPr/>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6871-6E20-47E3-B15C-CB8AC747B1C9}" type="datetimeFigureOut">
              <a:rPr lang="en-US" smtClean="0"/>
              <a:pPr/>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6871-6E20-47E3-B15C-CB8AC747B1C9}" type="datetimeFigureOut">
              <a:rPr lang="en-US" smtClean="0"/>
              <a:pPr/>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F64922-11C0-4768-B331-999496078878}" type="slidenum">
              <a:rPr lang="en-US" altLang="en-US"/>
              <a:pPr>
                <a:defRPr/>
              </a:pPr>
              <a:t>‹#›</a:t>
            </a:fld>
            <a:endParaRPr lang="en-US" altLang="en-US"/>
          </a:p>
        </p:txBody>
      </p:sp>
    </p:spTree>
    <p:extLst>
      <p:ext uri="{BB962C8B-B14F-4D97-AF65-F5344CB8AC3E}">
        <p14:creationId xmlns:p14="http://schemas.microsoft.com/office/powerpoint/2010/main" val="96153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FDF0D-D00A-4D5F-B454-23CA580180CC}" type="slidenum">
              <a:rPr lang="en-US" altLang="en-US"/>
              <a:pPr>
                <a:defRPr/>
              </a:pPr>
              <a:t>‹#›</a:t>
            </a:fld>
            <a:endParaRPr lang="en-US" altLang="en-US"/>
          </a:p>
        </p:txBody>
      </p:sp>
    </p:spTree>
    <p:extLst>
      <p:ext uri="{BB962C8B-B14F-4D97-AF65-F5344CB8AC3E}">
        <p14:creationId xmlns:p14="http://schemas.microsoft.com/office/powerpoint/2010/main" val="32987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781417-B909-4BF4-8C2A-09B1EBDECE97}" type="slidenum">
              <a:rPr lang="en-US" altLang="en-US"/>
              <a:pPr>
                <a:defRPr/>
              </a:pPr>
              <a:t>‹#›</a:t>
            </a:fld>
            <a:endParaRPr lang="en-US" altLang="en-US"/>
          </a:p>
        </p:txBody>
      </p:sp>
    </p:spTree>
    <p:extLst>
      <p:ext uri="{BB962C8B-B14F-4D97-AF65-F5344CB8AC3E}">
        <p14:creationId xmlns:p14="http://schemas.microsoft.com/office/powerpoint/2010/main" val="610695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D750D9-F37A-44D0-BC72-1B7678D8F656}" type="slidenum">
              <a:rPr lang="en-US" altLang="en-US"/>
              <a:pPr>
                <a:defRPr/>
              </a:pPr>
              <a:t>‹#›</a:t>
            </a:fld>
            <a:endParaRPr lang="en-US" altLang="en-US"/>
          </a:p>
        </p:txBody>
      </p:sp>
    </p:spTree>
    <p:extLst>
      <p:ext uri="{BB962C8B-B14F-4D97-AF65-F5344CB8AC3E}">
        <p14:creationId xmlns:p14="http://schemas.microsoft.com/office/powerpoint/2010/main" val="266913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E44E24-2FE4-46CE-9073-D75577DEE46B}" type="slidenum">
              <a:rPr lang="en-US" altLang="en-US"/>
              <a:pPr>
                <a:defRPr/>
              </a:pPr>
              <a:t>‹#›</a:t>
            </a:fld>
            <a:endParaRPr lang="en-US" altLang="en-US"/>
          </a:p>
        </p:txBody>
      </p:sp>
    </p:spTree>
    <p:extLst>
      <p:ext uri="{BB962C8B-B14F-4D97-AF65-F5344CB8AC3E}">
        <p14:creationId xmlns:p14="http://schemas.microsoft.com/office/powerpoint/2010/main" val="1239521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40FC71-851C-4842-B740-47F7019C5A60}" type="slidenum">
              <a:rPr lang="en-US" altLang="en-US"/>
              <a:pPr>
                <a:defRPr/>
              </a:pPr>
              <a:t>‹#›</a:t>
            </a:fld>
            <a:endParaRPr lang="en-US" altLang="en-US"/>
          </a:p>
        </p:txBody>
      </p:sp>
    </p:spTree>
    <p:extLst>
      <p:ext uri="{BB962C8B-B14F-4D97-AF65-F5344CB8AC3E}">
        <p14:creationId xmlns:p14="http://schemas.microsoft.com/office/powerpoint/2010/main" val="158034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7C4CD7-1EEB-411F-8050-5B98E280D9FF}" type="slidenum">
              <a:rPr lang="en-US" altLang="en-US"/>
              <a:pPr>
                <a:defRPr/>
              </a:pPr>
              <a:t>‹#›</a:t>
            </a:fld>
            <a:endParaRPr lang="en-US" altLang="en-US"/>
          </a:p>
        </p:txBody>
      </p:sp>
    </p:spTree>
    <p:extLst>
      <p:ext uri="{BB962C8B-B14F-4D97-AF65-F5344CB8AC3E}">
        <p14:creationId xmlns:p14="http://schemas.microsoft.com/office/powerpoint/2010/main" val="497663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18F022-731C-4732-858F-A175A40761D1}" type="slidenum">
              <a:rPr lang="en-US" altLang="en-US"/>
              <a:pPr>
                <a:defRPr/>
              </a:pPr>
              <a:t>‹#›</a:t>
            </a:fld>
            <a:endParaRPr lang="en-US" altLang="en-US"/>
          </a:p>
        </p:txBody>
      </p:sp>
    </p:spTree>
    <p:extLst>
      <p:ext uri="{BB962C8B-B14F-4D97-AF65-F5344CB8AC3E}">
        <p14:creationId xmlns:p14="http://schemas.microsoft.com/office/powerpoint/2010/main" val="329463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6871-6E20-47E3-B15C-CB8AC747B1C9}" type="datetimeFigureOut">
              <a:rPr lang="en-US" smtClean="0"/>
              <a:pPr/>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6935A-89F6-4AB4-8D1C-BED68F9F32F9}" type="slidenum">
              <a:rPr lang="en-US" altLang="en-US"/>
              <a:pPr>
                <a:defRPr/>
              </a:pPr>
              <a:t>‹#›</a:t>
            </a:fld>
            <a:endParaRPr lang="en-US" altLang="en-US"/>
          </a:p>
        </p:txBody>
      </p:sp>
    </p:spTree>
    <p:extLst>
      <p:ext uri="{BB962C8B-B14F-4D97-AF65-F5344CB8AC3E}">
        <p14:creationId xmlns:p14="http://schemas.microsoft.com/office/powerpoint/2010/main" val="3124791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61204-C4CE-4896-B959-D1448D356744}" type="slidenum">
              <a:rPr lang="en-US" altLang="en-US"/>
              <a:pPr>
                <a:defRPr/>
              </a:pPr>
              <a:t>‹#›</a:t>
            </a:fld>
            <a:endParaRPr lang="en-US" altLang="en-US"/>
          </a:p>
        </p:txBody>
      </p:sp>
    </p:spTree>
    <p:extLst>
      <p:ext uri="{BB962C8B-B14F-4D97-AF65-F5344CB8AC3E}">
        <p14:creationId xmlns:p14="http://schemas.microsoft.com/office/powerpoint/2010/main" val="3384796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9646B-F285-4A07-875B-8D36DB6AD809}" type="slidenum">
              <a:rPr lang="en-US" altLang="en-US"/>
              <a:pPr>
                <a:defRPr/>
              </a:pPr>
              <a:t>‹#›</a:t>
            </a:fld>
            <a:endParaRPr lang="en-US" altLang="en-US"/>
          </a:p>
        </p:txBody>
      </p:sp>
    </p:spTree>
    <p:extLst>
      <p:ext uri="{BB962C8B-B14F-4D97-AF65-F5344CB8AC3E}">
        <p14:creationId xmlns:p14="http://schemas.microsoft.com/office/powerpoint/2010/main" val="1650134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D52A8C-4CF2-4150-90E8-BAFC09FA8D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807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6D376B-38C5-4DC8-B51D-3F4CEDA5D2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9054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F4AA2-44E1-4534-918D-F6B038AB29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9954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69D46C-BBDB-4479-B263-DDEA633FB0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0702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FE4A60-B9FD-4854-84E1-18BC0B637B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023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C93F6-530C-4F97-982C-D352C916C3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598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0FA6B8-07D5-4969-BC10-6D7A40FCCF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64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B6871-6E20-47E3-B15C-CB8AC747B1C9}" type="datetimeFigureOut">
              <a:rPr lang="en-US" smtClean="0"/>
              <a:pPr/>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407FFD-917B-431C-BAA5-E0A433D538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181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B9A8AC-5EBD-4F3F-8CFD-B098AF3317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6420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4004F3-AD69-4FE4-A13F-C67A18DF57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2205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98C78-F8D7-4343-809F-A08AE76E9A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6707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D52A8C-4CF2-4150-90E8-BAFC09FA8D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6176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6D376B-38C5-4DC8-B51D-3F4CEDA5D2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720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F4AA2-44E1-4534-918D-F6B038AB29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6105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69D46C-BBDB-4479-B263-DDEA633FB0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5739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FE4A60-B9FD-4854-84E1-18BC0B637B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3451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C93F6-530C-4F97-982C-D352C916C3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561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B6871-6E20-47E3-B15C-CB8AC747B1C9}" type="datetimeFigureOut">
              <a:rPr lang="en-US" smtClean="0"/>
              <a:pPr/>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0FA6B8-07D5-4969-BC10-6D7A40FCCF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148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407FFD-917B-431C-BAA5-E0A433D538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715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B9A8AC-5EBD-4F3F-8CFD-B098AF3317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5957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4004F3-AD69-4FE4-A13F-C67A18DF57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939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98C78-F8D7-4343-809F-A08AE76E9A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803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F64922-11C0-4768-B331-999496078878}" type="slidenum">
              <a:rPr lang="en-US" altLang="en-US"/>
              <a:pPr>
                <a:defRPr/>
              </a:pPr>
              <a:t>‹#›</a:t>
            </a:fld>
            <a:endParaRPr lang="en-US" altLang="en-US"/>
          </a:p>
        </p:txBody>
      </p:sp>
    </p:spTree>
    <p:extLst>
      <p:ext uri="{BB962C8B-B14F-4D97-AF65-F5344CB8AC3E}">
        <p14:creationId xmlns:p14="http://schemas.microsoft.com/office/powerpoint/2010/main" val="339687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FDF0D-D00A-4D5F-B454-23CA580180CC}" type="slidenum">
              <a:rPr lang="en-US" altLang="en-US"/>
              <a:pPr>
                <a:defRPr/>
              </a:pPr>
              <a:t>‹#›</a:t>
            </a:fld>
            <a:endParaRPr lang="en-US" altLang="en-US"/>
          </a:p>
        </p:txBody>
      </p:sp>
    </p:spTree>
    <p:extLst>
      <p:ext uri="{BB962C8B-B14F-4D97-AF65-F5344CB8AC3E}">
        <p14:creationId xmlns:p14="http://schemas.microsoft.com/office/powerpoint/2010/main" val="121986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781417-B909-4BF4-8C2A-09B1EBDECE97}" type="slidenum">
              <a:rPr lang="en-US" altLang="en-US"/>
              <a:pPr>
                <a:defRPr/>
              </a:pPr>
              <a:t>‹#›</a:t>
            </a:fld>
            <a:endParaRPr lang="en-US" altLang="en-US"/>
          </a:p>
        </p:txBody>
      </p:sp>
    </p:spTree>
    <p:extLst>
      <p:ext uri="{BB962C8B-B14F-4D97-AF65-F5344CB8AC3E}">
        <p14:creationId xmlns:p14="http://schemas.microsoft.com/office/powerpoint/2010/main" val="3495042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D750D9-F37A-44D0-BC72-1B7678D8F656}" type="slidenum">
              <a:rPr lang="en-US" altLang="en-US"/>
              <a:pPr>
                <a:defRPr/>
              </a:pPr>
              <a:t>‹#›</a:t>
            </a:fld>
            <a:endParaRPr lang="en-US" altLang="en-US"/>
          </a:p>
        </p:txBody>
      </p:sp>
    </p:spTree>
    <p:extLst>
      <p:ext uri="{BB962C8B-B14F-4D97-AF65-F5344CB8AC3E}">
        <p14:creationId xmlns:p14="http://schemas.microsoft.com/office/powerpoint/2010/main" val="414121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E44E24-2FE4-46CE-9073-D75577DEE46B}" type="slidenum">
              <a:rPr lang="en-US" altLang="en-US"/>
              <a:pPr>
                <a:defRPr/>
              </a:pPr>
              <a:t>‹#›</a:t>
            </a:fld>
            <a:endParaRPr lang="en-US" altLang="en-US"/>
          </a:p>
        </p:txBody>
      </p:sp>
    </p:spTree>
    <p:extLst>
      <p:ext uri="{BB962C8B-B14F-4D97-AF65-F5344CB8AC3E}">
        <p14:creationId xmlns:p14="http://schemas.microsoft.com/office/powerpoint/2010/main" val="7321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B6871-6E20-47E3-B15C-CB8AC747B1C9}" type="datetimeFigureOut">
              <a:rPr lang="en-US" smtClean="0"/>
              <a:pPr/>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40FC71-851C-4842-B740-47F7019C5A60}" type="slidenum">
              <a:rPr lang="en-US" altLang="en-US"/>
              <a:pPr>
                <a:defRPr/>
              </a:pPr>
              <a:t>‹#›</a:t>
            </a:fld>
            <a:endParaRPr lang="en-US" altLang="en-US"/>
          </a:p>
        </p:txBody>
      </p:sp>
    </p:spTree>
    <p:extLst>
      <p:ext uri="{BB962C8B-B14F-4D97-AF65-F5344CB8AC3E}">
        <p14:creationId xmlns:p14="http://schemas.microsoft.com/office/powerpoint/2010/main" val="4069882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7C4CD7-1EEB-411F-8050-5B98E280D9FF}" type="slidenum">
              <a:rPr lang="en-US" altLang="en-US"/>
              <a:pPr>
                <a:defRPr/>
              </a:pPr>
              <a:t>‹#›</a:t>
            </a:fld>
            <a:endParaRPr lang="en-US" altLang="en-US"/>
          </a:p>
        </p:txBody>
      </p:sp>
    </p:spTree>
    <p:extLst>
      <p:ext uri="{BB962C8B-B14F-4D97-AF65-F5344CB8AC3E}">
        <p14:creationId xmlns:p14="http://schemas.microsoft.com/office/powerpoint/2010/main" val="2590487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18F022-731C-4732-858F-A175A40761D1}" type="slidenum">
              <a:rPr lang="en-US" altLang="en-US"/>
              <a:pPr>
                <a:defRPr/>
              </a:pPr>
              <a:t>‹#›</a:t>
            </a:fld>
            <a:endParaRPr lang="en-US" altLang="en-US"/>
          </a:p>
        </p:txBody>
      </p:sp>
    </p:spTree>
    <p:extLst>
      <p:ext uri="{BB962C8B-B14F-4D97-AF65-F5344CB8AC3E}">
        <p14:creationId xmlns:p14="http://schemas.microsoft.com/office/powerpoint/2010/main" val="75799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6935A-89F6-4AB4-8D1C-BED68F9F32F9}" type="slidenum">
              <a:rPr lang="en-US" altLang="en-US"/>
              <a:pPr>
                <a:defRPr/>
              </a:pPr>
              <a:t>‹#›</a:t>
            </a:fld>
            <a:endParaRPr lang="en-US" altLang="en-US"/>
          </a:p>
        </p:txBody>
      </p:sp>
    </p:spTree>
    <p:extLst>
      <p:ext uri="{BB962C8B-B14F-4D97-AF65-F5344CB8AC3E}">
        <p14:creationId xmlns:p14="http://schemas.microsoft.com/office/powerpoint/2010/main" val="164065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61204-C4CE-4896-B959-D1448D356744}" type="slidenum">
              <a:rPr lang="en-US" altLang="en-US"/>
              <a:pPr>
                <a:defRPr/>
              </a:pPr>
              <a:t>‹#›</a:t>
            </a:fld>
            <a:endParaRPr lang="en-US" altLang="en-US"/>
          </a:p>
        </p:txBody>
      </p:sp>
    </p:spTree>
    <p:extLst>
      <p:ext uri="{BB962C8B-B14F-4D97-AF65-F5344CB8AC3E}">
        <p14:creationId xmlns:p14="http://schemas.microsoft.com/office/powerpoint/2010/main" val="1129516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9646B-F285-4A07-875B-8D36DB6AD809}" type="slidenum">
              <a:rPr lang="en-US" altLang="en-US"/>
              <a:pPr>
                <a:defRPr/>
              </a:pPr>
              <a:t>‹#›</a:t>
            </a:fld>
            <a:endParaRPr lang="en-US" altLang="en-US"/>
          </a:p>
        </p:txBody>
      </p:sp>
    </p:spTree>
    <p:extLst>
      <p:ext uri="{BB962C8B-B14F-4D97-AF65-F5344CB8AC3E}">
        <p14:creationId xmlns:p14="http://schemas.microsoft.com/office/powerpoint/2010/main" val="410279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B6871-6E20-47E3-B15C-CB8AC747B1C9}" type="datetimeFigureOut">
              <a:rPr lang="en-US" smtClean="0"/>
              <a:pPr/>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B6871-6E20-47E3-B15C-CB8AC747B1C9}" type="datetimeFigureOut">
              <a:rPr lang="en-US" smtClean="0"/>
              <a:pPr/>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B6871-6E20-47E3-B15C-CB8AC747B1C9}" type="datetimeFigureOut">
              <a:rPr lang="en-US" smtClean="0"/>
              <a:pPr/>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B6871-6E20-47E3-B15C-CB8AC747B1C9}" type="datetimeFigureOut">
              <a:rPr lang="en-US" smtClean="0"/>
              <a:pPr/>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389C3-66C3-4B66-8F7E-3133EB6A0E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B6871-6E20-47E3-B15C-CB8AC747B1C9}" type="datetimeFigureOut">
              <a:rPr lang="en-US" smtClean="0"/>
              <a:pPr/>
              <a:t>9/11/2019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389C3-66C3-4B66-8F7E-3133EB6A0E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06171FE-BFC5-4EB0-B591-3F158BDF360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92308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0466B76-ECD2-4A91-84F9-041672411CA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80299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0466B76-ECD2-4A91-84F9-041672411CA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525573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06171FE-BFC5-4EB0-B591-3F158BDF360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060427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906463" y="258763"/>
            <a:ext cx="7454900" cy="112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a:latin typeface="Cooper Blk BT" pitchFamily="18" charset="0"/>
              </a:rPr>
              <a:t>CHARACTERISTICS OF LIFE</a:t>
            </a:r>
          </a:p>
          <a:p>
            <a:pPr algn="ctr" eaLnBrk="1" hangingPunct="1">
              <a:spcBef>
                <a:spcPct val="0"/>
              </a:spcBef>
              <a:buFontTx/>
              <a:buNone/>
            </a:pPr>
            <a:r>
              <a:rPr lang="en-US" altLang="en-US" b="1">
                <a:solidFill>
                  <a:srgbClr val="FFFFFF"/>
                </a:solidFill>
                <a:latin typeface="Cooper Blk BT" pitchFamily="18" charset="0"/>
              </a:rPr>
              <a:t>All living things use energy</a:t>
            </a:r>
          </a:p>
        </p:txBody>
      </p:sp>
      <p:sp>
        <p:nvSpPr>
          <p:cNvPr id="54275" name="Text Box 3"/>
          <p:cNvSpPr txBox="1">
            <a:spLocks noChangeArrowheads="1"/>
          </p:cNvSpPr>
          <p:nvPr/>
        </p:nvSpPr>
        <p:spPr bwMode="auto">
          <a:xfrm>
            <a:off x="0" y="1524000"/>
            <a:ext cx="91392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solidFill>
                  <a:schemeClr val="tx2"/>
                </a:solidFill>
                <a:latin typeface="Comic Sans MS" panose="030F0702030302020204" pitchFamily="66" charset="0"/>
              </a:rPr>
              <a:t>How do living things get and use </a:t>
            </a:r>
            <a:r>
              <a:rPr lang="en-US" altLang="en-US" b="1" dirty="0">
                <a:solidFill>
                  <a:schemeClr val="tx2"/>
                </a:solidFill>
                <a:latin typeface="Comic Sans MS" panose="030F0702030302020204" pitchFamily="66" charset="0"/>
              </a:rPr>
              <a:t>energy</a:t>
            </a:r>
            <a:r>
              <a:rPr lang="en-US" altLang="en-US" sz="3600" b="1" dirty="0">
                <a:solidFill>
                  <a:schemeClr val="tx2"/>
                </a:solidFill>
                <a:latin typeface="Comic Sans MS" panose="030F0702030302020204" pitchFamily="66" charset="0"/>
              </a:rPr>
              <a:t>?</a:t>
            </a:r>
          </a:p>
        </p:txBody>
      </p:sp>
      <p:sp>
        <p:nvSpPr>
          <p:cNvPr id="54276" name="Text Box 4"/>
          <p:cNvSpPr txBox="1">
            <a:spLocks noChangeArrowheads="1"/>
          </p:cNvSpPr>
          <p:nvPr/>
        </p:nvSpPr>
        <p:spPr bwMode="auto">
          <a:xfrm>
            <a:off x="228600" y="2286000"/>
            <a:ext cx="3352800" cy="252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3333CC"/>
                </a:solidFill>
                <a:latin typeface="Comic Sans MS" panose="030F0702030302020204" pitchFamily="66" charset="0"/>
              </a:rPr>
              <a:t>Through a process called </a:t>
            </a:r>
            <a:r>
              <a:rPr lang="en-US" altLang="en-US" b="1" dirty="0">
                <a:solidFill>
                  <a:srgbClr val="FF3300"/>
                </a:solidFill>
                <a:latin typeface="Comic Sans MS" panose="030F0702030302020204" pitchFamily="66" charset="0"/>
              </a:rPr>
              <a:t>The Carbon Dioxide/Oxygen Cycle</a:t>
            </a:r>
            <a:endParaRPr lang="en-US" altLang="en-US" b="1" dirty="0">
              <a:solidFill>
                <a:srgbClr val="3333CC"/>
              </a:solidFill>
              <a:latin typeface="Comic Sans MS" panose="030F0702030302020204" pitchFamily="66" charset="0"/>
            </a:endParaRPr>
          </a:p>
        </p:txBody>
      </p:sp>
      <p:sp>
        <p:nvSpPr>
          <p:cNvPr id="54278" name="Text Box 6"/>
          <p:cNvSpPr txBox="1">
            <a:spLocks noChangeArrowheads="1"/>
          </p:cNvSpPr>
          <p:nvPr/>
        </p:nvSpPr>
        <p:spPr bwMode="auto">
          <a:xfrm>
            <a:off x="220663" y="4935538"/>
            <a:ext cx="35052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rgbClr val="00B050"/>
                </a:solidFill>
                <a:latin typeface="Arial Black" panose="020B0A04020102020204" pitchFamily="34" charset="0"/>
              </a:rPr>
              <a:t>Photosynthesis</a:t>
            </a:r>
            <a:r>
              <a:rPr lang="en-US" altLang="en-US" sz="2400" dirty="0">
                <a:solidFill>
                  <a:srgbClr val="7030A0"/>
                </a:solidFill>
                <a:latin typeface="Arial Black" panose="020B0A04020102020204" pitchFamily="34" charset="0"/>
              </a:rPr>
              <a:t> and </a:t>
            </a:r>
            <a:r>
              <a:rPr lang="en-US" altLang="en-US" sz="2400" dirty="0">
                <a:solidFill>
                  <a:srgbClr val="00B050"/>
                </a:solidFill>
                <a:latin typeface="Arial Black" panose="020B0A04020102020204" pitchFamily="34" charset="0"/>
              </a:rPr>
              <a:t>Cellular Respiration </a:t>
            </a:r>
            <a:r>
              <a:rPr lang="en-US" altLang="en-US" sz="2400" dirty="0">
                <a:solidFill>
                  <a:srgbClr val="7030A0"/>
                </a:solidFill>
                <a:latin typeface="Arial Black" panose="020B0A04020102020204" pitchFamily="34" charset="0"/>
              </a:rPr>
              <a:t>are parts of this cycle</a:t>
            </a:r>
          </a:p>
        </p:txBody>
      </p:sp>
      <p:pic>
        <p:nvPicPr>
          <p:cNvPr id="2" name="Picture 1"/>
          <p:cNvPicPr>
            <a:picLocks noChangeAspect="1"/>
          </p:cNvPicPr>
          <p:nvPr/>
        </p:nvPicPr>
        <p:blipFill>
          <a:blip r:embed="rId2"/>
          <a:stretch>
            <a:fillRect/>
          </a:stretch>
        </p:blipFill>
        <p:spPr>
          <a:xfrm>
            <a:off x="3725863" y="3124200"/>
            <a:ext cx="5207000" cy="3124200"/>
          </a:xfrm>
          <a:prstGeom prst="rect">
            <a:avLst/>
          </a:prstGeom>
        </p:spPr>
      </p:pic>
    </p:spTree>
    <p:extLst>
      <p:ext uri="{BB962C8B-B14F-4D97-AF65-F5344CB8AC3E}">
        <p14:creationId xmlns:p14="http://schemas.microsoft.com/office/powerpoint/2010/main" val="6407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52400" y="228600"/>
            <a:ext cx="8763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228600" algn="l" defTabSz="914400" rtl="0" eaLnBrk="1" fontAlgn="base" latinLnBrk="0" hangingPunct="1">
              <a:lnSpc>
                <a:spcPct val="100000"/>
              </a:lnSpc>
              <a:spcBef>
                <a:spcPct val="0"/>
              </a:spcBef>
              <a:spcAft>
                <a:spcPct val="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Light absorbing compound is a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pigment</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—pigments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absorb</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some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wavelengths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of light and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reflect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others—the color our eyes see is the color that the pigment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reflects.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wavelength reflection.gif"/>
          <p:cNvPicPr>
            <a:picLocks noChangeAspect="1"/>
          </p:cNvPicPr>
          <p:nvPr/>
        </p:nvPicPr>
        <p:blipFill>
          <a:blip r:embed="rId2" cstate="print"/>
          <a:stretch>
            <a:fillRect/>
          </a:stretch>
        </p:blipFill>
        <p:spPr>
          <a:xfrm>
            <a:off x="2133600" y="1828800"/>
            <a:ext cx="5257800" cy="480104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228600" y="228600"/>
            <a:ext cx="8686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220663" algn="l" defTabSz="914400" rtl="0" eaLnBrk="1" fontAlgn="base" latinLnBrk="0" hangingPunct="1">
              <a:lnSpc>
                <a:spcPct val="100000"/>
              </a:lnSpc>
              <a:spcBef>
                <a:spcPct val="0"/>
              </a:spcBef>
              <a:spcAft>
                <a:spcPct val="0"/>
              </a:spcAft>
              <a:buClrTx/>
              <a:buSzTx/>
              <a:buFontTx/>
              <a:buChar char="•"/>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Chlorophyll</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is the pigment inside the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chloroplast</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the absorbs light for photosynthesis.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grpSp>
        <p:nvGrpSpPr>
          <p:cNvPr id="8" name="Group 7"/>
          <p:cNvGrpSpPr/>
          <p:nvPr/>
        </p:nvGrpSpPr>
        <p:grpSpPr>
          <a:xfrm>
            <a:off x="5181600" y="1371600"/>
            <a:ext cx="3657600" cy="5086530"/>
            <a:chOff x="4800600" y="1676400"/>
            <a:chExt cx="3657600" cy="5086530"/>
          </a:xfrm>
        </p:grpSpPr>
        <p:pic>
          <p:nvPicPr>
            <p:cNvPr id="23554" name="Picture 2"/>
            <p:cNvPicPr>
              <a:picLocks noChangeAspect="1" noChangeArrowheads="1"/>
            </p:cNvPicPr>
            <p:nvPr/>
          </p:nvPicPr>
          <p:blipFill>
            <a:blip r:embed="rId2" cstate="print"/>
            <a:srcRect/>
            <a:stretch>
              <a:fillRect/>
            </a:stretch>
          </p:blipFill>
          <p:spPr bwMode="auto">
            <a:xfrm>
              <a:off x="5105400" y="1676400"/>
              <a:ext cx="2876550" cy="4448175"/>
            </a:xfrm>
            <a:prstGeom prst="rect">
              <a:avLst/>
            </a:prstGeom>
            <a:noFill/>
            <a:ln w="9525">
              <a:noFill/>
              <a:miter lim="800000"/>
              <a:headEnd/>
              <a:tailEnd/>
            </a:ln>
          </p:spPr>
        </p:pic>
        <p:sp>
          <p:nvSpPr>
            <p:cNvPr id="7" name="TextBox 6"/>
            <p:cNvSpPr txBox="1"/>
            <p:nvPr/>
          </p:nvSpPr>
          <p:spPr>
            <a:xfrm>
              <a:off x="4800600" y="5562601"/>
              <a:ext cx="3657600" cy="1200329"/>
            </a:xfrm>
            <a:prstGeom prst="rect">
              <a:avLst/>
            </a:prstGeom>
            <a:solidFill>
              <a:schemeClr val="bg1"/>
            </a:solidFill>
          </p:spPr>
          <p:txBody>
            <a:bodyPr wrap="square" rtlCol="0">
              <a:spAutoFit/>
            </a:bodyPr>
            <a:lstStyle/>
            <a:p>
              <a:r>
                <a:rPr lang="en-US" b="1" dirty="0"/>
                <a:t>As the chlorophyll in leaves</a:t>
              </a:r>
              <a:r>
                <a:rPr lang="en-US" dirty="0"/>
                <a:t> decays in the autumn, the green color fades and is replaced by the oranges and reds of carotenoids.</a:t>
              </a:r>
            </a:p>
          </p:txBody>
        </p:sp>
      </p:grpSp>
      <p:pic>
        <p:nvPicPr>
          <p:cNvPr id="23557" name="Picture 5" descr="http://www.webexhibits.org/causesofcolor/images/content/istock000006389237mediumZ.jpg"/>
          <p:cNvPicPr>
            <a:picLocks noChangeAspect="1" noChangeArrowheads="1"/>
          </p:cNvPicPr>
          <p:nvPr/>
        </p:nvPicPr>
        <p:blipFill>
          <a:blip r:embed="rId3" cstate="print"/>
          <a:srcRect/>
          <a:stretch>
            <a:fillRect/>
          </a:stretch>
        </p:blipFill>
        <p:spPr bwMode="auto">
          <a:xfrm>
            <a:off x="533400" y="2209800"/>
            <a:ext cx="4205682" cy="279717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228600" y="227856"/>
            <a:ext cx="868680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3200" b="1" i="0" u="none" strike="noStrike" cap="none" normalizeH="0" baseline="0" dirty="0">
                <a:ln>
                  <a:noFill/>
                </a:ln>
                <a:solidFill>
                  <a:schemeClr val="tx1"/>
                </a:solidFill>
                <a:effectLst/>
                <a:latin typeface="Calibri" pitchFamily="34" charset="0"/>
                <a:ea typeface="Times New Roman" pitchFamily="18" charset="0"/>
                <a:cs typeface="Arial" pitchFamily="34" charset="0"/>
              </a:rPr>
              <a:t>Photosynthesis:</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Photosynthesis is the process by which the energy of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sunlight</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converted</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into the energy of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glucose</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photosynthesis.jpg"/>
          <p:cNvPicPr>
            <a:picLocks noChangeAspect="1"/>
          </p:cNvPicPr>
          <p:nvPr/>
        </p:nvPicPr>
        <p:blipFill>
          <a:blip r:embed="rId2" cstate="print"/>
          <a:stretch>
            <a:fillRect/>
          </a:stretch>
        </p:blipFill>
        <p:spPr>
          <a:xfrm>
            <a:off x="1447800" y="2590800"/>
            <a:ext cx="5915025" cy="3390900"/>
          </a:xfrm>
          <a:prstGeom prst="rect">
            <a:avLst/>
          </a:prstGeom>
        </p:spPr>
      </p:pic>
      <p:sp>
        <p:nvSpPr>
          <p:cNvPr id="6" name="Oval 5"/>
          <p:cNvSpPr/>
          <p:nvPr/>
        </p:nvSpPr>
        <p:spPr>
          <a:xfrm>
            <a:off x="1143000" y="2514600"/>
            <a:ext cx="20574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15000" y="4572000"/>
            <a:ext cx="20574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hoto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1534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ext Box 3"/>
          <p:cNvSpPr txBox="1">
            <a:spLocks noChangeArrowheads="1"/>
          </p:cNvSpPr>
          <p:nvPr/>
        </p:nvSpPr>
        <p:spPr bwMode="auto">
          <a:xfrm>
            <a:off x="6096000" y="2286000"/>
            <a:ext cx="2405063" cy="203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latin typeface="Arial Black" panose="020B0A04020102020204" pitchFamily="34" charset="0"/>
              </a:rPr>
              <a:t>SUGAR PRODUCED IS CALLED </a:t>
            </a:r>
            <a:r>
              <a:rPr lang="en-US" altLang="en-US" sz="2400" b="1">
                <a:solidFill>
                  <a:schemeClr val="accent2"/>
                </a:solidFill>
                <a:latin typeface="Arial Black" panose="020B0A04020102020204" pitchFamily="34" charset="0"/>
              </a:rPr>
              <a:t>GLUCOSE</a:t>
            </a:r>
          </a:p>
          <a:p>
            <a:pPr algn="ctr" eaLnBrk="1" hangingPunct="1">
              <a:spcBef>
                <a:spcPct val="0"/>
              </a:spcBef>
              <a:buFontTx/>
              <a:buNone/>
            </a:pPr>
            <a:r>
              <a:rPr lang="en-US" altLang="en-US">
                <a:latin typeface="Arial Black" panose="020B0A04020102020204" pitchFamily="34" charset="0"/>
              </a:rPr>
              <a:t>C</a:t>
            </a:r>
            <a:r>
              <a:rPr lang="en-US" altLang="en-US" baseline="-25000">
                <a:latin typeface="Arial Black" panose="020B0A04020102020204" pitchFamily="34" charset="0"/>
              </a:rPr>
              <a:t>6</a:t>
            </a:r>
            <a:r>
              <a:rPr lang="en-US" altLang="en-US">
                <a:latin typeface="Arial Black" panose="020B0A04020102020204" pitchFamily="34" charset="0"/>
              </a:rPr>
              <a:t>H</a:t>
            </a:r>
            <a:r>
              <a:rPr lang="en-US" altLang="en-US" baseline="-25000">
                <a:latin typeface="Arial Black" panose="020B0A04020102020204" pitchFamily="34" charset="0"/>
              </a:rPr>
              <a:t>12</a:t>
            </a:r>
            <a:r>
              <a:rPr lang="en-US" altLang="en-US">
                <a:latin typeface="Arial Black" panose="020B0A04020102020204" pitchFamily="34" charset="0"/>
              </a:rPr>
              <a:t>0</a:t>
            </a:r>
            <a:r>
              <a:rPr lang="en-US" altLang="en-US" baseline="-25000">
                <a:latin typeface="Arial Black" panose="020B0A04020102020204" pitchFamily="34" charset="0"/>
              </a:rPr>
              <a:t>6</a:t>
            </a:r>
          </a:p>
        </p:txBody>
      </p:sp>
      <p:sp>
        <p:nvSpPr>
          <p:cNvPr id="61444" name="Text Box 4"/>
          <p:cNvSpPr txBox="1">
            <a:spLocks noChangeArrowheads="1"/>
          </p:cNvSpPr>
          <p:nvPr/>
        </p:nvSpPr>
        <p:spPr bwMode="auto">
          <a:xfrm>
            <a:off x="482600" y="3535363"/>
            <a:ext cx="10160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latin typeface="Arial Black" panose="020B0A04020102020204" pitchFamily="34" charset="0"/>
              </a:rPr>
              <a:t>CO</a:t>
            </a:r>
            <a:r>
              <a:rPr lang="en-US" altLang="en-US" baseline="-25000">
                <a:latin typeface="Arial Black" panose="020B0A04020102020204" pitchFamily="34" charset="0"/>
              </a:rPr>
              <a:t>2</a:t>
            </a:r>
          </a:p>
        </p:txBody>
      </p:sp>
      <p:sp>
        <p:nvSpPr>
          <p:cNvPr id="61445" name="Text Box 5"/>
          <p:cNvSpPr txBox="1">
            <a:spLocks noChangeArrowheads="1"/>
          </p:cNvSpPr>
          <p:nvPr/>
        </p:nvSpPr>
        <p:spPr bwMode="auto">
          <a:xfrm>
            <a:off x="474663" y="4830763"/>
            <a:ext cx="103822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latin typeface="Arial Black" panose="020B0A04020102020204" pitchFamily="34" charset="0"/>
              </a:rPr>
              <a:t>H</a:t>
            </a:r>
            <a:r>
              <a:rPr lang="en-US" altLang="en-US" baseline="-25000">
                <a:latin typeface="Arial Black" panose="020B0A04020102020204" pitchFamily="34" charset="0"/>
              </a:rPr>
              <a:t>2</a:t>
            </a:r>
            <a:r>
              <a:rPr lang="en-US" altLang="en-US">
                <a:latin typeface="Arial Black" panose="020B0A04020102020204" pitchFamily="34" charset="0"/>
              </a:rPr>
              <a:t>O</a:t>
            </a:r>
          </a:p>
        </p:txBody>
      </p:sp>
      <p:sp>
        <p:nvSpPr>
          <p:cNvPr id="61446" name="Text Box 6"/>
          <p:cNvSpPr txBox="1">
            <a:spLocks noChangeArrowheads="1"/>
          </p:cNvSpPr>
          <p:nvPr/>
        </p:nvSpPr>
        <p:spPr bwMode="auto">
          <a:xfrm>
            <a:off x="7086600" y="4876800"/>
            <a:ext cx="1828800" cy="122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latin typeface="Arial Black" panose="020B0A04020102020204" pitchFamily="34" charset="0"/>
              </a:rPr>
              <a:t>O</a:t>
            </a:r>
            <a:r>
              <a:rPr lang="en-US" altLang="en-US" baseline="-25000">
                <a:latin typeface="Arial Black" panose="020B0A04020102020204" pitchFamily="34" charset="0"/>
              </a:rPr>
              <a:t>2 IS A WASTE PRODUCT</a:t>
            </a:r>
          </a:p>
        </p:txBody>
      </p:sp>
    </p:spTree>
    <p:extLst>
      <p:ext uri="{BB962C8B-B14F-4D97-AF65-F5344CB8AC3E}">
        <p14:creationId xmlns:p14="http://schemas.microsoft.com/office/powerpoint/2010/main" val="308159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304800" y="152400"/>
            <a:ext cx="502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dirty="0">
                <a:solidFill>
                  <a:schemeClr val="accent3">
                    <a:lumMod val="75000"/>
                  </a:schemeClr>
                </a:solidFill>
              </a:rPr>
              <a:t>What exactly IS photosynthesis???</a:t>
            </a:r>
          </a:p>
        </p:txBody>
      </p:sp>
      <p:sp>
        <p:nvSpPr>
          <p:cNvPr id="3" name="TextBox 2"/>
          <p:cNvSpPr txBox="1"/>
          <p:nvPr/>
        </p:nvSpPr>
        <p:spPr>
          <a:xfrm>
            <a:off x="4800600" y="960438"/>
            <a:ext cx="4114800" cy="4093428"/>
          </a:xfrm>
          <a:prstGeom prst="rect">
            <a:avLst/>
          </a:prstGeom>
          <a:noFill/>
        </p:spPr>
        <p:txBody>
          <a:bodyPr wrap="square">
            <a:spAutoFit/>
          </a:bodyPr>
          <a:lstStyle/>
          <a:p>
            <a:pPr marL="342900" indent="-342900" eaLnBrk="1" hangingPunct="1">
              <a:buFont typeface="Arial" pitchFamily="34" charset="0"/>
              <a:buChar char="•"/>
              <a:defRPr/>
            </a:pPr>
            <a:r>
              <a:rPr lang="en-US" sz="3200" b="1" dirty="0">
                <a:solidFill>
                  <a:schemeClr val="accent2">
                    <a:lumMod val="75000"/>
                  </a:schemeClr>
                </a:solidFill>
              </a:rPr>
              <a:t>A CHEMICAL REACTION!!!!!!!</a:t>
            </a:r>
          </a:p>
          <a:p>
            <a:pPr eaLnBrk="1" hangingPunct="1">
              <a:defRPr/>
            </a:pPr>
            <a:endParaRPr lang="en-US" sz="3200" b="1" dirty="0">
              <a:solidFill>
                <a:schemeClr val="accent2">
                  <a:lumMod val="75000"/>
                </a:schemeClr>
              </a:solidFill>
            </a:endParaRPr>
          </a:p>
          <a:p>
            <a:pPr marL="342900" indent="-342900" eaLnBrk="1" hangingPunct="1">
              <a:buFont typeface="Arial" pitchFamily="34" charset="0"/>
              <a:buChar char="•"/>
              <a:defRPr/>
            </a:pPr>
            <a:r>
              <a:rPr lang="en-US" sz="3200" b="1" dirty="0">
                <a:solidFill>
                  <a:schemeClr val="accent2">
                    <a:lumMod val="75000"/>
                  </a:schemeClr>
                </a:solidFill>
              </a:rPr>
              <a:t>SO, PLANTS CHANGE WATER, CO</a:t>
            </a:r>
            <a:r>
              <a:rPr lang="en-US" sz="3200" b="1" baseline="-25000" dirty="0">
                <a:solidFill>
                  <a:schemeClr val="accent2">
                    <a:lumMod val="75000"/>
                  </a:schemeClr>
                </a:solidFill>
              </a:rPr>
              <a:t>2</a:t>
            </a:r>
            <a:r>
              <a:rPr lang="en-US" sz="3200" b="1" dirty="0">
                <a:solidFill>
                  <a:schemeClr val="accent2">
                    <a:lumMod val="75000"/>
                  </a:schemeClr>
                </a:solidFill>
              </a:rPr>
              <a:t>, AND SUNLIGHT INTO </a:t>
            </a:r>
            <a:r>
              <a:rPr lang="en-US" sz="3200" b="1" u="sng" dirty="0">
                <a:solidFill>
                  <a:schemeClr val="accent2">
                    <a:lumMod val="75000"/>
                  </a:schemeClr>
                </a:solidFill>
              </a:rPr>
              <a:t>NEW SUBSTANCES</a:t>
            </a:r>
            <a:r>
              <a:rPr lang="en-US" sz="3200" b="1" dirty="0">
                <a:solidFill>
                  <a:schemeClr val="accent2">
                    <a:lumMod val="75000"/>
                  </a:schemeClr>
                </a:solidFill>
              </a:rPr>
              <a:t>!!!</a:t>
            </a:r>
          </a:p>
          <a:p>
            <a:pPr eaLnBrk="1" hangingPunct="1">
              <a:defRPr/>
            </a:pPr>
            <a:endParaRPr lang="en-US" dirty="0">
              <a:solidFill>
                <a:schemeClr val="accent2">
                  <a:lumMod val="75000"/>
                </a:schemeClr>
              </a:solidFill>
            </a:endParaRPr>
          </a:p>
          <a:p>
            <a:pPr eaLnBrk="1" hangingPunct="1">
              <a:defRPr/>
            </a:pPr>
            <a:endParaRPr lang="en-US" u="sng" dirty="0">
              <a:solidFill>
                <a:schemeClr val="accent2">
                  <a:lumMod val="75000"/>
                </a:schemeClr>
              </a:solidFill>
            </a:endParaRPr>
          </a:p>
        </p:txBody>
      </p:sp>
      <p:pic>
        <p:nvPicPr>
          <p:cNvPr id="624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712913"/>
            <a:ext cx="4257675" cy="5321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667000" y="1447800"/>
            <a:ext cx="15240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600" dirty="0">
                <a:solidFill>
                  <a:schemeClr val="tx1"/>
                </a:solidFill>
              </a:rPr>
              <a:t>Photosynthesis</a:t>
            </a:r>
          </a:p>
        </p:txBody>
      </p:sp>
    </p:spTree>
    <p:extLst>
      <p:ext uri="{BB962C8B-B14F-4D97-AF65-F5344CB8AC3E}">
        <p14:creationId xmlns:p14="http://schemas.microsoft.com/office/powerpoint/2010/main" val="395070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rtlCol="0">
            <a:normAutofit fontScale="90000"/>
          </a:bodyPr>
          <a:lstStyle/>
          <a:p>
            <a:pPr fontAlgn="auto">
              <a:spcAft>
                <a:spcPts val="0"/>
              </a:spcAft>
              <a:defRPr/>
            </a:pPr>
            <a:r>
              <a:rPr lang="en-US"/>
              <a:t>If you were making a cake, what would the… </a:t>
            </a:r>
          </a:p>
        </p:txBody>
      </p:sp>
      <p:sp>
        <p:nvSpPr>
          <p:cNvPr id="66563" name="Rectangle 1027"/>
          <p:cNvSpPr>
            <a:spLocks noGrp="1" noChangeArrowheads="1"/>
          </p:cNvSpPr>
          <p:nvPr>
            <p:ph sz="quarter" idx="4294967295"/>
          </p:nvPr>
        </p:nvSpPr>
        <p:spPr>
          <a:xfrm>
            <a:off x="152400" y="1076194"/>
            <a:ext cx="3738563" cy="4114800"/>
          </a:xfrm>
        </p:spPr>
        <p:txBody>
          <a:bodyPr/>
          <a:lstStyle/>
          <a:p>
            <a:r>
              <a:rPr lang="en-US" altLang="en-US" dirty="0">
                <a:solidFill>
                  <a:schemeClr val="accent6">
                    <a:lumMod val="75000"/>
                  </a:schemeClr>
                </a:solidFill>
              </a:rPr>
              <a:t>Reactants be?</a:t>
            </a:r>
          </a:p>
          <a:p>
            <a:pPr>
              <a:spcBef>
                <a:spcPts val="0"/>
              </a:spcBef>
              <a:buFont typeface="Wingdings" panose="05000000000000000000" pitchFamily="2" charset="2"/>
              <a:buNone/>
            </a:pPr>
            <a:r>
              <a:rPr lang="en-US" altLang="en-US" dirty="0"/>
              <a:t>	</a:t>
            </a:r>
            <a:r>
              <a:rPr lang="en-US" altLang="en-US" sz="4000" dirty="0"/>
              <a:t>flour,</a:t>
            </a:r>
          </a:p>
          <a:p>
            <a:pPr>
              <a:spcBef>
                <a:spcPts val="0"/>
              </a:spcBef>
              <a:buFont typeface="Wingdings" panose="05000000000000000000" pitchFamily="2" charset="2"/>
              <a:buNone/>
            </a:pPr>
            <a:r>
              <a:rPr lang="en-US" altLang="en-US" sz="4000" dirty="0"/>
              <a:t>	eggs,</a:t>
            </a:r>
          </a:p>
          <a:p>
            <a:pPr>
              <a:spcBef>
                <a:spcPts val="0"/>
              </a:spcBef>
              <a:buFont typeface="Wingdings" panose="05000000000000000000" pitchFamily="2" charset="2"/>
              <a:buNone/>
            </a:pPr>
            <a:r>
              <a:rPr lang="en-US" altLang="en-US" sz="4000" dirty="0"/>
              <a:t>	sugar,</a:t>
            </a:r>
          </a:p>
          <a:p>
            <a:pPr>
              <a:spcBef>
                <a:spcPts val="0"/>
              </a:spcBef>
              <a:buFont typeface="Wingdings" panose="05000000000000000000" pitchFamily="2" charset="2"/>
              <a:buNone/>
            </a:pPr>
            <a:r>
              <a:rPr lang="en-US" altLang="en-US" sz="4000" dirty="0"/>
              <a:t>	water, etc.</a:t>
            </a:r>
          </a:p>
        </p:txBody>
      </p:sp>
      <p:sp>
        <p:nvSpPr>
          <p:cNvPr id="66564" name="Rectangle 1028"/>
          <p:cNvSpPr>
            <a:spLocks noGrp="1" noChangeArrowheads="1"/>
          </p:cNvSpPr>
          <p:nvPr>
            <p:ph sz="quarter" idx="4294967295"/>
          </p:nvPr>
        </p:nvSpPr>
        <p:spPr>
          <a:xfrm>
            <a:off x="4948238" y="1610436"/>
            <a:ext cx="3738562" cy="1752600"/>
          </a:xfrm>
        </p:spPr>
        <p:txBody>
          <a:bodyPr/>
          <a:lstStyle/>
          <a:p>
            <a:r>
              <a:rPr lang="en-US" altLang="en-US" dirty="0">
                <a:solidFill>
                  <a:srgbClr val="FF0000"/>
                </a:solidFill>
              </a:rPr>
              <a:t>Product be?</a:t>
            </a:r>
          </a:p>
          <a:p>
            <a:pPr>
              <a:buFont typeface="Wingdings" panose="05000000000000000000" pitchFamily="2" charset="2"/>
              <a:buNone/>
            </a:pPr>
            <a:r>
              <a:rPr lang="en-US" altLang="en-US" sz="4400" dirty="0"/>
              <a:t>	a cake!</a:t>
            </a:r>
          </a:p>
        </p:txBody>
      </p:sp>
      <p:pic>
        <p:nvPicPr>
          <p:cNvPr id="2" name="Picture 1"/>
          <p:cNvPicPr>
            <a:picLocks noChangeAspect="1"/>
          </p:cNvPicPr>
          <p:nvPr/>
        </p:nvPicPr>
        <p:blipFill>
          <a:blip r:embed="rId2"/>
          <a:stretch>
            <a:fillRect/>
          </a:stretch>
        </p:blipFill>
        <p:spPr>
          <a:xfrm>
            <a:off x="152401" y="4038600"/>
            <a:ext cx="3078392" cy="2823326"/>
          </a:xfrm>
          <a:prstGeom prst="rect">
            <a:avLst/>
          </a:prstGeom>
        </p:spPr>
      </p:pic>
      <p:pic>
        <p:nvPicPr>
          <p:cNvPr id="1028" name="Picture 4" descr="Image result for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343702"/>
            <a:ext cx="2590800" cy="260236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flipV="1">
            <a:off x="3298566" y="4724400"/>
            <a:ext cx="1937268" cy="6102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899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utoUpdateAnimBg="0"/>
      <p:bldP spid="6656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28600" y="279400"/>
            <a:ext cx="8610600" cy="3970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000099"/>
                </a:solidFill>
                <a:latin typeface="Arial" panose="020B0604020202020204" pitchFamily="34" charset="0"/>
              </a:rPr>
              <a:t>The chemical reaction looks like this:</a:t>
            </a:r>
          </a:p>
          <a:p>
            <a:pPr algn="ctr" eaLnBrk="1" hangingPunct="1">
              <a:spcBef>
                <a:spcPct val="50000"/>
              </a:spcBef>
              <a:buFontTx/>
              <a:buNone/>
            </a:pPr>
            <a:r>
              <a:rPr lang="en-US" altLang="en-US" sz="2400" b="1">
                <a:solidFill>
                  <a:srgbClr val="CC0000"/>
                </a:solidFill>
                <a:latin typeface="Arial" panose="020B0604020202020204" pitchFamily="34" charset="0"/>
              </a:rPr>
              <a:t>carbon dioxide</a:t>
            </a:r>
            <a:r>
              <a:rPr lang="en-US" altLang="en-US" sz="2400" b="1">
                <a:solidFill>
                  <a:srgbClr val="000099"/>
                </a:solidFill>
              </a:rPr>
              <a:t> </a:t>
            </a:r>
            <a:r>
              <a:rPr lang="en-US" altLang="en-US" sz="2400" b="1">
                <a:solidFill>
                  <a:srgbClr val="CC0000"/>
                </a:solidFill>
                <a:latin typeface="Arial" panose="020B0604020202020204" pitchFamily="34" charset="0"/>
              </a:rPr>
              <a:t>+ water + sunlight </a:t>
            </a:r>
            <a:r>
              <a:rPr lang="en-US" altLang="en-US" sz="2400" b="1">
                <a:solidFill>
                  <a:srgbClr val="CC0000"/>
                </a:solidFill>
                <a:latin typeface="Arial" panose="020B0604020202020204" pitchFamily="34" charset="0"/>
                <a:sym typeface="Wingdings" panose="05000000000000000000" pitchFamily="2" charset="2"/>
              </a:rPr>
              <a:t></a:t>
            </a:r>
            <a:r>
              <a:rPr lang="en-US" altLang="en-US" sz="2400" b="1">
                <a:solidFill>
                  <a:srgbClr val="CC0000"/>
                </a:solidFill>
                <a:latin typeface="Arial" panose="020B0604020202020204" pitchFamily="34" charset="0"/>
              </a:rPr>
              <a:t> glucose + oxygen</a:t>
            </a:r>
          </a:p>
          <a:p>
            <a:pPr algn="ctr" eaLnBrk="1" hangingPunct="1">
              <a:spcBef>
                <a:spcPct val="50000"/>
              </a:spcBef>
              <a:buFontTx/>
              <a:buNone/>
            </a:pPr>
            <a:r>
              <a:rPr lang="en-US" altLang="en-US" sz="2400" b="1">
                <a:solidFill>
                  <a:srgbClr val="000099"/>
                </a:solidFill>
                <a:latin typeface="Arial" panose="020B0604020202020204" pitchFamily="34" charset="0"/>
              </a:rPr>
              <a:t>6 CO</a:t>
            </a:r>
            <a:r>
              <a:rPr lang="en-US" altLang="en-US" sz="2400" b="1" baseline="-25000">
                <a:solidFill>
                  <a:srgbClr val="000099"/>
                </a:solidFill>
                <a:latin typeface="Arial" panose="020B0604020202020204" pitchFamily="34" charset="0"/>
              </a:rPr>
              <a:t>2</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+ 6 H</a:t>
            </a:r>
            <a:r>
              <a:rPr lang="en-US" altLang="en-US" sz="2400" b="1" baseline="-25000">
                <a:solidFill>
                  <a:srgbClr val="000099"/>
                </a:solidFill>
                <a:latin typeface="Arial" panose="020B0604020202020204" pitchFamily="34" charset="0"/>
              </a:rPr>
              <a:t>2</a:t>
            </a:r>
            <a:r>
              <a:rPr lang="en-US" altLang="en-US" sz="2400" b="1">
                <a:solidFill>
                  <a:srgbClr val="000099"/>
                </a:solidFill>
                <a:latin typeface="Arial" panose="020B0604020202020204" pitchFamily="34" charset="0"/>
              </a:rPr>
              <a:t>O + Energy </a:t>
            </a:r>
            <a:r>
              <a:rPr lang="en-US" altLang="en-US" sz="2400" b="1">
                <a:solidFill>
                  <a:srgbClr val="000099"/>
                </a:solidFill>
                <a:latin typeface="Arial" panose="020B0604020202020204" pitchFamily="34" charset="0"/>
                <a:sym typeface="Wingdings" panose="05000000000000000000" pitchFamily="2" charset="2"/>
              </a:rPr>
              <a:t></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C</a:t>
            </a:r>
            <a:r>
              <a:rPr lang="en-US" altLang="en-US" sz="2400" b="1" baseline="-25000">
                <a:solidFill>
                  <a:srgbClr val="000099"/>
                </a:solidFill>
                <a:latin typeface="Arial" panose="020B0604020202020204" pitchFamily="34" charset="0"/>
              </a:rPr>
              <a:t>6</a:t>
            </a:r>
            <a:r>
              <a:rPr lang="en-US" altLang="en-US" sz="2400" b="1">
                <a:solidFill>
                  <a:srgbClr val="000099"/>
                </a:solidFill>
                <a:latin typeface="Arial" panose="020B0604020202020204" pitchFamily="34" charset="0"/>
              </a:rPr>
              <a:t>H</a:t>
            </a:r>
            <a:r>
              <a:rPr lang="en-US" altLang="en-US" sz="2400" b="1" baseline="-25000">
                <a:solidFill>
                  <a:srgbClr val="000099"/>
                </a:solidFill>
                <a:latin typeface="Arial" panose="020B0604020202020204" pitchFamily="34" charset="0"/>
              </a:rPr>
              <a:t>12</a:t>
            </a:r>
            <a:r>
              <a:rPr lang="en-US" altLang="en-US" sz="2400" b="1">
                <a:solidFill>
                  <a:srgbClr val="000099"/>
                </a:solidFill>
                <a:latin typeface="Arial" panose="020B0604020202020204" pitchFamily="34" charset="0"/>
              </a:rPr>
              <a:t>O</a:t>
            </a:r>
            <a:r>
              <a:rPr lang="en-US" altLang="en-US" sz="2400" b="1" baseline="-25000">
                <a:solidFill>
                  <a:srgbClr val="000099"/>
                </a:solidFill>
                <a:latin typeface="Arial" panose="020B0604020202020204" pitchFamily="34" charset="0"/>
              </a:rPr>
              <a:t>6</a:t>
            </a:r>
            <a:r>
              <a:rPr lang="en-US" altLang="en-US" sz="2400" b="1">
                <a:solidFill>
                  <a:srgbClr val="000099"/>
                </a:solidFill>
                <a:latin typeface="Arial" panose="020B0604020202020204" pitchFamily="34" charset="0"/>
              </a:rPr>
              <a:t> +</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6 O</a:t>
            </a:r>
            <a:r>
              <a:rPr lang="en-US" altLang="en-US" sz="2400" b="1" baseline="-25000">
                <a:solidFill>
                  <a:srgbClr val="000099"/>
                </a:solidFill>
                <a:latin typeface="Arial" panose="020B0604020202020204" pitchFamily="34" charset="0"/>
              </a:rPr>
              <a:t>2</a:t>
            </a:r>
          </a:p>
          <a:p>
            <a:pPr algn="ctr" eaLnBrk="1" hangingPunct="1">
              <a:spcBef>
                <a:spcPct val="50000"/>
              </a:spcBef>
              <a:buFontTx/>
              <a:buNone/>
            </a:pPr>
            <a:r>
              <a:rPr lang="en-US" altLang="en-US" sz="2400" b="1">
                <a:solidFill>
                  <a:srgbClr val="CC0000"/>
                </a:solidFill>
                <a:latin typeface="Arial" panose="020B0604020202020204" pitchFamily="34" charset="0"/>
              </a:rPr>
              <a:t> </a:t>
            </a:r>
          </a:p>
          <a:p>
            <a:pPr algn="ctr" eaLnBrk="1" hangingPunct="1">
              <a:spcBef>
                <a:spcPct val="50000"/>
              </a:spcBef>
              <a:buFontTx/>
              <a:buNone/>
            </a:pPr>
            <a:r>
              <a:rPr lang="en-US" altLang="en-US" sz="2400" b="1" i="1">
                <a:solidFill>
                  <a:srgbClr val="000099"/>
                </a:solidFill>
                <a:latin typeface="Arial" panose="020B0604020202020204" pitchFamily="34" charset="0"/>
              </a:rPr>
              <a:t>Remember, THE BONDS that hold GLUCOSE together CONTAIN THE </a:t>
            </a:r>
            <a:r>
              <a:rPr lang="en-US" altLang="en-US" sz="2400" b="1" i="1">
                <a:solidFill>
                  <a:srgbClr val="CC3333"/>
                </a:solidFill>
                <a:latin typeface="Arial" panose="020B0604020202020204" pitchFamily="34" charset="0"/>
              </a:rPr>
              <a:t>ENERGY</a:t>
            </a:r>
            <a:r>
              <a:rPr lang="en-US" altLang="en-US" sz="2400" b="1" i="1">
                <a:solidFill>
                  <a:srgbClr val="000099"/>
                </a:solidFill>
                <a:latin typeface="Arial" panose="020B0604020202020204" pitchFamily="34" charset="0"/>
              </a:rPr>
              <a:t> FROM THE SUN AND ARE STORED FOR LATER USE BY THE PLANT........................</a:t>
            </a:r>
            <a:endParaRPr lang="en-US" altLang="en-US" sz="2400" b="1">
              <a:solidFill>
                <a:srgbClr val="CC0000"/>
              </a:solidFill>
              <a:latin typeface="Arial" panose="020B0604020202020204" pitchFamily="34" charset="0"/>
            </a:endParaRPr>
          </a:p>
          <a:p>
            <a:pPr algn="ctr" eaLnBrk="1" hangingPunct="1">
              <a:spcBef>
                <a:spcPct val="50000"/>
              </a:spcBef>
              <a:buFontTx/>
              <a:buNone/>
            </a:pPr>
            <a:endParaRPr lang="en-US" altLang="en-US" sz="2400"/>
          </a:p>
        </p:txBody>
      </p:sp>
      <p:pic>
        <p:nvPicPr>
          <p:cNvPr id="63491" name="Picture 3" descr="photosynth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263" y="3810000"/>
            <a:ext cx="512127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0849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152400" y="228600"/>
            <a:ext cx="86868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6538" marR="0" lvl="0" indent="-236538" algn="l" defTabSz="914400" rtl="0" eaLnBrk="1" fontAlgn="base" latinLnBrk="0" hangingPunct="1">
              <a:lnSpc>
                <a:spcPct val="100000"/>
              </a:lnSpc>
              <a:spcBef>
                <a:spcPct val="0"/>
              </a:spcBef>
              <a:spcAft>
                <a:spcPct val="0"/>
              </a:spcAft>
              <a:buClrTx/>
              <a:buSzTx/>
              <a:buFontTx/>
              <a:buChar char="•"/>
              <a:tabLst/>
            </a:pP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General formula for photosynthesis</a:t>
            </a:r>
            <a:r>
              <a:rPr kumimoji="0" lang="en-US" sz="1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4580" name="Rectangle 4"/>
          <p:cNvSpPr>
            <a:spLocks noChangeArrowheads="1"/>
          </p:cNvSpPr>
          <p:nvPr/>
        </p:nvSpPr>
        <p:spPr bwMode="auto">
          <a:xfrm>
            <a:off x="228600" y="1524000"/>
            <a:ext cx="8763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carbon dioxide </a:t>
            </a:r>
            <a:r>
              <a:rPr kumimoji="0" lang="en-US" sz="2600" b="0" i="0" u="none" strike="noStrike" cap="none" normalizeH="0" dirty="0">
                <a:ln>
                  <a:noFill/>
                </a:ln>
                <a:solidFill>
                  <a:schemeClr val="tx1"/>
                </a:solidFill>
                <a:effectLst/>
                <a:latin typeface="Calibri" pitchFamily="34" charset="0"/>
                <a:ea typeface="Times New Roman" pitchFamily="18" charset="0"/>
                <a:cs typeface="Arial" pitchFamily="34" charset="0"/>
              </a:rPr>
              <a:t> </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water  +  light                 </a:t>
            </a:r>
            <a:r>
              <a:rPr kumimoji="0" lang="en-US" sz="2600" b="0" i="0" u="none" strike="noStrike" cap="none" normalizeH="0" dirty="0">
                <a:ln>
                  <a:noFill/>
                </a:ln>
                <a:solidFill>
                  <a:schemeClr val="tx1"/>
                </a:solidFill>
                <a:effectLst/>
                <a:latin typeface="Calibri" pitchFamily="34" charset="0"/>
                <a:ea typeface="Times New Roman" pitchFamily="18" charset="0"/>
                <a:cs typeface="Arial" pitchFamily="34" charset="0"/>
              </a:rPr>
              <a:t>        </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glucose  +  oxygen</a:t>
            </a:r>
            <a:endParaRPr kumimoji="0" lang="en-US" sz="2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24581" name="Rectangle 5"/>
          <p:cNvSpPr>
            <a:spLocks noChangeArrowheads="1"/>
          </p:cNvSpPr>
          <p:nvPr/>
        </p:nvSpPr>
        <p:spPr bwMode="auto">
          <a:xfrm>
            <a:off x="1066800" y="2362200"/>
            <a:ext cx="76962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6CO</a:t>
            </a:r>
            <a:r>
              <a:rPr kumimoji="0" lang="en-US" sz="26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 </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  6H</a:t>
            </a:r>
            <a:r>
              <a:rPr kumimoji="0" lang="en-US" sz="26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  +  light                         C</a:t>
            </a:r>
            <a:r>
              <a:rPr kumimoji="0" lang="en-US" sz="26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6</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H</a:t>
            </a:r>
            <a:r>
              <a:rPr kumimoji="0" lang="en-US" sz="26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12</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a:t>
            </a:r>
            <a:r>
              <a:rPr kumimoji="0" lang="en-US" sz="26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6 </a:t>
            </a:r>
            <a:r>
              <a:rPr kumimoji="0" lang="en-US" sz="2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  6O</a:t>
            </a:r>
            <a:r>
              <a:rPr kumimoji="0" lang="en-US" sz="26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a:t>
            </a:r>
            <a:endParaRPr kumimoji="0" lang="en-US" sz="2600" b="0" i="0" u="none" strike="noStrike" cap="none" normalizeH="0" baseline="0" dirty="0">
              <a:ln>
                <a:noFill/>
              </a:ln>
              <a:solidFill>
                <a:schemeClr val="tx1"/>
              </a:solidFill>
              <a:effectLst/>
              <a:latin typeface="Arial" pitchFamily="34" charset="0"/>
              <a:cs typeface="Arial" pitchFamily="34" charset="0"/>
            </a:endParaRPr>
          </a:p>
        </p:txBody>
      </p:sp>
      <p:cxnSp>
        <p:nvCxnSpPr>
          <p:cNvPr id="10" name="Straight Arrow Connector 9"/>
          <p:cNvCxnSpPr/>
          <p:nvPr/>
        </p:nvCxnSpPr>
        <p:spPr>
          <a:xfrm>
            <a:off x="4648200" y="1828800"/>
            <a:ext cx="1676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48200" y="2590800"/>
            <a:ext cx="1676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descr="photosynthesis.jpg"/>
          <p:cNvPicPr>
            <a:picLocks noChangeAspect="1"/>
          </p:cNvPicPr>
          <p:nvPr/>
        </p:nvPicPr>
        <p:blipFill>
          <a:blip r:embed="rId2" cstate="print"/>
          <a:stretch>
            <a:fillRect/>
          </a:stretch>
        </p:blipFill>
        <p:spPr>
          <a:xfrm>
            <a:off x="1447800" y="3276600"/>
            <a:ext cx="5915025" cy="339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xEl>
                                              <p:pRg st="0" end="0"/>
                                            </p:txEl>
                                          </p:spTgt>
                                        </p:tgtEl>
                                        <p:attrNameLst>
                                          <p:attrName>style.visibility</p:attrName>
                                        </p:attrNameLst>
                                      </p:cBhvr>
                                      <p:to>
                                        <p:strVal val="visible"/>
                                      </p:to>
                                    </p:set>
                                    <p:anim calcmode="lin" valueType="num">
                                      <p:cBhvr additive="base">
                                        <p:cTn id="11" dur="500" fill="hold"/>
                                        <p:tgtEl>
                                          <p:spTgt spid="2458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8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533400"/>
            <a:ext cx="7564437" cy="608012"/>
          </a:xfrm>
        </p:spPr>
        <p:txBody>
          <a:bodyPr rtlCol="0">
            <a:normAutofit fontScale="90000"/>
          </a:bodyPr>
          <a:lstStyle/>
          <a:p>
            <a:pPr fontAlgn="auto">
              <a:spcAft>
                <a:spcPts val="0"/>
              </a:spcAft>
              <a:defRPr/>
            </a:pPr>
            <a:r>
              <a:rPr lang="en-US" dirty="0"/>
              <a:t>Photosynthesis Equation:</a:t>
            </a:r>
          </a:p>
        </p:txBody>
      </p:sp>
      <p:sp>
        <p:nvSpPr>
          <p:cNvPr id="75779" name="Rectangle 3"/>
          <p:cNvSpPr>
            <a:spLocks noGrp="1" noChangeArrowheads="1"/>
          </p:cNvSpPr>
          <p:nvPr>
            <p:ph idx="1"/>
          </p:nvPr>
        </p:nvSpPr>
        <p:spPr>
          <a:xfrm>
            <a:off x="685800" y="2095500"/>
            <a:ext cx="7308850" cy="685800"/>
          </a:xfrm>
        </p:spPr>
        <p:txBody>
          <a:bodyPr/>
          <a:lstStyle/>
          <a:p>
            <a:pPr lvl="2">
              <a:buFontTx/>
              <a:buNone/>
            </a:pPr>
            <a:r>
              <a:rPr lang="en-US" altLang="en-US" dirty="0"/>
              <a:t>Sunlight + 6CO</a:t>
            </a:r>
            <a:r>
              <a:rPr lang="en-US" altLang="en-US" baseline="-25000" dirty="0"/>
              <a:t>2</a:t>
            </a:r>
            <a:r>
              <a:rPr lang="en-US" altLang="en-US" dirty="0"/>
              <a:t> + 6H</a:t>
            </a:r>
            <a:r>
              <a:rPr lang="en-US" altLang="en-US" baseline="-25000" dirty="0"/>
              <a:t>2</a:t>
            </a:r>
            <a:r>
              <a:rPr lang="en-US" altLang="en-US" dirty="0"/>
              <a:t>O           C</a:t>
            </a:r>
            <a:r>
              <a:rPr lang="en-US" altLang="en-US" baseline="-25000" dirty="0"/>
              <a:t>6</a:t>
            </a:r>
            <a:r>
              <a:rPr lang="en-US" altLang="en-US" dirty="0"/>
              <a:t>H</a:t>
            </a:r>
            <a:r>
              <a:rPr lang="en-US" altLang="en-US" baseline="-25000" dirty="0"/>
              <a:t>12</a:t>
            </a:r>
            <a:r>
              <a:rPr lang="en-US" altLang="en-US" dirty="0"/>
              <a:t>O</a:t>
            </a:r>
            <a:r>
              <a:rPr lang="en-US" altLang="en-US" baseline="-25000" dirty="0"/>
              <a:t>6</a:t>
            </a:r>
            <a:r>
              <a:rPr lang="en-US" altLang="en-US" dirty="0"/>
              <a:t> +    6O</a:t>
            </a:r>
            <a:r>
              <a:rPr lang="en-US" altLang="en-US" baseline="-25000" dirty="0"/>
              <a:t>2</a:t>
            </a:r>
          </a:p>
          <a:p>
            <a:pPr lvl="2">
              <a:buFontTx/>
              <a:buNone/>
            </a:pPr>
            <a:endParaRPr lang="en-US" altLang="en-US" dirty="0"/>
          </a:p>
        </p:txBody>
      </p:sp>
      <p:sp>
        <p:nvSpPr>
          <p:cNvPr id="24580" name="Text Box 4"/>
          <p:cNvSpPr txBox="1">
            <a:spLocks noChangeArrowheads="1"/>
          </p:cNvSpPr>
          <p:nvPr/>
        </p:nvSpPr>
        <p:spPr bwMode="auto">
          <a:xfrm>
            <a:off x="1371600" y="3429000"/>
            <a:ext cx="11430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carbon dioxide</a:t>
            </a:r>
          </a:p>
        </p:txBody>
      </p:sp>
      <p:sp>
        <p:nvSpPr>
          <p:cNvPr id="24581" name="Text Box 5"/>
          <p:cNvSpPr txBox="1">
            <a:spLocks noChangeArrowheads="1"/>
          </p:cNvSpPr>
          <p:nvPr/>
        </p:nvSpPr>
        <p:spPr bwMode="auto">
          <a:xfrm>
            <a:off x="2971800" y="34290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water</a:t>
            </a:r>
          </a:p>
        </p:txBody>
      </p:sp>
      <p:sp>
        <p:nvSpPr>
          <p:cNvPr id="24582" name="Text Box 6"/>
          <p:cNvSpPr txBox="1">
            <a:spLocks noChangeArrowheads="1"/>
          </p:cNvSpPr>
          <p:nvPr/>
        </p:nvSpPr>
        <p:spPr bwMode="auto">
          <a:xfrm>
            <a:off x="4495800" y="3276600"/>
            <a:ext cx="1447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sugar (glucose)</a:t>
            </a:r>
          </a:p>
        </p:txBody>
      </p:sp>
      <p:sp>
        <p:nvSpPr>
          <p:cNvPr id="24583" name="Text Box 7"/>
          <p:cNvSpPr txBox="1">
            <a:spLocks noChangeArrowheads="1"/>
          </p:cNvSpPr>
          <p:nvPr/>
        </p:nvSpPr>
        <p:spPr bwMode="auto">
          <a:xfrm>
            <a:off x="6324600" y="35052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oxygen</a:t>
            </a:r>
          </a:p>
        </p:txBody>
      </p:sp>
      <p:sp>
        <p:nvSpPr>
          <p:cNvPr id="75784" name="Line 8"/>
          <p:cNvSpPr>
            <a:spLocks noChangeShapeType="1"/>
          </p:cNvSpPr>
          <p:nvPr/>
        </p:nvSpPr>
        <p:spPr bwMode="auto">
          <a:xfrm flipV="1">
            <a:off x="1981200" y="2514600"/>
            <a:ext cx="9906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5785" name="Line 9"/>
          <p:cNvSpPr>
            <a:spLocks noChangeShapeType="1"/>
          </p:cNvSpPr>
          <p:nvPr/>
        </p:nvSpPr>
        <p:spPr bwMode="auto">
          <a:xfrm flipV="1">
            <a:off x="3505200" y="2514600"/>
            <a:ext cx="6096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5786" name="Line 10"/>
          <p:cNvSpPr>
            <a:spLocks noChangeShapeType="1"/>
          </p:cNvSpPr>
          <p:nvPr/>
        </p:nvSpPr>
        <p:spPr bwMode="auto">
          <a:xfrm flipV="1">
            <a:off x="5310980" y="2781300"/>
            <a:ext cx="175419"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5787" name="Line 11"/>
          <p:cNvSpPr>
            <a:spLocks noChangeShapeType="1"/>
          </p:cNvSpPr>
          <p:nvPr/>
        </p:nvSpPr>
        <p:spPr bwMode="auto">
          <a:xfrm flipV="1">
            <a:off x="6781800" y="2781300"/>
            <a:ext cx="76200" cy="723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cxnSp>
        <p:nvCxnSpPr>
          <p:cNvPr id="7" name="Straight Arrow Connector 6"/>
          <p:cNvCxnSpPr/>
          <p:nvPr/>
        </p:nvCxnSpPr>
        <p:spPr>
          <a:xfrm>
            <a:off x="4643438" y="2362200"/>
            <a:ext cx="4191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110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0" end="0"/>
                                            </p:txEl>
                                          </p:spTgt>
                                        </p:tgtEl>
                                        <p:attrNameLst>
                                          <p:attrName>style.visibility</p:attrName>
                                        </p:attrNameLst>
                                      </p:cBhvr>
                                      <p:to>
                                        <p:strVal val="visible"/>
                                      </p:to>
                                    </p:set>
                                    <p:anim calcmode="lin" valueType="num">
                                      <p:cBhvr additive="base">
                                        <p:cTn id="13"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2">
                                            <p:txEl>
                                              <p:pRg st="0" end="0"/>
                                            </p:txEl>
                                          </p:spTgt>
                                        </p:tgtEl>
                                        <p:attrNameLst>
                                          <p:attrName>style.visibility</p:attrName>
                                        </p:attrNameLst>
                                      </p:cBhvr>
                                      <p:to>
                                        <p:strVal val="visible"/>
                                      </p:to>
                                    </p:set>
                                    <p:anim calcmode="lin" valueType="num">
                                      <p:cBhvr additive="base">
                                        <p:cTn id="19" dur="500" fill="hold"/>
                                        <p:tgtEl>
                                          <p:spTgt spid="2458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3">
                                            <p:txEl>
                                              <p:pRg st="0" end="0"/>
                                            </p:txEl>
                                          </p:spTgt>
                                        </p:tgtEl>
                                        <p:attrNameLst>
                                          <p:attrName>style.visibility</p:attrName>
                                        </p:attrNameLst>
                                      </p:cBhvr>
                                      <p:to>
                                        <p:strVal val="visible"/>
                                      </p:to>
                                    </p:set>
                                    <p:anim calcmode="lin" valueType="num">
                                      <p:cBhvr additive="base">
                                        <p:cTn id="25" dur="500" fill="hold"/>
                                        <p:tgtEl>
                                          <p:spTgt spid="2458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P spid="24581" grpId="0" build="p" autoUpdateAnimBg="0"/>
      <p:bldP spid="24582" grpId="0" build="p" autoUpdateAnimBg="0"/>
      <p:bldP spid="2458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Oval 12"/>
          <p:cNvSpPr>
            <a:spLocks noChangeArrowheads="1"/>
          </p:cNvSpPr>
          <p:nvPr/>
        </p:nvSpPr>
        <p:spPr bwMode="auto">
          <a:xfrm>
            <a:off x="838200" y="1752600"/>
            <a:ext cx="3505200" cy="2667000"/>
          </a:xfrm>
          <a:prstGeom prst="ellipse">
            <a:avLst/>
          </a:prstGeom>
          <a:noFill/>
          <a:ln w="28575">
            <a:solidFill>
              <a:schemeClr val="accent3">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solidFill>
                <a:schemeClr val="accent3">
                  <a:lumMod val="75000"/>
                </a:schemeClr>
              </a:solidFill>
            </a:endParaRPr>
          </a:p>
        </p:txBody>
      </p:sp>
      <p:sp>
        <p:nvSpPr>
          <p:cNvPr id="11266" name="Rectangle 2"/>
          <p:cNvSpPr>
            <a:spLocks noGrp="1" noChangeArrowheads="1"/>
          </p:cNvSpPr>
          <p:nvPr>
            <p:ph type="title"/>
          </p:nvPr>
        </p:nvSpPr>
        <p:spPr>
          <a:xfrm>
            <a:off x="712788" y="838200"/>
            <a:ext cx="7564437" cy="608013"/>
          </a:xfrm>
        </p:spPr>
        <p:txBody>
          <a:bodyPr rtlCol="0">
            <a:normAutofit fontScale="90000"/>
          </a:bodyPr>
          <a:lstStyle/>
          <a:p>
            <a:pPr fontAlgn="auto">
              <a:spcAft>
                <a:spcPts val="0"/>
              </a:spcAft>
              <a:defRPr/>
            </a:pPr>
            <a:r>
              <a:rPr lang="en-US" dirty="0"/>
              <a:t>Photosynthesis Chemical Equation:</a:t>
            </a:r>
          </a:p>
        </p:txBody>
      </p:sp>
      <p:sp>
        <p:nvSpPr>
          <p:cNvPr id="76804" name="Rectangle 3"/>
          <p:cNvSpPr>
            <a:spLocks noGrp="1" noChangeArrowheads="1"/>
          </p:cNvSpPr>
          <p:nvPr>
            <p:ph idx="1"/>
          </p:nvPr>
        </p:nvSpPr>
        <p:spPr>
          <a:xfrm>
            <a:off x="152400" y="2286000"/>
            <a:ext cx="7848600" cy="685800"/>
          </a:xfrm>
        </p:spPr>
        <p:txBody>
          <a:bodyPr/>
          <a:lstStyle/>
          <a:p>
            <a:pPr lvl="2">
              <a:buFontTx/>
              <a:buNone/>
            </a:pPr>
            <a:r>
              <a:rPr lang="en-US" altLang="en-US"/>
              <a:t>Sunlight + 6CO</a:t>
            </a:r>
            <a:r>
              <a:rPr lang="en-US" altLang="en-US" baseline="-25000"/>
              <a:t>2</a:t>
            </a:r>
            <a:r>
              <a:rPr lang="en-US" altLang="en-US"/>
              <a:t> + 6H</a:t>
            </a:r>
            <a:r>
              <a:rPr lang="en-US" altLang="en-US" baseline="-25000"/>
              <a:t>2</a:t>
            </a:r>
            <a:r>
              <a:rPr lang="en-US" altLang="en-US"/>
              <a:t>O        =    C</a:t>
            </a:r>
            <a:r>
              <a:rPr lang="en-US" altLang="en-US" baseline="-25000"/>
              <a:t>6</a:t>
            </a:r>
            <a:r>
              <a:rPr lang="en-US" altLang="en-US"/>
              <a:t>H</a:t>
            </a:r>
            <a:r>
              <a:rPr lang="en-US" altLang="en-US" baseline="-25000"/>
              <a:t>12</a:t>
            </a:r>
            <a:r>
              <a:rPr lang="en-US" altLang="en-US"/>
              <a:t>O</a:t>
            </a:r>
            <a:r>
              <a:rPr lang="en-US" altLang="en-US" baseline="-25000"/>
              <a:t>6</a:t>
            </a:r>
            <a:r>
              <a:rPr lang="en-US" altLang="en-US"/>
              <a:t> + 6O</a:t>
            </a:r>
            <a:r>
              <a:rPr lang="en-US" altLang="en-US" baseline="-25000"/>
              <a:t>2</a:t>
            </a:r>
          </a:p>
          <a:p>
            <a:pPr lvl="2">
              <a:buFontTx/>
              <a:buNone/>
            </a:pPr>
            <a:endParaRPr lang="en-US" altLang="en-US"/>
          </a:p>
        </p:txBody>
      </p:sp>
      <p:sp>
        <p:nvSpPr>
          <p:cNvPr id="76805" name="Text Box 4"/>
          <p:cNvSpPr txBox="1">
            <a:spLocks noChangeArrowheads="1"/>
          </p:cNvSpPr>
          <p:nvPr/>
        </p:nvSpPr>
        <p:spPr bwMode="auto">
          <a:xfrm>
            <a:off x="1371600" y="3429000"/>
            <a:ext cx="11430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carbon dioxide</a:t>
            </a:r>
          </a:p>
        </p:txBody>
      </p:sp>
      <p:sp>
        <p:nvSpPr>
          <p:cNvPr id="76806" name="Text Box 5"/>
          <p:cNvSpPr txBox="1">
            <a:spLocks noChangeArrowheads="1"/>
          </p:cNvSpPr>
          <p:nvPr/>
        </p:nvSpPr>
        <p:spPr bwMode="auto">
          <a:xfrm>
            <a:off x="2971800" y="34290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water</a:t>
            </a:r>
          </a:p>
        </p:txBody>
      </p:sp>
      <p:sp>
        <p:nvSpPr>
          <p:cNvPr id="76807" name="Text Box 6"/>
          <p:cNvSpPr txBox="1">
            <a:spLocks noChangeArrowheads="1"/>
          </p:cNvSpPr>
          <p:nvPr/>
        </p:nvSpPr>
        <p:spPr bwMode="auto">
          <a:xfrm>
            <a:off x="4495800" y="3276600"/>
            <a:ext cx="1447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sugar (glucose)</a:t>
            </a:r>
          </a:p>
        </p:txBody>
      </p:sp>
      <p:sp>
        <p:nvSpPr>
          <p:cNvPr id="76808" name="Text Box 7"/>
          <p:cNvSpPr txBox="1">
            <a:spLocks noChangeArrowheads="1"/>
          </p:cNvSpPr>
          <p:nvPr/>
        </p:nvSpPr>
        <p:spPr bwMode="auto">
          <a:xfrm>
            <a:off x="6324600" y="35052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oxygen</a:t>
            </a:r>
          </a:p>
        </p:txBody>
      </p:sp>
      <p:sp>
        <p:nvSpPr>
          <p:cNvPr id="76809" name="Line 8"/>
          <p:cNvSpPr>
            <a:spLocks noChangeShapeType="1"/>
          </p:cNvSpPr>
          <p:nvPr/>
        </p:nvSpPr>
        <p:spPr bwMode="auto">
          <a:xfrm flipV="1">
            <a:off x="1981200" y="2667000"/>
            <a:ext cx="3810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6810" name="Line 9"/>
          <p:cNvSpPr>
            <a:spLocks noChangeShapeType="1"/>
          </p:cNvSpPr>
          <p:nvPr/>
        </p:nvSpPr>
        <p:spPr bwMode="auto">
          <a:xfrm flipH="1" flipV="1">
            <a:off x="3352800" y="2743200"/>
            <a:ext cx="152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6811" name="Line 10"/>
          <p:cNvSpPr>
            <a:spLocks noChangeShapeType="1"/>
          </p:cNvSpPr>
          <p:nvPr/>
        </p:nvSpPr>
        <p:spPr bwMode="auto">
          <a:xfrm flipV="1">
            <a:off x="5257800" y="28194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6812" name="Line 11"/>
          <p:cNvSpPr>
            <a:spLocks noChangeShapeType="1"/>
          </p:cNvSpPr>
          <p:nvPr/>
        </p:nvSpPr>
        <p:spPr bwMode="auto">
          <a:xfrm flipH="1" flipV="1">
            <a:off x="6324600" y="2743200"/>
            <a:ext cx="457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76813" name="Oval 13"/>
          <p:cNvSpPr>
            <a:spLocks noChangeArrowheads="1"/>
          </p:cNvSpPr>
          <p:nvPr/>
        </p:nvSpPr>
        <p:spPr bwMode="auto">
          <a:xfrm>
            <a:off x="4267200" y="1752600"/>
            <a:ext cx="3352800" cy="281940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14" name="Text Box 14"/>
          <p:cNvSpPr txBox="1">
            <a:spLocks noChangeArrowheads="1"/>
          </p:cNvSpPr>
          <p:nvPr/>
        </p:nvSpPr>
        <p:spPr bwMode="auto">
          <a:xfrm>
            <a:off x="1317625" y="4603750"/>
            <a:ext cx="2971800" cy="1322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dirty="0">
                <a:solidFill>
                  <a:schemeClr val="accent3">
                    <a:lumMod val="75000"/>
                  </a:schemeClr>
                </a:solidFill>
              </a:rPr>
              <a:t>Reactants</a:t>
            </a:r>
          </a:p>
          <a:p>
            <a:pPr algn="ctr" eaLnBrk="1" hangingPunct="1">
              <a:spcBef>
                <a:spcPct val="50000"/>
              </a:spcBef>
              <a:buFontTx/>
              <a:buNone/>
            </a:pPr>
            <a:r>
              <a:rPr lang="en-US" altLang="en-US" b="1" dirty="0">
                <a:solidFill>
                  <a:schemeClr val="accent3">
                    <a:lumMod val="75000"/>
                  </a:schemeClr>
                </a:solidFill>
              </a:rPr>
              <a:t>“what is used”</a:t>
            </a:r>
          </a:p>
        </p:txBody>
      </p:sp>
      <p:sp>
        <p:nvSpPr>
          <p:cNvPr id="25615" name="Text Box 15"/>
          <p:cNvSpPr txBox="1">
            <a:spLocks noChangeArrowheads="1"/>
          </p:cNvSpPr>
          <p:nvPr/>
        </p:nvSpPr>
        <p:spPr bwMode="auto">
          <a:xfrm>
            <a:off x="4800600" y="4724400"/>
            <a:ext cx="3048000" cy="132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0000"/>
                </a:solidFill>
              </a:rPr>
              <a:t>Products</a:t>
            </a:r>
          </a:p>
          <a:p>
            <a:pPr algn="ctr" eaLnBrk="1" hangingPunct="1">
              <a:spcBef>
                <a:spcPct val="50000"/>
              </a:spcBef>
              <a:buFontTx/>
              <a:buNone/>
            </a:pPr>
            <a:r>
              <a:rPr lang="en-US" altLang="en-US" b="1">
                <a:solidFill>
                  <a:srgbClr val="FF0000"/>
                </a:solidFill>
              </a:rPr>
              <a:t>“what is made”</a:t>
            </a:r>
          </a:p>
        </p:txBody>
      </p:sp>
    </p:spTree>
    <p:extLst>
      <p:ext uri="{BB962C8B-B14F-4D97-AF65-F5344CB8AC3E}">
        <p14:creationId xmlns:p14="http://schemas.microsoft.com/office/powerpoint/2010/main" val="2120480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4">
                                            <p:txEl>
                                              <p:pRg st="0" end="0"/>
                                            </p:txEl>
                                          </p:spTgt>
                                        </p:tgtEl>
                                        <p:attrNameLst>
                                          <p:attrName>style.visibility</p:attrName>
                                        </p:attrNameLst>
                                      </p:cBhvr>
                                      <p:to>
                                        <p:strVal val="visible"/>
                                      </p:to>
                                    </p:set>
                                    <p:anim calcmode="lin" valueType="num">
                                      <p:cBhvr additive="base">
                                        <p:cTn id="7" dur="500" fill="hold"/>
                                        <p:tgtEl>
                                          <p:spTgt spid="256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14">
                                            <p:txEl>
                                              <p:pRg st="1" end="1"/>
                                            </p:txEl>
                                          </p:spTgt>
                                        </p:tgtEl>
                                        <p:attrNameLst>
                                          <p:attrName>style.visibility</p:attrName>
                                        </p:attrNameLst>
                                      </p:cBhvr>
                                      <p:to>
                                        <p:strVal val="visible"/>
                                      </p:to>
                                    </p:set>
                                    <p:anim calcmode="lin" valueType="num">
                                      <p:cBhvr additive="base">
                                        <p:cTn id="13" dur="500" fill="hold"/>
                                        <p:tgtEl>
                                          <p:spTgt spid="2561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1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15">
                                            <p:txEl>
                                              <p:pRg st="0" end="0"/>
                                            </p:txEl>
                                          </p:spTgt>
                                        </p:tgtEl>
                                        <p:attrNameLst>
                                          <p:attrName>style.visibility</p:attrName>
                                        </p:attrNameLst>
                                      </p:cBhvr>
                                      <p:to>
                                        <p:strVal val="visible"/>
                                      </p:to>
                                    </p:set>
                                    <p:anim calcmode="lin" valueType="num">
                                      <p:cBhvr additive="base">
                                        <p:cTn id="19" dur="500" fill="hold"/>
                                        <p:tgtEl>
                                          <p:spTgt spid="2561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15">
                                            <p:txEl>
                                              <p:pRg st="1" end="1"/>
                                            </p:txEl>
                                          </p:spTgt>
                                        </p:tgtEl>
                                        <p:attrNameLst>
                                          <p:attrName>style.visibility</p:attrName>
                                        </p:attrNameLst>
                                      </p:cBhvr>
                                      <p:to>
                                        <p:strVal val="visible"/>
                                      </p:to>
                                    </p:set>
                                    <p:anim calcmode="lin" valueType="num">
                                      <p:cBhvr additive="base">
                                        <p:cTn id="25" dur="500" fill="hold"/>
                                        <p:tgtEl>
                                          <p:spTgt spid="25615">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build="p" autoUpdateAnimBg="0"/>
      <p:bldP spid="2561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228600" y="228600"/>
            <a:ext cx="8686800"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3000" b="1" i="0" u="none" strike="noStrike" cap="none" normalizeH="0" baseline="0" dirty="0">
                <a:ln>
                  <a:noFill/>
                </a:ln>
                <a:solidFill>
                  <a:schemeClr val="tx1"/>
                </a:solidFill>
                <a:effectLst/>
                <a:latin typeface="Calibri" pitchFamily="34" charset="0"/>
                <a:ea typeface="Times New Roman" pitchFamily="18" charset="0"/>
                <a:cs typeface="Arial" pitchFamily="34" charset="0"/>
              </a:rPr>
              <a:t>Cell Energy (Photosynthesis and Respiration)</a:t>
            </a:r>
            <a:r>
              <a:rPr kumimoji="0" lang="en-US" sz="3000" b="1" i="0" u="none" strike="noStrike" cap="none" normalizeH="0" dirty="0">
                <a:ln>
                  <a:noFill/>
                </a:ln>
                <a:solidFill>
                  <a:schemeClr val="tx1"/>
                </a:solidFill>
                <a:effectLst/>
                <a:latin typeface="Calibri" pitchFamily="34" charset="0"/>
                <a:ea typeface="Times New Roman" pitchFamily="18" charset="0"/>
                <a:cs typeface="Arial" pitchFamily="34" charset="0"/>
              </a:rPr>
              <a:t> </a:t>
            </a:r>
            <a:r>
              <a:rPr kumimoji="0" lang="en-US" sz="3000" b="1" i="0" u="none" strike="noStrike" cap="none" normalizeH="0" baseline="0" dirty="0">
                <a:ln>
                  <a:noFill/>
                </a:ln>
                <a:solidFill>
                  <a:schemeClr val="tx1"/>
                </a:solidFill>
                <a:effectLst/>
                <a:latin typeface="Calibri" pitchFamily="34" charset="0"/>
                <a:ea typeface="Times New Roman" pitchFamily="18" charset="0"/>
                <a:cs typeface="Arial" pitchFamily="34" charset="0"/>
              </a:rPr>
              <a:t>Notes</a:t>
            </a:r>
            <a:endParaRPr lang="en-US" sz="3000" dirty="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Calibri" pitchFamily="34" charset="0"/>
                <a:ea typeface="Times New Roman" pitchFamily="18" charset="0"/>
                <a:cs typeface="Arial" pitchFamily="34" charset="0"/>
              </a:rPr>
              <a:t>Energy:</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Energy for living things comes from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food</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Originally, the energy in food comes from the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sun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11268" name="Picture 4"/>
          <p:cNvPicPr>
            <a:picLocks noChangeAspect="1" noChangeArrowheads="1"/>
          </p:cNvPicPr>
          <p:nvPr/>
        </p:nvPicPr>
        <p:blipFill>
          <a:blip r:embed="rId2" cstate="print"/>
          <a:srcRect/>
          <a:stretch>
            <a:fillRect/>
          </a:stretch>
        </p:blipFill>
        <p:spPr bwMode="auto">
          <a:xfrm>
            <a:off x="228599" y="2362200"/>
            <a:ext cx="8686801" cy="4314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265">
                                            <p:txEl>
                                              <p:pRg st="2" end="2"/>
                                            </p:txEl>
                                          </p:spTgt>
                                        </p:tgtEl>
                                        <p:attrNameLst>
                                          <p:attrName>style.visibility</p:attrName>
                                        </p:attrNameLst>
                                      </p:cBhvr>
                                      <p:to>
                                        <p:strVal val="visible"/>
                                      </p:to>
                                    </p:set>
                                    <p:animEffect transition="in" filter="fade">
                                      <p:cBhvr>
                                        <p:cTn id="7" dur="1000"/>
                                        <p:tgtEl>
                                          <p:spTgt spid="11265">
                                            <p:txEl>
                                              <p:pRg st="2" end="2"/>
                                            </p:txEl>
                                          </p:spTgt>
                                        </p:tgtEl>
                                      </p:cBhvr>
                                    </p:animEffect>
                                    <p:anim calcmode="lin" valueType="num">
                                      <p:cBhvr>
                                        <p:cTn id="8" dur="1000" fill="hold"/>
                                        <p:tgtEl>
                                          <p:spTgt spid="1126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26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228600" y="228600"/>
            <a:ext cx="18288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6538" marR="0" lvl="0" indent="-236538" algn="l" defTabSz="914400" rtl="0" eaLnBrk="1" fontAlgn="base" latinLnBrk="0" hangingPunct="1">
              <a:lnSpc>
                <a:spcPct val="100000"/>
              </a:lnSpc>
              <a:spcBef>
                <a:spcPct val="0"/>
              </a:spcBef>
              <a:spcAft>
                <a:spcPct val="0"/>
              </a:spcAft>
              <a:buClrTx/>
              <a:buSzTx/>
              <a:buFontTx/>
              <a:buChar char="•"/>
              <a:tabLst/>
            </a:pPr>
            <a:r>
              <a:rPr kumimoji="0" lang="en-US" sz="3200" b="0" i="0" u="sng" strike="noStrike" cap="none" normalizeH="0" baseline="0" dirty="0">
                <a:ln>
                  <a:noFill/>
                </a:ln>
                <a:solidFill>
                  <a:schemeClr val="tx1"/>
                </a:solidFill>
                <a:effectLst/>
                <a:latin typeface="Calibri" pitchFamily="34" charset="0"/>
                <a:ea typeface="Times New Roman" pitchFamily="18" charset="0"/>
                <a:cs typeface="Arial" pitchFamily="34" charset="0"/>
              </a:rPr>
              <a:t>Diagram</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5605" name="Rectangle 5"/>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5606" name="Picture 6"/>
          <p:cNvPicPr>
            <a:picLocks noChangeAspect="1" noChangeArrowheads="1"/>
          </p:cNvPicPr>
          <p:nvPr/>
        </p:nvPicPr>
        <p:blipFill>
          <a:blip r:embed="rId2" cstate="print"/>
          <a:srcRect/>
          <a:stretch>
            <a:fillRect/>
          </a:stretch>
        </p:blipFill>
        <p:spPr bwMode="auto">
          <a:xfrm>
            <a:off x="914400" y="990600"/>
            <a:ext cx="7381875" cy="5033097"/>
          </a:xfrm>
          <a:prstGeom prst="rect">
            <a:avLst/>
          </a:prstGeom>
          <a:noFill/>
          <a:ln w="9525">
            <a:noFill/>
            <a:miter lim="800000"/>
            <a:headEnd/>
            <a:tailEnd/>
          </a:ln>
        </p:spPr>
      </p:pic>
      <p:sp>
        <p:nvSpPr>
          <p:cNvPr id="25608" name="Text Box 8"/>
          <p:cNvSpPr txBox="1">
            <a:spLocks noChangeArrowheads="1"/>
          </p:cNvSpPr>
          <p:nvPr/>
        </p:nvSpPr>
        <p:spPr bwMode="auto">
          <a:xfrm>
            <a:off x="3352179" y="152388"/>
            <a:ext cx="2278671" cy="610006"/>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30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Reactants</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09" name="Text Box 9"/>
          <p:cNvSpPr txBox="1">
            <a:spLocks noChangeArrowheads="1"/>
          </p:cNvSpPr>
          <p:nvPr/>
        </p:nvSpPr>
        <p:spPr bwMode="auto">
          <a:xfrm>
            <a:off x="3505357" y="5943882"/>
            <a:ext cx="1829267" cy="685811"/>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30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Products</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0" name="Text Box 10"/>
          <p:cNvSpPr txBox="1">
            <a:spLocks noChangeArrowheads="1"/>
          </p:cNvSpPr>
          <p:nvPr/>
        </p:nvSpPr>
        <p:spPr bwMode="auto">
          <a:xfrm>
            <a:off x="991223" y="1143203"/>
            <a:ext cx="1205164" cy="5850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Light</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1" name="Text Box 11"/>
          <p:cNvSpPr txBox="1">
            <a:spLocks noChangeArrowheads="1"/>
          </p:cNvSpPr>
          <p:nvPr/>
        </p:nvSpPr>
        <p:spPr bwMode="auto">
          <a:xfrm>
            <a:off x="2514135" y="762394"/>
            <a:ext cx="914000" cy="585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H</a:t>
            </a:r>
            <a:r>
              <a:rPr kumimoji="0" lang="en-US" sz="3200" b="1" i="0" u="sng" strike="noStrike" cap="none" normalizeH="0" baseline="-25000" dirty="0">
                <a:ln>
                  <a:noFill/>
                </a:ln>
                <a:solidFill>
                  <a:srgbClr val="C00000"/>
                </a:solidFill>
                <a:effectLst/>
                <a:latin typeface="Calibri" pitchFamily="34" charset="0"/>
                <a:cs typeface="Arial" pitchFamily="34" charset="0"/>
              </a:rPr>
              <a:t>2</a:t>
            </a:r>
            <a:r>
              <a:rPr kumimoji="0" lang="en-US" sz="3200" b="1" i="0" u="sng" strike="noStrike" cap="none" normalizeH="0" baseline="0" dirty="0">
                <a:ln>
                  <a:noFill/>
                </a:ln>
                <a:solidFill>
                  <a:srgbClr val="C00000"/>
                </a:solidFill>
                <a:effectLst/>
                <a:latin typeface="Calibri" pitchFamily="34" charset="0"/>
                <a:cs typeface="Arial" pitchFamily="34" charset="0"/>
              </a:rPr>
              <a:t>O</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2" name="Text Box 12"/>
          <p:cNvSpPr txBox="1">
            <a:spLocks noChangeArrowheads="1"/>
          </p:cNvSpPr>
          <p:nvPr/>
        </p:nvSpPr>
        <p:spPr bwMode="auto">
          <a:xfrm>
            <a:off x="5791623" y="762394"/>
            <a:ext cx="1205164" cy="5850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CO</a:t>
            </a:r>
            <a:r>
              <a:rPr kumimoji="0" lang="en-US" sz="3200" b="1" i="0" u="sng" strike="noStrike" cap="none" normalizeH="0" baseline="-25000" dirty="0">
                <a:ln>
                  <a:noFill/>
                </a:ln>
                <a:solidFill>
                  <a:srgbClr val="C00000"/>
                </a:solidFill>
                <a:effectLst/>
                <a:latin typeface="Calibri" pitchFamily="34" charset="0"/>
                <a:cs typeface="Arial" pitchFamily="34" charset="0"/>
              </a:rPr>
              <a:t>2</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3" name="Text Box 13"/>
          <p:cNvSpPr txBox="1">
            <a:spLocks noChangeArrowheads="1"/>
          </p:cNvSpPr>
          <p:nvPr/>
        </p:nvSpPr>
        <p:spPr bwMode="auto">
          <a:xfrm>
            <a:off x="2743268" y="5791380"/>
            <a:ext cx="762089" cy="585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O</a:t>
            </a:r>
            <a:r>
              <a:rPr kumimoji="0" lang="en-US" sz="3200" b="1" i="0" u="sng" strike="noStrike" cap="none" normalizeH="0" baseline="-25000" dirty="0">
                <a:ln>
                  <a:noFill/>
                </a:ln>
                <a:solidFill>
                  <a:srgbClr val="C00000"/>
                </a:solidFill>
                <a:effectLst/>
                <a:latin typeface="Calibri" pitchFamily="34" charset="0"/>
                <a:cs typeface="Arial" pitchFamily="34" charset="0"/>
              </a:rPr>
              <a:t>2</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4" name="Text Box 14"/>
          <p:cNvSpPr txBox="1">
            <a:spLocks noChangeArrowheads="1"/>
          </p:cNvSpPr>
          <p:nvPr/>
        </p:nvSpPr>
        <p:spPr bwMode="auto">
          <a:xfrm>
            <a:off x="5562490" y="5486377"/>
            <a:ext cx="1565954" cy="1205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C</a:t>
            </a:r>
            <a:r>
              <a:rPr kumimoji="0" lang="en-US" sz="3200" b="1" i="0" u="sng" strike="noStrike" cap="none" normalizeH="0" baseline="-25000" dirty="0">
                <a:ln>
                  <a:noFill/>
                </a:ln>
                <a:solidFill>
                  <a:srgbClr val="C00000"/>
                </a:solidFill>
                <a:effectLst/>
                <a:latin typeface="Calibri" pitchFamily="34" charset="0"/>
                <a:cs typeface="Arial" pitchFamily="34" charset="0"/>
              </a:rPr>
              <a:t>6</a:t>
            </a:r>
            <a:r>
              <a:rPr kumimoji="0" lang="en-US" sz="3200" b="1" i="0" u="sng" strike="noStrike" cap="none" normalizeH="0" baseline="0" dirty="0">
                <a:ln>
                  <a:noFill/>
                </a:ln>
                <a:solidFill>
                  <a:srgbClr val="C00000"/>
                </a:solidFill>
                <a:effectLst/>
                <a:latin typeface="Calibri" pitchFamily="34" charset="0"/>
                <a:cs typeface="Arial" pitchFamily="34" charset="0"/>
              </a:rPr>
              <a:t>H</a:t>
            </a:r>
            <a:r>
              <a:rPr kumimoji="0" lang="en-US" sz="3200" b="1" i="0" u="sng" strike="noStrike" cap="none" normalizeH="0" baseline="-25000" dirty="0">
                <a:ln>
                  <a:noFill/>
                </a:ln>
                <a:solidFill>
                  <a:srgbClr val="C00000"/>
                </a:solidFill>
                <a:effectLst/>
                <a:latin typeface="Calibri" pitchFamily="34" charset="0"/>
                <a:cs typeface="Arial" pitchFamily="34" charset="0"/>
              </a:rPr>
              <a:t>12</a:t>
            </a:r>
            <a:r>
              <a:rPr kumimoji="0" lang="en-US" sz="3200" b="1" i="0" u="sng" strike="noStrike" cap="none" normalizeH="0" baseline="0" dirty="0">
                <a:ln>
                  <a:noFill/>
                </a:ln>
                <a:solidFill>
                  <a:srgbClr val="C00000"/>
                </a:solidFill>
                <a:effectLst/>
                <a:latin typeface="Calibri" pitchFamily="34" charset="0"/>
                <a:cs typeface="Arial" pitchFamily="34" charset="0"/>
              </a:rPr>
              <a:t>O</a:t>
            </a:r>
            <a:r>
              <a:rPr kumimoji="0" lang="en-US" sz="3200" b="1" i="0" u="sng" strike="noStrike" cap="none" normalizeH="0" baseline="-25000" dirty="0">
                <a:ln>
                  <a:noFill/>
                </a:ln>
                <a:solidFill>
                  <a:srgbClr val="C00000"/>
                </a:solidFill>
                <a:effectLst/>
                <a:latin typeface="Calibri" pitchFamily="34" charset="0"/>
                <a:cs typeface="Arial" pitchFamily="34" charset="0"/>
              </a:rPr>
              <a:t>6</a:t>
            </a:r>
            <a:endParaRPr kumimoji="0" lang="en-US" sz="3200" b="1" i="0" u="sng" strike="noStrike" cap="none" normalizeH="0" baseline="0" dirty="0">
              <a:ln>
                <a:noFill/>
              </a:ln>
              <a:solidFill>
                <a:srgbClr val="C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Glucose</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5" name="Text Box 15"/>
          <p:cNvSpPr txBox="1">
            <a:spLocks noChangeArrowheads="1"/>
          </p:cNvSpPr>
          <p:nvPr/>
        </p:nvSpPr>
        <p:spPr bwMode="auto">
          <a:xfrm>
            <a:off x="151912" y="5258071"/>
            <a:ext cx="2297660" cy="585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200" b="1" i="0" u="sng" strike="noStrike" cap="none" normalizeH="0" baseline="0" dirty="0">
                <a:ln>
                  <a:noFill/>
                </a:ln>
                <a:solidFill>
                  <a:srgbClr val="C00000"/>
                </a:solidFill>
                <a:effectLst/>
                <a:latin typeface="Calibri" pitchFamily="34" charset="0"/>
                <a:cs typeface="Arial" pitchFamily="34" charset="0"/>
              </a:rPr>
              <a:t>Chloroplast</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25616" name="Text Box 16"/>
          <p:cNvSpPr txBox="1">
            <a:spLocks noChangeArrowheads="1"/>
          </p:cNvSpPr>
          <p:nvPr/>
        </p:nvSpPr>
        <p:spPr bwMode="auto">
          <a:xfrm>
            <a:off x="2057134" y="3048135"/>
            <a:ext cx="1954594" cy="14563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en-US" sz="2000" b="1" i="0" u="sng" strike="noStrike" cap="none" normalizeH="0" baseline="0" dirty="0">
                <a:ln>
                  <a:noFill/>
                </a:ln>
                <a:solidFill>
                  <a:srgbClr val="C00000"/>
                </a:solidFill>
                <a:effectLst/>
                <a:latin typeface="Calibri" pitchFamily="34" charset="0"/>
                <a:cs typeface="Arial" pitchFamily="34" charset="0"/>
              </a:rPr>
              <a:t>Light</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sng" strike="noStrike" cap="none" normalizeH="0" baseline="0" dirty="0">
                <a:ln>
                  <a:noFill/>
                </a:ln>
                <a:solidFill>
                  <a:srgbClr val="C00000"/>
                </a:solidFill>
                <a:effectLst/>
                <a:latin typeface="Calibri" pitchFamily="34" charset="0"/>
                <a:cs typeface="Arial" pitchFamily="34" charset="0"/>
              </a:rPr>
              <a:t>Dependent Reaction</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25617" name="Text Box 17"/>
          <p:cNvSpPr txBox="1">
            <a:spLocks noChangeArrowheads="1"/>
          </p:cNvSpPr>
          <p:nvPr/>
        </p:nvSpPr>
        <p:spPr bwMode="auto">
          <a:xfrm>
            <a:off x="5562490" y="3048135"/>
            <a:ext cx="1177314" cy="9997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800" b="1" i="0" u="sng" strike="noStrike" cap="none" normalizeH="0" baseline="0" dirty="0">
                <a:ln>
                  <a:noFill/>
                </a:ln>
                <a:solidFill>
                  <a:srgbClr val="C00000"/>
                </a:solidFill>
                <a:effectLst/>
                <a:latin typeface="Calibri" pitchFamily="34" charset="0"/>
                <a:cs typeface="Arial" pitchFamily="34" charset="0"/>
              </a:rPr>
              <a:t>Calvin Cycle</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cxnSp>
        <p:nvCxnSpPr>
          <p:cNvPr id="21" name="Straight Arrow Connector 20"/>
          <p:cNvCxnSpPr/>
          <p:nvPr/>
        </p:nvCxnSpPr>
        <p:spPr>
          <a:xfrm rot="5400000" flipH="1" flipV="1">
            <a:off x="1104900" y="4991100"/>
            <a:ext cx="533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 Box 10"/>
          <p:cNvSpPr txBox="1">
            <a:spLocks noChangeArrowheads="1"/>
          </p:cNvSpPr>
          <p:nvPr/>
        </p:nvSpPr>
        <p:spPr bwMode="auto">
          <a:xfrm>
            <a:off x="3962400" y="1981200"/>
            <a:ext cx="1205164"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strike="noStrike" cap="none" normalizeH="0" baseline="0" dirty="0">
                <a:ln>
                  <a:noFill/>
                </a:ln>
                <a:effectLst/>
                <a:latin typeface="Calibri" pitchFamily="34" charset="0"/>
                <a:cs typeface="Arial" pitchFamily="34" charset="0"/>
              </a:rPr>
              <a:t>NADP+</a:t>
            </a:r>
            <a:endParaRPr kumimoji="0" lang="en-US" sz="2400" b="0" i="0" strike="noStrike" cap="none" normalizeH="0" baseline="0" dirty="0">
              <a:ln>
                <a:noFill/>
              </a:ln>
              <a:effectLst/>
              <a:latin typeface="Arial" pitchFamily="34" charset="0"/>
              <a:cs typeface="Arial" pitchFamily="34" charset="0"/>
            </a:endParaRPr>
          </a:p>
        </p:txBody>
      </p:sp>
      <p:sp>
        <p:nvSpPr>
          <p:cNvPr id="24" name="Text Box 10"/>
          <p:cNvSpPr txBox="1">
            <a:spLocks noChangeArrowheads="1"/>
          </p:cNvSpPr>
          <p:nvPr/>
        </p:nvSpPr>
        <p:spPr bwMode="auto">
          <a:xfrm>
            <a:off x="3962400" y="2438400"/>
            <a:ext cx="1205164"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strike="noStrike" cap="none" normalizeH="0" baseline="0" dirty="0">
                <a:ln>
                  <a:noFill/>
                </a:ln>
                <a:effectLst/>
                <a:latin typeface="Calibri" pitchFamily="34" charset="0"/>
                <a:cs typeface="Arial" pitchFamily="34" charset="0"/>
              </a:rPr>
              <a:t>ADP + P</a:t>
            </a:r>
            <a:endParaRPr kumimoji="0" lang="en-US" sz="2400" b="0" i="0" strike="noStrike" cap="none" normalizeH="0" baseline="0" dirty="0">
              <a:ln>
                <a:noFill/>
              </a:ln>
              <a:effectLst/>
              <a:latin typeface="Arial" pitchFamily="34" charset="0"/>
              <a:cs typeface="Arial" pitchFamily="34" charset="0"/>
            </a:endParaRPr>
          </a:p>
        </p:txBody>
      </p:sp>
      <p:sp>
        <p:nvSpPr>
          <p:cNvPr id="25" name="Text Box 10"/>
          <p:cNvSpPr txBox="1">
            <a:spLocks noChangeArrowheads="1"/>
          </p:cNvSpPr>
          <p:nvPr/>
        </p:nvSpPr>
        <p:spPr bwMode="auto">
          <a:xfrm>
            <a:off x="4267200" y="3886200"/>
            <a:ext cx="685800"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strike="noStrike" cap="none" normalizeH="0" baseline="0" dirty="0">
                <a:ln>
                  <a:noFill/>
                </a:ln>
                <a:effectLst/>
                <a:latin typeface="Calibri" pitchFamily="34" charset="0"/>
                <a:cs typeface="Arial" pitchFamily="34" charset="0"/>
              </a:rPr>
              <a:t>ATP</a:t>
            </a:r>
            <a:endParaRPr kumimoji="0" lang="en-US" sz="2400" b="0" i="0" strike="noStrike" cap="none" normalizeH="0" baseline="0" dirty="0">
              <a:ln>
                <a:noFill/>
              </a:ln>
              <a:effectLst/>
              <a:latin typeface="Arial" pitchFamily="34" charset="0"/>
              <a:cs typeface="Arial" pitchFamily="34" charset="0"/>
            </a:endParaRPr>
          </a:p>
        </p:txBody>
      </p:sp>
      <p:sp>
        <p:nvSpPr>
          <p:cNvPr id="26" name="Text Box 10"/>
          <p:cNvSpPr txBox="1">
            <a:spLocks noChangeArrowheads="1"/>
          </p:cNvSpPr>
          <p:nvPr/>
        </p:nvSpPr>
        <p:spPr bwMode="auto">
          <a:xfrm>
            <a:off x="4038600" y="4343400"/>
            <a:ext cx="1205164"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strike="noStrike" cap="none" normalizeH="0" baseline="0" dirty="0">
                <a:ln>
                  <a:noFill/>
                </a:ln>
                <a:effectLst/>
                <a:latin typeface="Calibri" pitchFamily="34" charset="0"/>
                <a:cs typeface="Arial" pitchFamily="34" charset="0"/>
              </a:rPr>
              <a:t>NADPH</a:t>
            </a:r>
            <a:endParaRPr kumimoji="0" lang="en-US" sz="2400" b="0" i="0" strike="noStrike" cap="none" normalizeH="0" baseline="0" dirty="0">
              <a:ln>
                <a:noFill/>
              </a:ln>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iterate type="lt">
                                    <p:tmPct val="0"/>
                                  </p:iterate>
                                  <p:childTnLst>
                                    <p:set>
                                      <p:cBhvr>
                                        <p:cTn id="6" dur="1" fill="hold">
                                          <p:stCondLst>
                                            <p:cond delay="0"/>
                                          </p:stCondLst>
                                        </p:cTn>
                                        <p:tgtEl>
                                          <p:spTgt spid="25615"/>
                                        </p:tgtEl>
                                        <p:attrNameLst>
                                          <p:attrName>style.visibility</p:attrName>
                                        </p:attrNameLst>
                                      </p:cBhvr>
                                      <p:to>
                                        <p:strVal val="visible"/>
                                      </p:to>
                                    </p:set>
                                    <p:animEffect transition="in" filter="fade">
                                      <p:cBhvr>
                                        <p:cTn id="7" dur="1000"/>
                                        <p:tgtEl>
                                          <p:spTgt spid="25615"/>
                                        </p:tgtEl>
                                      </p:cBhvr>
                                    </p:animEffect>
                                    <p:anim calcmode="lin" valueType="num">
                                      <p:cBhvr>
                                        <p:cTn id="8" dur="1000" fill="hold"/>
                                        <p:tgtEl>
                                          <p:spTgt spid="25615"/>
                                        </p:tgtEl>
                                        <p:attrNameLst>
                                          <p:attrName>ppt_x</p:attrName>
                                        </p:attrNameLst>
                                      </p:cBhvr>
                                      <p:tavLst>
                                        <p:tav tm="0">
                                          <p:val>
                                            <p:strVal val="#ppt_x"/>
                                          </p:val>
                                        </p:tav>
                                        <p:tav tm="100000">
                                          <p:val>
                                            <p:strVal val="#ppt_x"/>
                                          </p:val>
                                        </p:tav>
                                      </p:tavLst>
                                    </p:anim>
                                    <p:anim calcmode="lin" valueType="num">
                                      <p:cBhvr>
                                        <p:cTn id="9" dur="1000" fill="hold"/>
                                        <p:tgtEl>
                                          <p:spTgt spid="256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5610"/>
                                        </p:tgtEl>
                                        <p:attrNameLst>
                                          <p:attrName>style.visibility</p:attrName>
                                        </p:attrNameLst>
                                      </p:cBhvr>
                                      <p:to>
                                        <p:strVal val="visible"/>
                                      </p:to>
                                    </p:set>
                                    <p:anim calcmode="lin" valueType="num">
                                      <p:cBhvr additive="base">
                                        <p:cTn id="14" dur="500" fill="hold"/>
                                        <p:tgtEl>
                                          <p:spTgt spid="25610"/>
                                        </p:tgtEl>
                                        <p:attrNameLst>
                                          <p:attrName>ppt_x</p:attrName>
                                        </p:attrNameLst>
                                      </p:cBhvr>
                                      <p:tavLst>
                                        <p:tav tm="0">
                                          <p:val>
                                            <p:strVal val="#ppt_x"/>
                                          </p:val>
                                        </p:tav>
                                        <p:tav tm="100000">
                                          <p:val>
                                            <p:strVal val="#ppt_x"/>
                                          </p:val>
                                        </p:tav>
                                      </p:tavLst>
                                    </p:anim>
                                    <p:anim calcmode="lin" valueType="num">
                                      <p:cBhvr additive="base">
                                        <p:cTn id="15" dur="500" fill="hold"/>
                                        <p:tgtEl>
                                          <p:spTgt spid="256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611"/>
                                        </p:tgtEl>
                                        <p:attrNameLst>
                                          <p:attrName>style.visibility</p:attrName>
                                        </p:attrNameLst>
                                      </p:cBhvr>
                                      <p:to>
                                        <p:strVal val="visible"/>
                                      </p:to>
                                    </p:set>
                                    <p:anim calcmode="lin" valueType="num">
                                      <p:cBhvr additive="base">
                                        <p:cTn id="20" dur="500" fill="hold"/>
                                        <p:tgtEl>
                                          <p:spTgt spid="25611"/>
                                        </p:tgtEl>
                                        <p:attrNameLst>
                                          <p:attrName>ppt_x</p:attrName>
                                        </p:attrNameLst>
                                      </p:cBhvr>
                                      <p:tavLst>
                                        <p:tav tm="0">
                                          <p:val>
                                            <p:strVal val="#ppt_x"/>
                                          </p:val>
                                        </p:tav>
                                        <p:tav tm="100000">
                                          <p:val>
                                            <p:strVal val="#ppt_x"/>
                                          </p:val>
                                        </p:tav>
                                      </p:tavLst>
                                    </p:anim>
                                    <p:anim calcmode="lin" valueType="num">
                                      <p:cBhvr additive="base">
                                        <p:cTn id="21" dur="500" fill="hold"/>
                                        <p:tgtEl>
                                          <p:spTgt spid="256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612"/>
                                        </p:tgtEl>
                                        <p:attrNameLst>
                                          <p:attrName>style.visibility</p:attrName>
                                        </p:attrNameLst>
                                      </p:cBhvr>
                                      <p:to>
                                        <p:strVal val="visible"/>
                                      </p:to>
                                    </p:set>
                                    <p:anim calcmode="lin" valueType="num">
                                      <p:cBhvr additive="base">
                                        <p:cTn id="26" dur="500" fill="hold"/>
                                        <p:tgtEl>
                                          <p:spTgt spid="25612"/>
                                        </p:tgtEl>
                                        <p:attrNameLst>
                                          <p:attrName>ppt_x</p:attrName>
                                        </p:attrNameLst>
                                      </p:cBhvr>
                                      <p:tavLst>
                                        <p:tav tm="0">
                                          <p:val>
                                            <p:strVal val="#ppt_x"/>
                                          </p:val>
                                        </p:tav>
                                        <p:tav tm="100000">
                                          <p:val>
                                            <p:strVal val="#ppt_x"/>
                                          </p:val>
                                        </p:tav>
                                      </p:tavLst>
                                    </p:anim>
                                    <p:anim calcmode="lin" valueType="num">
                                      <p:cBhvr additive="base">
                                        <p:cTn id="27" dur="500" fill="hold"/>
                                        <p:tgtEl>
                                          <p:spTgt spid="256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5616"/>
                                        </p:tgtEl>
                                        <p:attrNameLst>
                                          <p:attrName>style.visibility</p:attrName>
                                        </p:attrNameLst>
                                      </p:cBhvr>
                                      <p:to>
                                        <p:strVal val="visible"/>
                                      </p:to>
                                    </p:set>
                                    <p:animEffect transition="in" filter="box(in)">
                                      <p:cBhvr>
                                        <p:cTn id="32" dur="500"/>
                                        <p:tgtEl>
                                          <p:spTgt spid="256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5617"/>
                                        </p:tgtEl>
                                        <p:attrNameLst>
                                          <p:attrName>style.visibility</p:attrName>
                                        </p:attrNameLst>
                                      </p:cBhvr>
                                      <p:to>
                                        <p:strVal val="visible"/>
                                      </p:to>
                                    </p:set>
                                    <p:animEffect transition="in" filter="box(in)">
                                      <p:cBhvr>
                                        <p:cTn id="37" dur="500"/>
                                        <p:tgtEl>
                                          <p:spTgt spid="2561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613"/>
                                        </p:tgtEl>
                                        <p:attrNameLst>
                                          <p:attrName>style.visibility</p:attrName>
                                        </p:attrNameLst>
                                      </p:cBhvr>
                                      <p:to>
                                        <p:strVal val="visible"/>
                                      </p:to>
                                    </p:set>
                                    <p:animEffect transition="in" filter="fade">
                                      <p:cBhvr>
                                        <p:cTn id="42" dur="1000"/>
                                        <p:tgtEl>
                                          <p:spTgt spid="25613"/>
                                        </p:tgtEl>
                                      </p:cBhvr>
                                    </p:animEffect>
                                    <p:anim calcmode="lin" valueType="num">
                                      <p:cBhvr>
                                        <p:cTn id="43" dur="1000" fill="hold"/>
                                        <p:tgtEl>
                                          <p:spTgt spid="25613"/>
                                        </p:tgtEl>
                                        <p:attrNameLst>
                                          <p:attrName>ppt_x</p:attrName>
                                        </p:attrNameLst>
                                      </p:cBhvr>
                                      <p:tavLst>
                                        <p:tav tm="0">
                                          <p:val>
                                            <p:strVal val="#ppt_x"/>
                                          </p:val>
                                        </p:tav>
                                        <p:tav tm="100000">
                                          <p:val>
                                            <p:strVal val="#ppt_x"/>
                                          </p:val>
                                        </p:tav>
                                      </p:tavLst>
                                    </p:anim>
                                    <p:anim calcmode="lin" valueType="num">
                                      <p:cBhvr>
                                        <p:cTn id="44" dur="1000" fill="hold"/>
                                        <p:tgtEl>
                                          <p:spTgt spid="256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614"/>
                                        </p:tgtEl>
                                        <p:attrNameLst>
                                          <p:attrName>style.visibility</p:attrName>
                                        </p:attrNameLst>
                                      </p:cBhvr>
                                      <p:to>
                                        <p:strVal val="visible"/>
                                      </p:to>
                                    </p:set>
                                    <p:animEffect transition="in" filter="fade">
                                      <p:cBhvr>
                                        <p:cTn id="49" dur="1000"/>
                                        <p:tgtEl>
                                          <p:spTgt spid="25614"/>
                                        </p:tgtEl>
                                      </p:cBhvr>
                                    </p:animEffect>
                                    <p:anim calcmode="lin" valueType="num">
                                      <p:cBhvr>
                                        <p:cTn id="50" dur="1000" fill="hold"/>
                                        <p:tgtEl>
                                          <p:spTgt spid="25614"/>
                                        </p:tgtEl>
                                        <p:attrNameLst>
                                          <p:attrName>ppt_x</p:attrName>
                                        </p:attrNameLst>
                                      </p:cBhvr>
                                      <p:tavLst>
                                        <p:tav tm="0">
                                          <p:val>
                                            <p:strVal val="#ppt_x"/>
                                          </p:val>
                                        </p:tav>
                                        <p:tav tm="100000">
                                          <p:val>
                                            <p:strVal val="#ppt_x"/>
                                          </p:val>
                                        </p:tav>
                                      </p:tavLst>
                                    </p:anim>
                                    <p:anim calcmode="lin" valueType="num">
                                      <p:cBhvr>
                                        <p:cTn id="51" dur="1000" fill="hold"/>
                                        <p:tgtEl>
                                          <p:spTgt spid="25614"/>
                                        </p:tgtEl>
                                        <p:attrNameLst>
                                          <p:attrName>ppt_y</p:attrName>
                                        </p:attrNameLst>
                                      </p:cBhvr>
                                      <p:tavLst>
                                        <p:tav tm="0">
                                          <p:val>
                                            <p:strVal val="#ppt_y+.1"/>
                                          </p:val>
                                        </p:tav>
                                        <p:tav tm="100000">
                                          <p:val>
                                            <p:strVal val="#ppt_y"/>
                                          </p:val>
                                        </p:tav>
                                      </p:tavLst>
                                    </p:anim>
                                  </p:childTnLst>
                                </p:cTn>
                              </p:par>
                              <p:par>
                                <p:cTn id="52" presetID="34" presetClass="emph" presetSubtype="0" fill="hold" grpId="0" nodeType="withEffect">
                                  <p:stCondLst>
                                    <p:cond delay="0"/>
                                  </p:stCondLst>
                                  <p:iterate type="lt">
                                    <p:tmPct val="10000"/>
                                  </p:iterate>
                                  <p:childTnLst>
                                    <p:animMotion origin="layout" path="M 0.0 0.0 L 0.0 -0.07213" pathEditMode="relative" ptsTypes="">
                                      <p:cBhvr>
                                        <p:cTn id="53" dur="250" accel="50000" decel="50000" autoRev="1" fill="hold">
                                          <p:stCondLst>
                                            <p:cond delay="0"/>
                                          </p:stCondLst>
                                        </p:cTn>
                                        <p:tgtEl>
                                          <p:spTgt spid="25615"/>
                                        </p:tgtEl>
                                        <p:attrNameLst>
                                          <p:attrName>ppt_x</p:attrName>
                                          <p:attrName>ppt_y</p:attrName>
                                        </p:attrNameLst>
                                      </p:cBhvr>
                                    </p:animMotion>
                                    <p:animRot by="1500000">
                                      <p:cBhvr>
                                        <p:cTn id="54" dur="125" fill="hold">
                                          <p:stCondLst>
                                            <p:cond delay="0"/>
                                          </p:stCondLst>
                                        </p:cTn>
                                        <p:tgtEl>
                                          <p:spTgt spid="25615"/>
                                        </p:tgtEl>
                                        <p:attrNameLst>
                                          <p:attrName>r</p:attrName>
                                        </p:attrNameLst>
                                      </p:cBhvr>
                                    </p:animRot>
                                    <p:animRot by="-1500000">
                                      <p:cBhvr>
                                        <p:cTn id="55" dur="125" fill="hold">
                                          <p:stCondLst>
                                            <p:cond delay="125"/>
                                          </p:stCondLst>
                                        </p:cTn>
                                        <p:tgtEl>
                                          <p:spTgt spid="25615"/>
                                        </p:tgtEl>
                                        <p:attrNameLst>
                                          <p:attrName>r</p:attrName>
                                        </p:attrNameLst>
                                      </p:cBhvr>
                                    </p:animRot>
                                    <p:animRot by="-1500000">
                                      <p:cBhvr>
                                        <p:cTn id="56" dur="125" fill="hold">
                                          <p:stCondLst>
                                            <p:cond delay="250"/>
                                          </p:stCondLst>
                                        </p:cTn>
                                        <p:tgtEl>
                                          <p:spTgt spid="25615"/>
                                        </p:tgtEl>
                                        <p:attrNameLst>
                                          <p:attrName>r</p:attrName>
                                        </p:attrNameLst>
                                      </p:cBhvr>
                                    </p:animRot>
                                    <p:animRot by="1500000">
                                      <p:cBhvr>
                                        <p:cTn id="57" dur="125" fill="hold">
                                          <p:stCondLst>
                                            <p:cond delay="375"/>
                                          </p:stCondLst>
                                        </p:cTn>
                                        <p:tgtEl>
                                          <p:spTgt spid="256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p:bldP spid="25611" grpId="0"/>
      <p:bldP spid="25612" grpId="0" animBg="1"/>
      <p:bldP spid="25613" grpId="0"/>
      <p:bldP spid="25614" grpId="0"/>
      <p:bldP spid="25615" grpId="0"/>
      <p:bldP spid="25615" grpId="1"/>
      <p:bldP spid="25616" grpId="0"/>
      <p:bldP spid="256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49" name="Text Box 1"/>
          <p:cNvSpPr txBox="1">
            <a:spLocks noChangeArrowheads="1"/>
          </p:cNvSpPr>
          <p:nvPr/>
        </p:nvSpPr>
        <p:spPr bwMode="auto">
          <a:xfrm>
            <a:off x="3714750" y="2625725"/>
            <a:ext cx="438150" cy="1905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7652" name="Rectangle 4"/>
          <p:cNvSpPr>
            <a:spLocks noChangeArrowheads="1"/>
          </p:cNvSpPr>
          <p:nvPr/>
        </p:nvSpPr>
        <p:spPr bwMode="auto">
          <a:xfrm>
            <a:off x="0" y="520245"/>
            <a:ext cx="4800600"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ts val="1200"/>
              </a:spcAft>
              <a:buClrTx/>
              <a:buSzTx/>
              <a:buFontTx/>
              <a:buNone/>
              <a:tabLst/>
            </a:pPr>
            <a:r>
              <a:rPr kumimoji="0" lang="en-US" sz="2800" b="1" i="0" u="sng" strike="noStrike" cap="none" normalizeH="0" baseline="0" dirty="0">
                <a:ln>
                  <a:noFill/>
                </a:ln>
                <a:solidFill>
                  <a:schemeClr val="tx1"/>
                </a:solidFill>
                <a:effectLst/>
                <a:latin typeface="Calibri" pitchFamily="34" charset="0"/>
                <a:ea typeface="Times New Roman" pitchFamily="18" charset="0"/>
                <a:cs typeface="Arial" pitchFamily="34" charset="0"/>
              </a:rPr>
              <a:t>Summary:</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693738" marR="0" lvl="0" indent="-220663" algn="l" defTabSz="914400" rtl="0" eaLnBrk="0" fontAlgn="base" latinLnBrk="0" hangingPunct="0">
              <a:lnSpc>
                <a:spcPct val="100000"/>
              </a:lnSpc>
              <a:spcBef>
                <a:spcPct val="0"/>
              </a:spcBef>
              <a:spcAft>
                <a:spcPct val="0"/>
              </a:spcAft>
              <a:buClrTx/>
              <a:buSzTx/>
              <a:buFontTx/>
              <a:buChar char="•"/>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Light Dependent Reaction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—H</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 is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broken down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and light energy is stored temporarily in ATP and NADPH.</a:t>
            </a:r>
            <a:endPar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endParaRPr>
          </a:p>
          <a:p>
            <a:pPr marL="693738" marR="0" lvl="0" indent="-220663" algn="l" defTabSz="914400" rtl="0"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693738" marR="0" lvl="0" indent="-220663" algn="l" defTabSz="914400" rtl="0" eaLnBrk="0" fontAlgn="base" latinLnBrk="0" hangingPunct="0">
              <a:lnSpc>
                <a:spcPct val="100000"/>
              </a:lnSpc>
              <a:spcBef>
                <a:spcPct val="0"/>
              </a:spcBef>
              <a:spcAft>
                <a:spcPct val="0"/>
              </a:spcAft>
              <a:buClrTx/>
              <a:buSzTx/>
              <a:buFontTx/>
              <a:buChar char="•"/>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Light Independent</a:t>
            </a:r>
            <a:r>
              <a:rPr kumimoji="0" lang="en-US" sz="2800" b="1" i="0" u="sng" strike="noStrike" cap="none" normalizeH="0" dirty="0">
                <a:ln>
                  <a:noFill/>
                </a:ln>
                <a:solidFill>
                  <a:srgbClr val="C00000"/>
                </a:solidFill>
                <a:effectLst/>
                <a:latin typeface="Calibri" pitchFamily="34" charset="0"/>
                <a:ea typeface="Times New Roman" pitchFamily="18" charset="0"/>
                <a:cs typeface="Arial" pitchFamily="34" charset="0"/>
              </a:rPr>
              <a:t> Reaction a.k.a.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Calvin Cycle</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—energy is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transferred</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from ATP and NADPH to the organic compound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glucose.</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27654" name="Picture 6" descr="http://herbal-slim-kit.com/wp-content/uploads/image/Photosythesis%20diagram.png"/>
          <p:cNvPicPr>
            <a:picLocks noChangeAspect="1" noChangeArrowheads="1"/>
          </p:cNvPicPr>
          <p:nvPr/>
        </p:nvPicPr>
        <p:blipFill>
          <a:blip r:embed="rId2" cstate="print"/>
          <a:srcRect/>
          <a:stretch>
            <a:fillRect/>
          </a:stretch>
        </p:blipFill>
        <p:spPr bwMode="auto">
          <a:xfrm>
            <a:off x="4589427" y="914400"/>
            <a:ext cx="4167592" cy="51631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7652">
                                            <p:txEl>
                                              <p:pRg st="1" end="1"/>
                                            </p:txEl>
                                          </p:spTgt>
                                        </p:tgtEl>
                                        <p:attrNameLst>
                                          <p:attrName>style.visibility</p:attrName>
                                        </p:attrNameLst>
                                      </p:cBhvr>
                                      <p:to>
                                        <p:strVal val="visible"/>
                                      </p:to>
                                    </p:set>
                                    <p:animEffect transition="in" filter="fade">
                                      <p:cBhvr>
                                        <p:cTn id="7" dur="1000"/>
                                        <p:tgtEl>
                                          <p:spTgt spid="27652">
                                            <p:txEl>
                                              <p:pRg st="1" end="1"/>
                                            </p:txEl>
                                          </p:spTgt>
                                        </p:tgtEl>
                                      </p:cBhvr>
                                    </p:animEffect>
                                    <p:anim calcmode="lin" valueType="num">
                                      <p:cBhvr>
                                        <p:cTn id="8" dur="10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765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7652">
                                            <p:txEl>
                                              <p:pRg st="3" end="3"/>
                                            </p:txEl>
                                          </p:spTgt>
                                        </p:tgtEl>
                                        <p:attrNameLst>
                                          <p:attrName>style.visibility</p:attrName>
                                        </p:attrNameLst>
                                      </p:cBhvr>
                                      <p:to>
                                        <p:strVal val="visible"/>
                                      </p:to>
                                    </p:set>
                                    <p:animEffect transition="in" filter="fade">
                                      <p:cBhvr>
                                        <p:cTn id="14" dur="1000"/>
                                        <p:tgtEl>
                                          <p:spTgt spid="27652">
                                            <p:txEl>
                                              <p:pRg st="3" end="3"/>
                                            </p:txEl>
                                          </p:spTgt>
                                        </p:tgtEl>
                                      </p:cBhvr>
                                    </p:animEffect>
                                    <p:anim calcmode="lin" valueType="num">
                                      <p:cBhvr>
                                        <p:cTn id="15" dur="1000" fill="hold"/>
                                        <p:tgtEl>
                                          <p:spTgt spid="2765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765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0" y="0"/>
            <a:ext cx="9144000" cy="6858000"/>
          </a:xfrm>
          <a:prstGeom prst="rect">
            <a:avLst/>
          </a:prstGeom>
          <a:solidFill>
            <a:srgbClr val="99CC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8851" name="Text Box 5"/>
          <p:cNvSpPr txBox="1">
            <a:spLocks noChangeArrowheads="1"/>
          </p:cNvSpPr>
          <p:nvPr/>
        </p:nvSpPr>
        <p:spPr bwMode="auto">
          <a:xfrm>
            <a:off x="1676400" y="228600"/>
            <a:ext cx="5486400" cy="852488"/>
          </a:xfrm>
          <a:prstGeom prst="rect">
            <a:avLst/>
          </a:prstGeom>
          <a:solidFill>
            <a:schemeClr val="folHlink"/>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b="1" dirty="0">
                <a:latin typeface="Arial" panose="020B0604020202020204" pitchFamily="34" charset="0"/>
              </a:rPr>
              <a:t>Photosynthesis</a:t>
            </a:r>
          </a:p>
        </p:txBody>
      </p:sp>
      <p:sp>
        <p:nvSpPr>
          <p:cNvPr id="78852" name="Text Box 6"/>
          <p:cNvSpPr txBox="1">
            <a:spLocks noChangeArrowheads="1"/>
          </p:cNvSpPr>
          <p:nvPr/>
        </p:nvSpPr>
        <p:spPr bwMode="auto">
          <a:xfrm>
            <a:off x="836613" y="1609725"/>
            <a:ext cx="3387725" cy="395288"/>
          </a:xfrm>
          <a:prstGeom prst="rect">
            <a:avLst/>
          </a:prstGeom>
          <a:solidFill>
            <a:schemeClr val="folHlink"/>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a:latin typeface="Arial" panose="020B0604020202020204" pitchFamily="34" charset="0"/>
              </a:rPr>
              <a:t>Light-Dependent Reaction</a:t>
            </a:r>
          </a:p>
        </p:txBody>
      </p:sp>
      <p:sp>
        <p:nvSpPr>
          <p:cNvPr id="78853" name="Text Box 7"/>
          <p:cNvSpPr txBox="1">
            <a:spLocks noChangeArrowheads="1"/>
          </p:cNvSpPr>
          <p:nvPr/>
        </p:nvSpPr>
        <p:spPr bwMode="auto">
          <a:xfrm>
            <a:off x="4892675" y="1597025"/>
            <a:ext cx="3517900" cy="669925"/>
          </a:xfrm>
          <a:prstGeom prst="rect">
            <a:avLst/>
          </a:prstGeom>
          <a:solidFill>
            <a:schemeClr val="folHlink"/>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a:latin typeface="Arial" panose="020B0604020202020204" pitchFamily="34" charset="0"/>
              </a:rPr>
              <a:t>Light-Independent Reaction AKA Calvin Cycle</a:t>
            </a:r>
          </a:p>
        </p:txBody>
      </p:sp>
      <p:cxnSp>
        <p:nvCxnSpPr>
          <p:cNvPr id="78854" name="AutoShape 10"/>
          <p:cNvCxnSpPr>
            <a:cxnSpLocks noChangeShapeType="1"/>
          </p:cNvCxnSpPr>
          <p:nvPr/>
        </p:nvCxnSpPr>
        <p:spPr bwMode="auto">
          <a:xfrm>
            <a:off x="4457700" y="1157288"/>
            <a:ext cx="2193925" cy="425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8855" name="AutoShape 11"/>
          <p:cNvCxnSpPr>
            <a:cxnSpLocks noChangeShapeType="1"/>
          </p:cNvCxnSpPr>
          <p:nvPr/>
        </p:nvCxnSpPr>
        <p:spPr bwMode="auto">
          <a:xfrm flipH="1">
            <a:off x="2530475" y="1157288"/>
            <a:ext cx="1927225"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8856" name="Text Box 16"/>
          <p:cNvSpPr txBox="1">
            <a:spLocks noChangeArrowheads="1"/>
          </p:cNvSpPr>
          <p:nvPr/>
        </p:nvSpPr>
        <p:spPr bwMode="auto">
          <a:xfrm>
            <a:off x="457200" y="3581400"/>
            <a:ext cx="4038600" cy="2678113"/>
          </a:xfrm>
          <a:prstGeom prst="rect">
            <a:avLst/>
          </a:prstGeom>
          <a:solidFill>
            <a:schemeClr val="accent1"/>
          </a:solidFill>
          <a:ln>
            <a:noFill/>
          </a:ln>
          <a:effectLst/>
          <a:extLst>
            <a:ext uri="{91240B29-F687-4f45-9708-019B960494DF}">
              <a14:hiddenLine xmlns:a14="http://schemas.microsoft.com/office/drawing/2010/main" xmlns="" w="12700">
                <a:solidFill>
                  <a:srgbClr val="FF6600"/>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200">
                <a:latin typeface="Arial" panose="020B0604020202020204" pitchFamily="34" charset="0"/>
              </a:rPr>
              <a:t> </a:t>
            </a:r>
            <a:r>
              <a:rPr lang="en-US" altLang="en-US" sz="2800">
                <a:latin typeface="Arial" panose="020B0604020202020204" pitchFamily="34" charset="0"/>
              </a:rPr>
              <a:t>- Occurs in thylakoid membrane</a:t>
            </a:r>
          </a:p>
          <a:p>
            <a:pPr eaLnBrk="1" hangingPunct="1">
              <a:spcBef>
                <a:spcPct val="50000"/>
              </a:spcBef>
              <a:buFontTx/>
              <a:buNone/>
            </a:pPr>
            <a:r>
              <a:rPr lang="en-US" altLang="en-US" sz="2800">
                <a:latin typeface="Arial" panose="020B0604020202020204" pitchFamily="34" charset="0"/>
              </a:rPr>
              <a:t>- sunlight is required</a:t>
            </a:r>
          </a:p>
          <a:p>
            <a:pPr eaLnBrk="1" hangingPunct="1">
              <a:spcBef>
                <a:spcPct val="50000"/>
              </a:spcBef>
              <a:buFontTx/>
              <a:buChar char="-"/>
            </a:pPr>
            <a:r>
              <a:rPr lang="en-US" altLang="en-US" sz="2800">
                <a:latin typeface="Arial" panose="020B0604020202020204" pitchFamily="34" charset="0"/>
              </a:rPr>
              <a:t> O</a:t>
            </a:r>
            <a:r>
              <a:rPr lang="en-US" altLang="en-US" sz="2800" baseline="-25000">
                <a:latin typeface="Arial" panose="020B0604020202020204" pitchFamily="34" charset="0"/>
              </a:rPr>
              <a:t>2</a:t>
            </a:r>
            <a:r>
              <a:rPr lang="en-US" altLang="en-US" sz="2800">
                <a:latin typeface="Arial" panose="020B0604020202020204" pitchFamily="34" charset="0"/>
              </a:rPr>
              <a:t> is produced from water</a:t>
            </a:r>
          </a:p>
        </p:txBody>
      </p:sp>
      <p:sp>
        <p:nvSpPr>
          <p:cNvPr id="78857" name="Text Box 17"/>
          <p:cNvSpPr txBox="1">
            <a:spLocks noChangeArrowheads="1"/>
          </p:cNvSpPr>
          <p:nvPr/>
        </p:nvSpPr>
        <p:spPr bwMode="auto">
          <a:xfrm>
            <a:off x="5029200" y="3581400"/>
            <a:ext cx="3810000" cy="2678113"/>
          </a:xfrm>
          <a:prstGeom prst="rect">
            <a:avLst/>
          </a:prstGeom>
          <a:solidFill>
            <a:schemeClr val="accent1"/>
          </a:solidFill>
          <a:ln>
            <a:noFill/>
          </a:ln>
          <a:effectLst/>
          <a:extLst>
            <a:ext uri="{91240B29-F687-4f45-9708-019B960494DF}">
              <a14:hiddenLine xmlns:a14="http://schemas.microsoft.com/office/drawing/2010/main" xmlns="" w="12700">
                <a:solidFill>
                  <a:srgbClr val="FF6600"/>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latin typeface="Arial" panose="020B0604020202020204" pitchFamily="34" charset="0"/>
              </a:rPr>
              <a:t> </a:t>
            </a:r>
            <a:r>
              <a:rPr lang="en-US" altLang="en-US" sz="2800">
                <a:latin typeface="Arial" panose="020B0604020202020204" pitchFamily="34" charset="0"/>
              </a:rPr>
              <a:t>- Occurs in stroma</a:t>
            </a:r>
          </a:p>
          <a:p>
            <a:pPr eaLnBrk="1" hangingPunct="1">
              <a:spcBef>
                <a:spcPct val="50000"/>
              </a:spcBef>
              <a:buFontTx/>
              <a:buChar char="-"/>
            </a:pPr>
            <a:r>
              <a:rPr lang="en-US" altLang="en-US" sz="2800">
                <a:latin typeface="Arial" panose="020B0604020202020204" pitchFamily="34" charset="0"/>
              </a:rPr>
              <a:t> sunlight is NOT required</a:t>
            </a:r>
          </a:p>
          <a:p>
            <a:pPr eaLnBrk="1" hangingPunct="1">
              <a:spcBef>
                <a:spcPct val="50000"/>
              </a:spcBef>
              <a:buFontTx/>
              <a:buChar char="-"/>
            </a:pPr>
            <a:r>
              <a:rPr lang="en-US" altLang="en-US" sz="2800">
                <a:latin typeface="Arial" panose="020B0604020202020204" pitchFamily="34" charset="0"/>
              </a:rPr>
              <a:t>Glucose is produced from CO</a:t>
            </a:r>
            <a:r>
              <a:rPr lang="en-US" altLang="en-US" sz="2800" baseline="-25000">
                <a:latin typeface="Arial" panose="020B0604020202020204" pitchFamily="34" charset="0"/>
              </a:rPr>
              <a:t>2</a:t>
            </a:r>
            <a:r>
              <a:rPr lang="en-US" altLang="en-US" sz="2800">
                <a:latin typeface="Arial" panose="020B0604020202020204" pitchFamily="34" charset="0"/>
              </a:rPr>
              <a:t> </a:t>
            </a:r>
            <a:endParaRPr lang="en-US" altLang="en-US" sz="2400">
              <a:latin typeface="Arial" panose="020B0604020202020204" pitchFamily="34" charset="0"/>
            </a:endParaRPr>
          </a:p>
        </p:txBody>
      </p:sp>
      <p:sp>
        <p:nvSpPr>
          <p:cNvPr id="78858" name="AutoShape 18"/>
          <p:cNvSpPr>
            <a:spLocks noChangeArrowheads="1"/>
          </p:cNvSpPr>
          <p:nvPr/>
        </p:nvSpPr>
        <p:spPr bwMode="auto">
          <a:xfrm>
            <a:off x="2168525" y="2266950"/>
            <a:ext cx="381000" cy="1066800"/>
          </a:xfrm>
          <a:prstGeom prst="downArrow">
            <a:avLst>
              <a:gd name="adj1" fmla="val 50000"/>
              <a:gd name="adj2" fmla="val 25006"/>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8859" name="AutoShape 19"/>
          <p:cNvSpPr>
            <a:spLocks noChangeArrowheads="1"/>
          </p:cNvSpPr>
          <p:nvPr/>
        </p:nvSpPr>
        <p:spPr bwMode="auto">
          <a:xfrm>
            <a:off x="6781800" y="2514600"/>
            <a:ext cx="381000" cy="838200"/>
          </a:xfrm>
          <a:prstGeom prst="downArrow">
            <a:avLst>
              <a:gd name="adj1" fmla="val 50000"/>
              <a:gd name="adj2" fmla="val 55000"/>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extLst>
      <p:ext uri="{BB962C8B-B14F-4D97-AF65-F5344CB8AC3E}">
        <p14:creationId xmlns:p14="http://schemas.microsoft.com/office/powerpoint/2010/main" val="190332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23875" y="228600"/>
            <a:ext cx="8620125" cy="433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defRPr/>
            </a:pPr>
            <a:r>
              <a:rPr lang="en-US" sz="2400" b="1" dirty="0">
                <a:solidFill>
                  <a:schemeClr val="accent6">
                    <a:lumMod val="75000"/>
                  </a:schemeClr>
                </a:solidFill>
                <a:latin typeface="Arial" charset="0"/>
              </a:rPr>
              <a:t>Photosynthesis: </a:t>
            </a:r>
            <a:endParaRPr lang="en-US" sz="2400" dirty="0">
              <a:solidFill>
                <a:schemeClr val="accent6">
                  <a:lumMod val="75000"/>
                </a:schemeClr>
              </a:solidFill>
            </a:endParaRPr>
          </a:p>
          <a:p>
            <a:pPr eaLnBrk="1" hangingPunct="1">
              <a:defRPr/>
            </a:pPr>
            <a:r>
              <a:rPr lang="en-US" sz="2400" b="1" dirty="0">
                <a:solidFill>
                  <a:schemeClr val="accent6">
                    <a:lumMod val="75000"/>
                  </a:schemeClr>
                </a:solidFill>
                <a:latin typeface="Arial" charset="0"/>
              </a:rPr>
              <a:t>This is the chemical reaction on Earth which allows the amount of carbon dioxide in the atmosphere to remain constant.</a:t>
            </a:r>
          </a:p>
          <a:p>
            <a:pPr marL="342900" indent="-342900" eaLnBrk="1" hangingPunct="1">
              <a:buFont typeface="Arial" pitchFamily="34" charset="0"/>
              <a:buChar char="•"/>
              <a:defRPr/>
            </a:pPr>
            <a:r>
              <a:rPr lang="en-US" sz="2400" b="1" dirty="0">
                <a:solidFill>
                  <a:schemeClr val="accent6">
                    <a:lumMod val="75000"/>
                  </a:schemeClr>
                </a:solidFill>
                <a:latin typeface="Arial" charset="0"/>
              </a:rPr>
              <a:t> Photosynthesis removes 60 million tons of carbon dioxide from the air each year. </a:t>
            </a:r>
            <a:endParaRPr lang="en-US" sz="2400" dirty="0">
              <a:solidFill>
                <a:schemeClr val="accent6">
                  <a:lumMod val="75000"/>
                </a:schemeClr>
              </a:solidFill>
            </a:endParaRPr>
          </a:p>
          <a:p>
            <a:pPr marL="342900" indent="-342900" eaLnBrk="1" hangingPunct="1">
              <a:buFont typeface="Arial" pitchFamily="34" charset="0"/>
              <a:buChar char="•"/>
              <a:defRPr/>
            </a:pPr>
            <a:r>
              <a:rPr lang="en-US" sz="2400" b="1" dirty="0">
                <a:solidFill>
                  <a:srgbClr val="7030A0"/>
                </a:solidFill>
                <a:latin typeface="Arial" charset="0"/>
              </a:rPr>
              <a:t>It occurs in all green plants on the surface of the Earth and also in the algae (seaweed) and in plankton (unicellular organisms) living near the surface of bodies of water (such as the ocean). </a:t>
            </a:r>
          </a:p>
          <a:p>
            <a:pPr eaLnBrk="1" hangingPunct="1">
              <a:defRPr/>
            </a:pPr>
            <a:endParaRPr lang="en-US" b="1" dirty="0">
              <a:solidFill>
                <a:srgbClr val="CC0000"/>
              </a:solidFill>
              <a:latin typeface="Arial" charset="0"/>
            </a:endParaRPr>
          </a:p>
          <a:p>
            <a:pPr eaLnBrk="1" hangingPunct="1">
              <a:defRPr/>
            </a:pPr>
            <a:endParaRPr lang="en-US" dirty="0"/>
          </a:p>
        </p:txBody>
      </p:sp>
      <p:pic>
        <p:nvPicPr>
          <p:cNvPr id="808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035424"/>
            <a:ext cx="3249613" cy="2427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09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038600"/>
            <a:ext cx="3175000" cy="2420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393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840575"/>
            <a:ext cx="8001000" cy="1292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342900" indent="-342900" eaLnBrk="1" hangingPunct="1">
              <a:buFont typeface="Arial" pitchFamily="34" charset="0"/>
              <a:buChar char="•"/>
              <a:defRPr/>
            </a:pPr>
            <a:r>
              <a:rPr lang="en-US" sz="2000" b="1" dirty="0">
                <a:solidFill>
                  <a:srgbClr val="990099"/>
                </a:solidFill>
                <a:latin typeface="Arial" charset="0"/>
              </a:rPr>
              <a:t>Finally, photosynthesis is the only way our planet can regenerate oxygen gas (O2) for respiration of living things. Without oxygen to breathe, aerobic life would not exist.</a:t>
            </a:r>
            <a:r>
              <a:rPr lang="en-US" sz="2000" b="1" dirty="0">
                <a:solidFill>
                  <a:srgbClr val="CC0000"/>
                </a:solidFill>
                <a:latin typeface="Arial" charset="0"/>
              </a:rPr>
              <a:t> </a:t>
            </a:r>
            <a:endParaRPr lang="en-US" sz="2000" dirty="0"/>
          </a:p>
          <a:p>
            <a:pPr eaLnBrk="1" hangingPunct="1">
              <a:defRPr/>
            </a:pPr>
            <a:endParaRPr lang="en-US" dirty="0"/>
          </a:p>
        </p:txBody>
      </p:sp>
      <p:sp>
        <p:nvSpPr>
          <p:cNvPr id="10243" name="Text Box 3"/>
          <p:cNvSpPr txBox="1">
            <a:spLocks noChangeArrowheads="1"/>
          </p:cNvSpPr>
          <p:nvPr/>
        </p:nvSpPr>
        <p:spPr bwMode="auto">
          <a:xfrm>
            <a:off x="533400" y="2173288"/>
            <a:ext cx="83058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342900" indent="-342900" eaLnBrk="1" hangingPunct="1">
              <a:buFont typeface="Arial" pitchFamily="34" charset="0"/>
              <a:buChar char="•"/>
              <a:defRPr/>
            </a:pPr>
            <a:r>
              <a:rPr lang="en-US" sz="2000" b="1" dirty="0">
                <a:solidFill>
                  <a:srgbClr val="CC0000"/>
                </a:solidFill>
                <a:latin typeface="Arial" charset="0"/>
              </a:rPr>
              <a:t>Oxygen is the product of photosynthesis. Without oxygen, all animal and human life (including oxygen loving decomposing bacteria) would die. </a:t>
            </a:r>
          </a:p>
          <a:p>
            <a:pPr eaLnBrk="1" hangingPunct="1">
              <a:defRPr/>
            </a:pPr>
            <a:endParaRPr lang="en-US" sz="2000" dirty="0"/>
          </a:p>
          <a:p>
            <a:pPr marL="342900" indent="-342900" eaLnBrk="1" hangingPunct="1">
              <a:buFont typeface="Arial" pitchFamily="34" charset="0"/>
              <a:buChar char="•"/>
              <a:defRPr/>
            </a:pPr>
            <a:r>
              <a:rPr lang="en-US" sz="2000" b="1" dirty="0">
                <a:solidFill>
                  <a:schemeClr val="accent2"/>
                </a:solidFill>
                <a:latin typeface="Arial" charset="0"/>
              </a:rPr>
              <a:t>Oxygen is used by living things to break down food so that energy can be released.</a:t>
            </a:r>
          </a:p>
        </p:txBody>
      </p:sp>
      <p:sp>
        <p:nvSpPr>
          <p:cNvPr id="81924" name="Text Box 4"/>
          <p:cNvSpPr txBox="1">
            <a:spLocks noChangeArrowheads="1"/>
          </p:cNvSpPr>
          <p:nvPr/>
        </p:nvSpPr>
        <p:spPr bwMode="auto">
          <a:xfrm>
            <a:off x="5257800" y="4619625"/>
            <a:ext cx="3352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solidFill>
                  <a:schemeClr val="accent6">
                    <a:lumMod val="75000"/>
                  </a:schemeClr>
                </a:solidFill>
                <a:latin typeface="Arial" panose="020B0604020202020204" pitchFamily="34" charset="0"/>
              </a:rPr>
              <a:t>Without oxygen gas, nothing would be able to burn. </a:t>
            </a:r>
            <a:endParaRPr lang="en-US" altLang="en-US" sz="2400" dirty="0">
              <a:solidFill>
                <a:schemeClr val="accent6">
                  <a:lumMod val="75000"/>
                </a:schemeClr>
              </a:solidFill>
            </a:endParaRPr>
          </a:p>
        </p:txBody>
      </p:sp>
      <p:pic>
        <p:nvPicPr>
          <p:cNvPr id="81925" name="Picture 5" descr="at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114800"/>
            <a:ext cx="2743200"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3607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906463" y="258763"/>
            <a:ext cx="7454900" cy="112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3600" b="1">
                <a:solidFill>
                  <a:srgbClr val="99FF99"/>
                </a:solidFill>
                <a:latin typeface="Cooper Blk BT" pitchFamily="18" charset="0"/>
              </a:rPr>
              <a:t>CHARACTERISTICS OF LIFE</a:t>
            </a:r>
          </a:p>
          <a:p>
            <a:pPr algn="ctr" fontAlgn="base">
              <a:spcBef>
                <a:spcPct val="0"/>
              </a:spcBef>
              <a:spcAft>
                <a:spcPct val="0"/>
              </a:spcAft>
              <a:buFontTx/>
              <a:buNone/>
            </a:pPr>
            <a:r>
              <a:rPr lang="en-US" altLang="en-US" b="1">
                <a:solidFill>
                  <a:srgbClr val="FFFFFF"/>
                </a:solidFill>
                <a:latin typeface="Cooper Blk BT" pitchFamily="18" charset="0"/>
              </a:rPr>
              <a:t>All living things use energy</a:t>
            </a:r>
          </a:p>
        </p:txBody>
      </p:sp>
      <p:sp>
        <p:nvSpPr>
          <p:cNvPr id="82947" name="Text Box 3"/>
          <p:cNvSpPr txBox="1">
            <a:spLocks noChangeArrowheads="1"/>
          </p:cNvSpPr>
          <p:nvPr/>
        </p:nvSpPr>
        <p:spPr bwMode="auto">
          <a:xfrm>
            <a:off x="0" y="1524000"/>
            <a:ext cx="91392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3600" b="1">
                <a:solidFill>
                  <a:srgbClr val="FFFF00"/>
                </a:solidFill>
                <a:latin typeface="Comic Sans MS" panose="030F0702030302020204" pitchFamily="66" charset="0"/>
              </a:rPr>
              <a:t>How do living things get and use </a:t>
            </a:r>
            <a:r>
              <a:rPr lang="en-US" altLang="en-US" b="1">
                <a:solidFill>
                  <a:srgbClr val="FFFF00"/>
                </a:solidFill>
                <a:latin typeface="Comic Sans MS" panose="030F0702030302020204" pitchFamily="66" charset="0"/>
              </a:rPr>
              <a:t>energy</a:t>
            </a:r>
            <a:r>
              <a:rPr lang="en-US" altLang="en-US" sz="3600" b="1">
                <a:solidFill>
                  <a:srgbClr val="FFFF00"/>
                </a:solidFill>
                <a:latin typeface="Comic Sans MS" panose="030F0702030302020204" pitchFamily="66" charset="0"/>
              </a:rPr>
              <a:t>?</a:t>
            </a:r>
          </a:p>
        </p:txBody>
      </p:sp>
      <p:sp>
        <p:nvSpPr>
          <p:cNvPr id="82948" name="Text Box 4"/>
          <p:cNvSpPr txBox="1">
            <a:spLocks noChangeArrowheads="1"/>
          </p:cNvSpPr>
          <p:nvPr/>
        </p:nvSpPr>
        <p:spPr bwMode="auto">
          <a:xfrm>
            <a:off x="228600" y="2286000"/>
            <a:ext cx="3352800" cy="252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b="1">
                <a:solidFill>
                  <a:srgbClr val="3333CC"/>
                </a:solidFill>
                <a:latin typeface="Comic Sans MS" panose="030F0702030302020204" pitchFamily="66" charset="0"/>
              </a:rPr>
              <a:t>Through a process called </a:t>
            </a:r>
            <a:r>
              <a:rPr lang="en-US" altLang="en-US" b="1">
                <a:solidFill>
                  <a:srgbClr val="FF3300"/>
                </a:solidFill>
                <a:latin typeface="Comic Sans MS" panose="030F0702030302020204" pitchFamily="66" charset="0"/>
              </a:rPr>
              <a:t>The Carbon Dioxide/Oxygen Cycle</a:t>
            </a:r>
            <a:endParaRPr lang="en-US" altLang="en-US" b="1">
              <a:solidFill>
                <a:srgbClr val="3333CC"/>
              </a:solidFill>
              <a:latin typeface="Comic Sans MS" panose="030F0702030302020204" pitchFamily="66" charset="0"/>
            </a:endParaRPr>
          </a:p>
        </p:txBody>
      </p:sp>
      <p:pic>
        <p:nvPicPr>
          <p:cNvPr id="82949" name="Picture 5" descr="COCycl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95600"/>
            <a:ext cx="5029200"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304800" y="4940300"/>
            <a:ext cx="3081338" cy="191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sz="2400">
                <a:solidFill>
                  <a:srgbClr val="F8F8F8"/>
                </a:solidFill>
                <a:latin typeface="Arial Black" panose="020B0A04020102020204" pitchFamily="34" charset="0"/>
              </a:rPr>
              <a:t>Photosynthesis </a:t>
            </a:r>
            <a:r>
              <a:rPr lang="en-US" altLang="en-US" sz="2400">
                <a:solidFill>
                  <a:srgbClr val="6600CC"/>
                </a:solidFill>
                <a:latin typeface="Arial Black" panose="020B0A04020102020204" pitchFamily="34" charset="0"/>
              </a:rPr>
              <a:t>and </a:t>
            </a:r>
            <a:r>
              <a:rPr lang="en-US" altLang="en-US" sz="2400">
                <a:solidFill>
                  <a:srgbClr val="F8F8F8"/>
                </a:solidFill>
                <a:latin typeface="Arial Black" panose="020B0A04020102020204" pitchFamily="34" charset="0"/>
              </a:rPr>
              <a:t>Cellular Respiration</a:t>
            </a:r>
            <a:r>
              <a:rPr lang="en-US" altLang="en-US" sz="2400">
                <a:solidFill>
                  <a:srgbClr val="6600CC"/>
                </a:solidFill>
                <a:latin typeface="Arial Black" panose="020B0A04020102020204" pitchFamily="34" charset="0"/>
              </a:rPr>
              <a:t> are parts of this cycle</a:t>
            </a:r>
          </a:p>
        </p:txBody>
      </p:sp>
    </p:spTree>
    <p:extLst>
      <p:ext uri="{BB962C8B-B14F-4D97-AF65-F5344CB8AC3E}">
        <p14:creationId xmlns:p14="http://schemas.microsoft.com/office/powerpoint/2010/main" val="1535480831"/>
      </p:ext>
    </p:extLst>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00013" y="381000"/>
            <a:ext cx="9067800" cy="4955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eaLnBrk="1" hangingPunct="1">
              <a:buFont typeface="Arial" pitchFamily="34" charset="0"/>
              <a:buChar char="•"/>
              <a:defRPr/>
            </a:pPr>
            <a:r>
              <a:rPr lang="en-US" sz="2800" dirty="0"/>
              <a:t>How do CONSUMERS or HETERTROPHS obtain their energy???</a:t>
            </a:r>
          </a:p>
          <a:p>
            <a:pPr marL="342900" indent="-342900" eaLnBrk="1" hangingPunct="1">
              <a:buFont typeface="Arial" pitchFamily="34" charset="0"/>
              <a:buChar char="•"/>
              <a:defRPr/>
            </a:pPr>
            <a:r>
              <a:rPr lang="en-US" sz="2800" dirty="0"/>
              <a:t>By a process called CELLULAR RESPIRATION…</a:t>
            </a:r>
          </a:p>
          <a:p>
            <a:pPr eaLnBrk="1" hangingPunct="1">
              <a:defRPr/>
            </a:pPr>
            <a:endParaRPr lang="en-US" sz="3200" b="1" u="sng" dirty="0">
              <a:solidFill>
                <a:srgbClr val="66FFFF"/>
              </a:solidFill>
              <a:latin typeface="Arial Black" pitchFamily="34" charset="0"/>
            </a:endParaRPr>
          </a:p>
          <a:p>
            <a:pPr eaLnBrk="1" hangingPunct="1">
              <a:defRPr/>
            </a:pPr>
            <a:r>
              <a:rPr lang="en-US" sz="2800" b="1" u="sng" dirty="0">
                <a:solidFill>
                  <a:srgbClr val="66FFFF"/>
                </a:solidFill>
                <a:latin typeface="Arial Black" pitchFamily="34" charset="0"/>
              </a:rPr>
              <a:t>DEFINITION:</a:t>
            </a:r>
          </a:p>
          <a:p>
            <a:pPr eaLnBrk="1" hangingPunct="1">
              <a:defRPr/>
            </a:pPr>
            <a:r>
              <a:rPr lang="en-US" sz="2800" b="1" u="sng" dirty="0">
                <a:solidFill>
                  <a:srgbClr val="66FFFF"/>
                </a:solidFill>
                <a:latin typeface="Arial Black" pitchFamily="34" charset="0"/>
              </a:rPr>
              <a:t>Cellular Respiration</a:t>
            </a:r>
            <a:r>
              <a:rPr lang="en-US" sz="2800" b="1" dirty="0">
                <a:solidFill>
                  <a:srgbClr val="CC0000"/>
                </a:solidFill>
                <a:latin typeface="Arial Black" pitchFamily="34" charset="0"/>
              </a:rPr>
              <a:t> is the process used by living cells to break down sugar molecules (glucose) that living things obtain when they consume.  ATP Energy is then released from the glucose during this process.</a:t>
            </a:r>
            <a:endParaRPr lang="en-US" sz="2800" dirty="0">
              <a:latin typeface="Arial Black" pitchFamily="34" charset="0"/>
            </a:endParaRPr>
          </a:p>
          <a:p>
            <a:pPr>
              <a:defRPr/>
            </a:pPr>
            <a:endParaRPr lang="en-US" sz="3200" dirty="0">
              <a:latin typeface="Arial Black" pitchFamily="34" charset="0"/>
            </a:endParaRPr>
          </a:p>
        </p:txBody>
      </p:sp>
      <p:pic>
        <p:nvPicPr>
          <p:cNvPr id="83971" name="Picture 3" descr="rabbit_in_grass_l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76813" y="4040188"/>
            <a:ext cx="4191000" cy="290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1697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52400" y="228600"/>
            <a:ext cx="8763000"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3000" b="1" i="0" u="none" strike="noStrike" cap="none" normalizeH="0" baseline="0" dirty="0">
                <a:ln>
                  <a:noFill/>
                </a:ln>
                <a:solidFill>
                  <a:schemeClr val="tx1"/>
                </a:solidFill>
                <a:effectLst/>
                <a:latin typeface="Calibri" pitchFamily="34" charset="0"/>
                <a:ea typeface="Times New Roman" pitchFamily="18" charset="0"/>
                <a:cs typeface="Arial" pitchFamily="34" charset="0"/>
              </a:rPr>
              <a:t>Cellular Respiration: (2 kinds—Aerobic and Anaerobic)</a:t>
            </a:r>
            <a:endParaRPr kumimoji="0" lang="en-US" sz="30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Cellular respiration is the process by which the energy of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glucose</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released</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in the cell to be used for life processes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movement, breathing, blood circulation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2800" b="0" i="0" u="none" strike="noStrike" cap="none" normalizeH="0" baseline="0" dirty="0" err="1">
                <a:ln>
                  <a:noFill/>
                </a:ln>
                <a:solidFill>
                  <a:schemeClr val="tx1"/>
                </a:solidFill>
                <a:effectLst/>
                <a:latin typeface="Calibri" pitchFamily="34" charset="0"/>
                <a:ea typeface="Times New Roman" pitchFamily="18" charset="0"/>
                <a:cs typeface="Arial" pitchFamily="34" charset="0"/>
              </a:rPr>
              <a:t>etc</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2050" name="Picture 2" descr="http://projectsol.aps.com/images/common/digestion2.gif"/>
          <p:cNvPicPr>
            <a:picLocks noChangeAspect="1" noChangeArrowheads="1" noCrop="1"/>
          </p:cNvPicPr>
          <p:nvPr/>
        </p:nvPicPr>
        <p:blipFill>
          <a:blip r:embed="rId2" cstate="print"/>
          <a:srcRect/>
          <a:stretch>
            <a:fillRect/>
          </a:stretch>
        </p:blipFill>
        <p:spPr bwMode="auto">
          <a:xfrm>
            <a:off x="2667000" y="2743200"/>
            <a:ext cx="3797230" cy="35623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673">
                                            <p:txEl>
                                              <p:pRg st="1" end="1"/>
                                            </p:txEl>
                                          </p:spTgt>
                                        </p:tgtEl>
                                        <p:attrNameLst>
                                          <p:attrName>style.visibility</p:attrName>
                                        </p:attrNameLst>
                                      </p:cBhvr>
                                      <p:to>
                                        <p:strVal val="visible"/>
                                      </p:to>
                                    </p:set>
                                    <p:animEffect transition="in" filter="fade">
                                      <p:cBhvr>
                                        <p:cTn id="7" dur="1000"/>
                                        <p:tgtEl>
                                          <p:spTgt spid="28673">
                                            <p:txEl>
                                              <p:pRg st="1" end="1"/>
                                            </p:txEl>
                                          </p:spTgt>
                                        </p:tgtEl>
                                      </p:cBhvr>
                                    </p:animEffect>
                                    <p:anim calcmode="lin" valueType="num">
                                      <p:cBhvr>
                                        <p:cTn id="8" dur="1000" fill="hold"/>
                                        <p:tgtEl>
                                          <p:spTgt spid="2867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867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ff.tuhsd.k12.az.us/gfoster/standard/BCycles_files/cow_oxygencycle.jpg"/>
          <p:cNvPicPr>
            <a:picLocks noChangeAspect="1" noChangeArrowheads="1"/>
          </p:cNvPicPr>
          <p:nvPr/>
        </p:nvPicPr>
        <p:blipFill>
          <a:blip r:embed="rId2" cstate="print"/>
          <a:srcRect/>
          <a:stretch>
            <a:fillRect/>
          </a:stretch>
        </p:blipFill>
        <p:spPr bwMode="auto">
          <a:xfrm>
            <a:off x="1981200" y="2286000"/>
            <a:ext cx="4762500" cy="4572000"/>
          </a:xfrm>
          <a:prstGeom prst="rect">
            <a:avLst/>
          </a:prstGeom>
          <a:noFill/>
        </p:spPr>
      </p:pic>
      <p:sp>
        <p:nvSpPr>
          <p:cNvPr id="5" name="Rectangle 4"/>
          <p:cNvSpPr/>
          <p:nvPr/>
        </p:nvSpPr>
        <p:spPr>
          <a:xfrm>
            <a:off x="228600" y="228600"/>
            <a:ext cx="8686800" cy="2123658"/>
          </a:xfrm>
          <a:prstGeom prst="rect">
            <a:avLst/>
          </a:prstGeom>
        </p:spPr>
        <p:txBody>
          <a:bodyPr wrap="square">
            <a:spAutoFit/>
          </a:bodyPr>
          <a:lstStyle/>
          <a:p>
            <a:pPr marL="457200" lvl="0" indent="-220663" eaLnBrk="0" fontAlgn="base" hangingPunct="0">
              <a:spcBef>
                <a:spcPct val="0"/>
              </a:spcBef>
              <a:spcAft>
                <a:spcPct val="0"/>
              </a:spcAft>
              <a:buFontTx/>
              <a:buChar char="•"/>
            </a:pPr>
            <a:r>
              <a:rPr lang="en-US" sz="2400" dirty="0">
                <a:latin typeface="Calibri" pitchFamily="34" charset="0"/>
                <a:ea typeface="Times New Roman" pitchFamily="18" charset="0"/>
                <a:cs typeface="Arial" pitchFamily="34" charset="0"/>
              </a:rPr>
              <a:t>Cells require a </a:t>
            </a:r>
            <a:r>
              <a:rPr lang="en-US" sz="2400" b="1" u="sng" dirty="0">
                <a:solidFill>
                  <a:srgbClr val="C00000"/>
                </a:solidFill>
                <a:latin typeface="Calibri" pitchFamily="34" charset="0"/>
                <a:ea typeface="Times New Roman" pitchFamily="18" charset="0"/>
                <a:cs typeface="Arial" pitchFamily="34" charset="0"/>
              </a:rPr>
              <a:t>constant source of energy</a:t>
            </a:r>
            <a:r>
              <a:rPr lang="en-US" sz="2400" dirty="0">
                <a:latin typeface="Calibri" pitchFamily="34" charset="0"/>
                <a:ea typeface="Times New Roman" pitchFamily="18" charset="0"/>
                <a:cs typeface="Arial" pitchFamily="34" charset="0"/>
              </a:rPr>
              <a:t> for life processes but keep only a </a:t>
            </a:r>
            <a:r>
              <a:rPr lang="en-US" sz="2400" b="1" u="sng" dirty="0">
                <a:solidFill>
                  <a:srgbClr val="C00000"/>
                </a:solidFill>
                <a:latin typeface="Calibri" pitchFamily="34" charset="0"/>
                <a:ea typeface="Times New Roman" pitchFamily="18" charset="0"/>
                <a:cs typeface="Arial" pitchFamily="34" charset="0"/>
              </a:rPr>
              <a:t>small amount</a:t>
            </a:r>
            <a:r>
              <a:rPr lang="en-US" sz="2400" dirty="0">
                <a:latin typeface="Calibri" pitchFamily="34" charset="0"/>
                <a:ea typeface="Times New Roman" pitchFamily="18" charset="0"/>
                <a:cs typeface="Arial" pitchFamily="34" charset="0"/>
              </a:rPr>
              <a:t> of </a:t>
            </a:r>
            <a:r>
              <a:rPr lang="en-US" sz="2400" b="1" u="sng" dirty="0">
                <a:solidFill>
                  <a:srgbClr val="C00000"/>
                </a:solidFill>
                <a:latin typeface="Calibri" pitchFamily="34" charset="0"/>
                <a:ea typeface="Times New Roman" pitchFamily="18" charset="0"/>
                <a:cs typeface="Arial" pitchFamily="34" charset="0"/>
              </a:rPr>
              <a:t>ATP</a:t>
            </a:r>
            <a:r>
              <a:rPr lang="en-US" sz="2400" dirty="0">
                <a:latin typeface="Calibri" pitchFamily="34" charset="0"/>
                <a:ea typeface="Times New Roman" pitchFamily="18" charset="0"/>
                <a:cs typeface="Arial" pitchFamily="34" charset="0"/>
              </a:rPr>
              <a:t> on hand. Cells can regenerate ATP as needed by using the </a:t>
            </a:r>
            <a:r>
              <a:rPr lang="en-US" sz="2400" b="1" u="sng" dirty="0">
                <a:solidFill>
                  <a:srgbClr val="C00000"/>
                </a:solidFill>
                <a:latin typeface="Calibri" pitchFamily="34" charset="0"/>
                <a:ea typeface="Times New Roman" pitchFamily="18" charset="0"/>
                <a:cs typeface="Arial" pitchFamily="34" charset="0"/>
              </a:rPr>
              <a:t>energy stored in foods</a:t>
            </a:r>
            <a:r>
              <a:rPr lang="en-US" sz="2400" dirty="0">
                <a:latin typeface="Calibri" pitchFamily="34" charset="0"/>
                <a:ea typeface="Times New Roman" pitchFamily="18" charset="0"/>
                <a:cs typeface="Arial" pitchFamily="34" charset="0"/>
              </a:rPr>
              <a:t> like glucose.</a:t>
            </a:r>
          </a:p>
          <a:p>
            <a:pPr marL="457200" lvl="0" indent="-220663" eaLnBrk="0" fontAlgn="base" hangingPunct="0">
              <a:spcBef>
                <a:spcPct val="0"/>
              </a:spcBef>
              <a:spcAft>
                <a:spcPct val="0"/>
              </a:spcAft>
              <a:buFontTx/>
              <a:buChar char="•"/>
            </a:pPr>
            <a:endParaRPr lang="en-US" sz="1200" dirty="0">
              <a:latin typeface="Arial" pitchFamily="34" charset="0"/>
              <a:cs typeface="Arial" pitchFamily="34" charset="0"/>
            </a:endParaRPr>
          </a:p>
          <a:p>
            <a:pPr marL="457200" lvl="0" indent="-220663" eaLnBrk="0" fontAlgn="base" hangingPunct="0">
              <a:spcBef>
                <a:spcPct val="0"/>
              </a:spcBef>
              <a:spcAft>
                <a:spcPct val="0"/>
              </a:spcAft>
              <a:buFontTx/>
              <a:buChar char="•"/>
            </a:pPr>
            <a:r>
              <a:rPr lang="en-US" sz="2400" dirty="0">
                <a:latin typeface="Calibri" pitchFamily="34" charset="0"/>
                <a:ea typeface="Times New Roman" pitchFamily="18" charset="0"/>
                <a:cs typeface="Arial" pitchFamily="34" charset="0"/>
              </a:rPr>
              <a:t>The energy stored in glucose by photosynthesis is released by </a:t>
            </a:r>
            <a:r>
              <a:rPr lang="en-US" sz="2400" b="1" u="sng" dirty="0">
                <a:solidFill>
                  <a:srgbClr val="C00000"/>
                </a:solidFill>
                <a:latin typeface="Calibri" pitchFamily="34" charset="0"/>
                <a:ea typeface="Times New Roman" pitchFamily="18" charset="0"/>
                <a:cs typeface="Arial" pitchFamily="34" charset="0"/>
              </a:rPr>
              <a:t>cellular respiration</a:t>
            </a:r>
            <a:r>
              <a:rPr lang="en-US" sz="2400" dirty="0">
                <a:latin typeface="Calibri" pitchFamily="34" charset="0"/>
                <a:ea typeface="Times New Roman" pitchFamily="18" charset="0"/>
                <a:cs typeface="Arial" pitchFamily="34" charset="0"/>
              </a:rPr>
              <a:t> and repackaged into the energy of ATP.</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1828800" y="2971800"/>
            <a:ext cx="6324600" cy="1340487"/>
            <a:chOff x="2460" y="5122"/>
            <a:chExt cx="4350" cy="360"/>
          </a:xfrm>
        </p:grpSpPr>
        <p:sp>
          <p:nvSpPr>
            <p:cNvPr id="16389" name="Text Box 5"/>
            <p:cNvSpPr txBox="1">
              <a:spLocks noChangeArrowheads="1"/>
            </p:cNvSpPr>
            <p:nvPr/>
          </p:nvSpPr>
          <p:spPr bwMode="auto">
            <a:xfrm>
              <a:off x="2460" y="5122"/>
              <a:ext cx="1140" cy="36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Adenine</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16388" name="Text Box 4"/>
            <p:cNvSpPr txBox="1">
              <a:spLocks noChangeArrowheads="1"/>
            </p:cNvSpPr>
            <p:nvPr/>
          </p:nvSpPr>
          <p:spPr bwMode="auto">
            <a:xfrm>
              <a:off x="3600" y="5122"/>
              <a:ext cx="945" cy="36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Ribose</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16387" name="Text Box 3"/>
            <p:cNvSpPr txBox="1">
              <a:spLocks noChangeArrowheads="1"/>
            </p:cNvSpPr>
            <p:nvPr/>
          </p:nvSpPr>
          <p:spPr bwMode="auto">
            <a:xfrm>
              <a:off x="4620" y="5127"/>
              <a:ext cx="2190" cy="20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3 Phosphate groups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grpSp>
      <p:pic>
        <p:nvPicPr>
          <p:cNvPr id="16385" name="Picture 3"/>
          <p:cNvPicPr>
            <a:picLocks noChangeAspect="1" noChangeArrowheads="1"/>
          </p:cNvPicPr>
          <p:nvPr/>
        </p:nvPicPr>
        <p:blipFill>
          <a:blip r:embed="rId2" cstate="print"/>
          <a:srcRect/>
          <a:stretch>
            <a:fillRect/>
          </a:stretch>
        </p:blipFill>
        <p:spPr bwMode="auto">
          <a:xfrm>
            <a:off x="1600200" y="3581400"/>
            <a:ext cx="5982584" cy="2368615"/>
          </a:xfrm>
          <a:prstGeom prst="rect">
            <a:avLst/>
          </a:prstGeom>
          <a:noFill/>
        </p:spPr>
      </p:pic>
      <p:sp>
        <p:nvSpPr>
          <p:cNvPr id="16395" name="Rectangle 11"/>
          <p:cNvSpPr>
            <a:spLocks noChangeArrowheads="1"/>
          </p:cNvSpPr>
          <p:nvPr/>
        </p:nvSpPr>
        <p:spPr bwMode="auto">
          <a:xfrm>
            <a:off x="228600" y="167789"/>
            <a:ext cx="8534400" cy="22006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kumimoji="0" lang="en-US" sz="3200" b="1" i="0" u="none" strike="noStrike" cap="none" normalizeH="0" baseline="0" dirty="0">
                <a:ln>
                  <a:noFill/>
                </a:ln>
                <a:solidFill>
                  <a:schemeClr val="tx1"/>
                </a:solidFill>
                <a:effectLst/>
                <a:latin typeface="Calibri" pitchFamily="34" charset="0"/>
                <a:ea typeface="Times New Roman" pitchFamily="18" charset="0"/>
                <a:cs typeface="Arial" pitchFamily="34" charset="0"/>
              </a:rPr>
              <a:t>Cell Energy:</a:t>
            </a:r>
            <a:endParaRPr kumimoji="0" lang="en-US" sz="32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marL="457200" indent="-220663" eaLnBrk="0" fontAlgn="base" hangingPunct="0">
              <a:spcBef>
                <a:spcPct val="0"/>
              </a:spcBef>
              <a:spcAft>
                <a:spcPts val="1200"/>
              </a:spcAft>
              <a:buFont typeface="Arial" pitchFamily="34" charset="0"/>
              <a:buChar char="•"/>
            </a:pP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Cells usable source of </a:t>
            </a:r>
            <a:r>
              <a:rPr kumimoji="0" lang="en-US" sz="3200" b="1" i="0" u="sng" strike="noStrike" cap="none" normalizeH="0" baseline="0" dirty="0">
                <a:ln>
                  <a:noFill/>
                </a:ln>
                <a:solidFill>
                  <a:srgbClr val="C00000"/>
                </a:solidFill>
                <a:effectLst/>
                <a:latin typeface="Calibri" pitchFamily="34" charset="0"/>
                <a:ea typeface="Times New Roman" pitchFamily="18" charset="0"/>
                <a:cs typeface="Arial" pitchFamily="34" charset="0"/>
              </a:rPr>
              <a:t>energy</a:t>
            </a: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is called </a:t>
            </a:r>
            <a:r>
              <a:rPr kumimoji="0" lang="en-US" sz="32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ATP</a:t>
            </a:r>
            <a:endParaRPr kumimoji="0" lang="en-US" sz="32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marL="457200" marR="0" lvl="0" indent="-220663" algn="l" defTabSz="914400" rtl="0" eaLnBrk="0" fontAlgn="base" latinLnBrk="0" hangingPunct="0">
              <a:lnSpc>
                <a:spcPct val="100000"/>
              </a:lnSpc>
              <a:spcBef>
                <a:spcPct val="0"/>
              </a:spcBef>
              <a:spcAft>
                <a:spcPts val="1200"/>
              </a:spcAft>
              <a:buClrTx/>
              <a:buSzTx/>
              <a:buFont typeface="Arial" pitchFamily="34" charset="0"/>
              <a:buChar char="•"/>
              <a:tabLst/>
            </a:pPr>
            <a:r>
              <a:rPr kumimoji="0" lang="en-US" sz="32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ATP stands for </a:t>
            </a:r>
            <a:r>
              <a:rPr kumimoji="0" lang="en-US" sz="3200" b="1" i="0" u="sng" strike="noStrike" cap="none" normalizeH="0" baseline="0" dirty="0">
                <a:ln>
                  <a:noFill/>
                </a:ln>
                <a:solidFill>
                  <a:srgbClr val="C00000"/>
                </a:solidFill>
                <a:effectLst/>
                <a:latin typeface="Calibri" pitchFamily="34" charset="0"/>
                <a:ea typeface="Times New Roman" pitchFamily="18" charset="0"/>
                <a:cs typeface="Times New Roman" pitchFamily="18" charset="0"/>
              </a:rPr>
              <a:t>adenosine </a:t>
            </a:r>
            <a:r>
              <a:rPr kumimoji="0" lang="en-US" sz="3200" b="1" i="0" u="sng" strike="noStrike" cap="none" normalizeH="0" baseline="0" dirty="0" err="1">
                <a:ln>
                  <a:noFill/>
                </a:ln>
                <a:solidFill>
                  <a:srgbClr val="C00000"/>
                </a:solidFill>
                <a:effectLst/>
                <a:latin typeface="Calibri" pitchFamily="34" charset="0"/>
                <a:ea typeface="Times New Roman" pitchFamily="18" charset="0"/>
                <a:cs typeface="Times New Roman" pitchFamily="18" charset="0"/>
              </a:rPr>
              <a:t>triphosphate</a:t>
            </a:r>
            <a:endParaRPr kumimoji="0" lang="en-US" sz="3200" b="1" i="0" u="sng" strike="noStrike" cap="none" normalizeH="0" baseline="0" dirty="0">
              <a:ln>
                <a:noFill/>
              </a:ln>
              <a:solidFill>
                <a:srgbClr val="C00000"/>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395">
                                            <p:txEl>
                                              <p:pRg st="2" end="2"/>
                                            </p:txEl>
                                          </p:spTgt>
                                        </p:tgtEl>
                                        <p:attrNameLst>
                                          <p:attrName>style.visibility</p:attrName>
                                        </p:attrNameLst>
                                      </p:cBhvr>
                                      <p:to>
                                        <p:strVal val="visible"/>
                                      </p:to>
                                    </p:set>
                                    <p:animEffect transition="in" filter="fade">
                                      <p:cBhvr>
                                        <p:cTn id="7" dur="1000"/>
                                        <p:tgtEl>
                                          <p:spTgt spid="16395">
                                            <p:txEl>
                                              <p:pRg st="2" end="2"/>
                                            </p:txEl>
                                          </p:spTgt>
                                        </p:tgtEl>
                                      </p:cBhvr>
                                    </p:animEffect>
                                    <p:anim calcmode="lin" valueType="num">
                                      <p:cBhvr>
                                        <p:cTn id="8" dur="1000" fill="hold"/>
                                        <p:tgtEl>
                                          <p:spTgt spid="1639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3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8610600" cy="1815882"/>
          </a:xfrm>
          <a:prstGeom prst="rect">
            <a:avLst/>
          </a:prstGeom>
        </p:spPr>
        <p:txBody>
          <a:bodyPr wrap="square">
            <a:spAutoFit/>
          </a:bodyPr>
          <a:lstStyle/>
          <a:p>
            <a:pPr marL="457200" lvl="0" indent="-220663" eaLnBrk="0" fontAlgn="base" hangingPunct="0">
              <a:spcBef>
                <a:spcPct val="0"/>
              </a:spcBef>
              <a:spcAft>
                <a:spcPct val="0"/>
              </a:spcAft>
              <a:buFontTx/>
              <a:buChar char="•"/>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Organisms that use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light energy</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from the sun to produce food—</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autotrophs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(auto = self)</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lvl="0" indent="-220663" eaLnBrk="0" fontAlgn="base" hangingPunct="0">
              <a:spcBef>
                <a:spcPct val="0"/>
              </a:spcBef>
              <a:spcAft>
                <a:spcPct val="0"/>
              </a:spcAf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Ex: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plants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and some microorganisms (some bacteria and protists)</a:t>
            </a:r>
          </a:p>
        </p:txBody>
      </p:sp>
      <p:pic>
        <p:nvPicPr>
          <p:cNvPr id="15362" name="Picture 2" descr="http://protist.i.hosei.ac.jp/GIFs/protists.jpg"/>
          <p:cNvPicPr>
            <a:picLocks noChangeAspect="1" noChangeArrowheads="1"/>
          </p:cNvPicPr>
          <p:nvPr/>
        </p:nvPicPr>
        <p:blipFill>
          <a:blip r:embed="rId2" cstate="print"/>
          <a:srcRect/>
          <a:stretch>
            <a:fillRect/>
          </a:stretch>
        </p:blipFill>
        <p:spPr bwMode="auto">
          <a:xfrm>
            <a:off x="533400" y="2590800"/>
            <a:ext cx="4191000" cy="3691156"/>
          </a:xfrm>
          <a:prstGeom prst="rect">
            <a:avLst/>
          </a:prstGeom>
          <a:noFill/>
        </p:spPr>
      </p:pic>
      <p:pic>
        <p:nvPicPr>
          <p:cNvPr id="15364" name="Picture 4" descr="http://upload.wikimedia.org/wikipedia/commons/thumb/5/5f/Plants_diversity.jpg/400px-Plants_diversity.jpg"/>
          <p:cNvPicPr>
            <a:picLocks noChangeAspect="1" noChangeArrowheads="1"/>
          </p:cNvPicPr>
          <p:nvPr/>
        </p:nvPicPr>
        <p:blipFill>
          <a:blip r:embed="rId3" cstate="print"/>
          <a:srcRect/>
          <a:stretch>
            <a:fillRect/>
          </a:stretch>
        </p:blipFill>
        <p:spPr bwMode="auto">
          <a:xfrm>
            <a:off x="5257800" y="1752600"/>
            <a:ext cx="3491345"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 presetClass="entr" presetSubtype="16"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ox(in)">
                                      <p:cBhvr>
                                        <p:cTn id="12" dur="500"/>
                                        <p:tgtEl>
                                          <p:spTgt spid="15364"/>
                                        </p:tgtEl>
                                      </p:cBhvr>
                                    </p:animEffect>
                                  </p:childTnLst>
                                </p:cTn>
                              </p:par>
                              <p:par>
                                <p:cTn id="13" presetID="4" presetClass="entr" presetSubtype="16"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box(in)">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371600" y="152400"/>
            <a:ext cx="60658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b="1">
                <a:solidFill>
                  <a:srgbClr val="66FF99"/>
                </a:solidFill>
                <a:latin typeface="Cooper Blk BT" pitchFamily="18" charset="0"/>
              </a:rPr>
              <a:t>CELLULAR RESPIRATION</a:t>
            </a:r>
          </a:p>
        </p:txBody>
      </p:sp>
      <p:sp>
        <p:nvSpPr>
          <p:cNvPr id="84995" name="Text Box 6"/>
          <p:cNvSpPr txBox="1">
            <a:spLocks noChangeArrowheads="1"/>
          </p:cNvSpPr>
          <p:nvPr/>
        </p:nvSpPr>
        <p:spPr bwMode="auto">
          <a:xfrm>
            <a:off x="152400" y="609600"/>
            <a:ext cx="8991600"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dirty="0">
                <a:solidFill>
                  <a:srgbClr val="FFFFFF"/>
                </a:solidFill>
                <a:latin typeface="Comic Sans MS" panose="030F0702030302020204" pitchFamily="66" charset="0"/>
              </a:rPr>
              <a:t>Materials: </a:t>
            </a:r>
          </a:p>
          <a:p>
            <a:pPr fontAlgn="base">
              <a:spcBef>
                <a:spcPct val="0"/>
              </a:spcBef>
              <a:spcAft>
                <a:spcPct val="0"/>
              </a:spcAft>
              <a:buFontTx/>
              <a:buNone/>
            </a:pPr>
            <a:r>
              <a:rPr lang="en-US" altLang="en-US" sz="2800" b="1" dirty="0">
                <a:solidFill>
                  <a:srgbClr val="7030A0"/>
                </a:solidFill>
                <a:latin typeface="Comic Sans MS" panose="030F0702030302020204" pitchFamily="66" charset="0"/>
              </a:rPr>
              <a:t>Glucose</a:t>
            </a:r>
            <a:r>
              <a:rPr lang="en-US" altLang="en-US" sz="2800" dirty="0">
                <a:solidFill>
                  <a:srgbClr val="FFFFFF"/>
                </a:solidFill>
                <a:latin typeface="Comic Sans MS" panose="030F0702030302020204" pitchFamily="66" charset="0"/>
              </a:rPr>
              <a:t> and </a:t>
            </a:r>
            <a:r>
              <a:rPr lang="en-US" altLang="en-US" sz="2800" b="1" dirty="0">
                <a:solidFill>
                  <a:srgbClr val="7030A0"/>
                </a:solidFill>
                <a:latin typeface="Comic Sans MS" panose="030F0702030302020204" pitchFamily="66" charset="0"/>
              </a:rPr>
              <a:t>Oxygen</a:t>
            </a:r>
            <a:r>
              <a:rPr lang="en-US" altLang="en-US" sz="2800" dirty="0">
                <a:solidFill>
                  <a:srgbClr val="FFFFFF"/>
                </a:solidFill>
                <a:latin typeface="Comic Sans MS" panose="030F0702030302020204" pitchFamily="66" charset="0"/>
              </a:rPr>
              <a:t> go to the </a:t>
            </a:r>
            <a:r>
              <a:rPr lang="en-US" altLang="en-US" sz="2800" b="1" dirty="0">
                <a:solidFill>
                  <a:srgbClr val="FFFF66"/>
                </a:solidFill>
                <a:latin typeface="Comic Sans MS" panose="030F0702030302020204" pitchFamily="66" charset="0"/>
              </a:rPr>
              <a:t>mitochondria</a:t>
            </a:r>
            <a:r>
              <a:rPr lang="en-US" altLang="en-US" sz="2800" dirty="0">
                <a:solidFill>
                  <a:srgbClr val="FF0066"/>
                </a:solidFill>
                <a:latin typeface="Comic Sans MS" panose="030F0702030302020204" pitchFamily="66" charset="0"/>
              </a:rPr>
              <a:t> </a:t>
            </a:r>
            <a:r>
              <a:rPr lang="en-US" altLang="en-US" sz="2800" dirty="0">
                <a:solidFill>
                  <a:srgbClr val="FFFFFF"/>
                </a:solidFill>
                <a:latin typeface="Comic Sans MS" panose="030F0702030302020204" pitchFamily="66" charset="0"/>
              </a:rPr>
              <a:t>of a cell.  </a:t>
            </a:r>
          </a:p>
          <a:p>
            <a:pPr fontAlgn="base">
              <a:spcBef>
                <a:spcPct val="0"/>
              </a:spcBef>
              <a:spcAft>
                <a:spcPct val="0"/>
              </a:spcAft>
              <a:buFontTx/>
              <a:buNone/>
            </a:pPr>
            <a:r>
              <a:rPr lang="en-US" altLang="en-US" sz="2800" dirty="0">
                <a:solidFill>
                  <a:srgbClr val="FFFFFF"/>
                </a:solidFill>
                <a:latin typeface="Comic Sans MS" panose="030F0702030302020204" pitchFamily="66" charset="0"/>
              </a:rPr>
              <a:t>Energy is released from food in the mitochondria.</a:t>
            </a:r>
          </a:p>
          <a:p>
            <a:pPr algn="ctr" fontAlgn="base">
              <a:spcBef>
                <a:spcPct val="0"/>
              </a:spcBef>
              <a:spcAft>
                <a:spcPct val="0"/>
              </a:spcAft>
              <a:buFontTx/>
              <a:buNone/>
            </a:pPr>
            <a:r>
              <a:rPr lang="en-US" altLang="en-US" sz="2800" dirty="0">
                <a:solidFill>
                  <a:srgbClr val="7030A0"/>
                </a:solidFill>
                <a:latin typeface="Comic Sans MS" panose="030F0702030302020204" pitchFamily="66" charset="0"/>
              </a:rPr>
              <a:t>Oxygen is the key that unlocks the energy.</a:t>
            </a:r>
          </a:p>
        </p:txBody>
      </p:sp>
      <p:pic>
        <p:nvPicPr>
          <p:cNvPr id="849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87600"/>
            <a:ext cx="6650038" cy="445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003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6705600" cy="584775"/>
          </a:xfrm>
          <a:prstGeom prst="rect">
            <a:avLst/>
          </a:prstGeom>
          <a:noFill/>
        </p:spPr>
        <p:txBody>
          <a:bodyPr wrap="square" rtlCol="0">
            <a:spAutoFit/>
          </a:bodyPr>
          <a:lstStyle/>
          <a:p>
            <a:pPr algn="ctr" eaLnBrk="0" fontAlgn="base" hangingPunct="0">
              <a:spcBef>
                <a:spcPct val="0"/>
              </a:spcBef>
              <a:spcAft>
                <a:spcPct val="0"/>
              </a:spcAft>
            </a:pPr>
            <a:r>
              <a:rPr lang="en-US" sz="3200" u="sng" dirty="0">
                <a:solidFill>
                  <a:srgbClr val="FFFF00"/>
                </a:solidFill>
              </a:rPr>
              <a:t>Pathway of Glucose to Your Cells</a:t>
            </a:r>
          </a:p>
        </p:txBody>
      </p:sp>
      <p:pic>
        <p:nvPicPr>
          <p:cNvPr id="166914" name="Picture 2" descr="https://mixturesrx.files.wordpress.com/2012/01/insulin-wor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176" y="2282012"/>
            <a:ext cx="6465213" cy="44997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1225" y="1136043"/>
            <a:ext cx="9067800" cy="830997"/>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pPr>
            <a:r>
              <a:rPr lang="en-US" altLang="en-US" sz="2400" dirty="0">
                <a:solidFill>
                  <a:srgbClr val="000000"/>
                </a:solidFill>
              </a:rPr>
              <a:t>Food containing glucose goes to your stomach and small intestines where </a:t>
            </a:r>
            <a:r>
              <a:rPr lang="en-US" altLang="en-US" sz="2400" b="1" u="sng" dirty="0">
                <a:solidFill>
                  <a:srgbClr val="000000"/>
                </a:solidFill>
              </a:rPr>
              <a:t>food is digested</a:t>
            </a:r>
            <a:r>
              <a:rPr lang="en-US" altLang="en-US" sz="2400" dirty="0">
                <a:solidFill>
                  <a:srgbClr val="000000"/>
                </a:solidFill>
              </a:rPr>
              <a:t>.</a:t>
            </a:r>
          </a:p>
        </p:txBody>
      </p:sp>
      <p:sp>
        <p:nvSpPr>
          <p:cNvPr id="4" name="TextBox 3"/>
          <p:cNvSpPr txBox="1"/>
          <p:nvPr/>
        </p:nvSpPr>
        <p:spPr>
          <a:xfrm>
            <a:off x="0" y="2209800"/>
            <a:ext cx="2743200" cy="4524315"/>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altLang="en-US" sz="2400" dirty="0">
                <a:solidFill>
                  <a:srgbClr val="000000"/>
                </a:solidFill>
              </a:rPr>
              <a:t>The </a:t>
            </a:r>
            <a:r>
              <a:rPr lang="en-US" altLang="en-US" sz="2400" b="1" u="sng" dirty="0">
                <a:solidFill>
                  <a:srgbClr val="000000"/>
                </a:solidFill>
              </a:rPr>
              <a:t>glucose is absorbed </a:t>
            </a:r>
            <a:r>
              <a:rPr lang="en-US" altLang="en-US" sz="2400" dirty="0">
                <a:solidFill>
                  <a:srgbClr val="000000"/>
                </a:solidFill>
              </a:rPr>
              <a:t>through the walls of the small intestines.</a:t>
            </a:r>
          </a:p>
          <a:p>
            <a:pPr marL="342900" indent="-342900" fontAlgn="base">
              <a:spcBef>
                <a:spcPct val="0"/>
              </a:spcBef>
              <a:spcAft>
                <a:spcPct val="0"/>
              </a:spcAft>
              <a:buFont typeface="Arial" panose="020B0604020202020204" pitchFamily="34" charset="0"/>
              <a:buChar char="•"/>
            </a:pPr>
            <a:endParaRPr lang="en-US" altLang="en-US" sz="2400" dirty="0">
              <a:solidFill>
                <a:srgbClr val="000000"/>
              </a:solidFill>
            </a:endParaRPr>
          </a:p>
          <a:p>
            <a:pPr marL="342900" indent="-342900" fontAlgn="base">
              <a:spcBef>
                <a:spcPct val="0"/>
              </a:spcBef>
              <a:spcAft>
                <a:spcPct val="0"/>
              </a:spcAft>
              <a:buFont typeface="Arial" panose="020B0604020202020204" pitchFamily="34" charset="0"/>
              <a:buChar char="•"/>
            </a:pPr>
            <a:r>
              <a:rPr lang="en-US" altLang="en-US" sz="2400" dirty="0">
                <a:solidFill>
                  <a:srgbClr val="000000"/>
                </a:solidFill>
              </a:rPr>
              <a:t>The </a:t>
            </a:r>
            <a:r>
              <a:rPr lang="en-US" altLang="en-US" sz="2400" b="1" u="sng" dirty="0">
                <a:solidFill>
                  <a:srgbClr val="000000"/>
                </a:solidFill>
              </a:rPr>
              <a:t>blood carries </a:t>
            </a:r>
            <a:r>
              <a:rPr lang="en-US" altLang="en-US" sz="2400" dirty="0">
                <a:solidFill>
                  <a:srgbClr val="000000"/>
                </a:solidFill>
              </a:rPr>
              <a:t>the glucose to your cells for cellular respiration to occur. </a:t>
            </a:r>
          </a:p>
        </p:txBody>
      </p:sp>
    </p:spTree>
    <p:extLst>
      <p:ext uri="{BB962C8B-B14F-4D97-AF65-F5344CB8AC3E}">
        <p14:creationId xmlns:p14="http://schemas.microsoft.com/office/powerpoint/2010/main" val="297356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0"/>
            <a:ext cx="89154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3000" b="1" u="sng" dirty="0">
                <a:solidFill>
                  <a:srgbClr val="FFFF00"/>
                </a:solidFill>
              </a:rPr>
              <a:t>Pathway of Oxygen to Your Cells</a:t>
            </a:r>
          </a:p>
        </p:txBody>
      </p:sp>
      <p:sp>
        <p:nvSpPr>
          <p:cNvPr id="86019" name="Text Box 3"/>
          <p:cNvSpPr txBox="1">
            <a:spLocks noChangeArrowheads="1"/>
          </p:cNvSpPr>
          <p:nvPr/>
        </p:nvSpPr>
        <p:spPr bwMode="auto">
          <a:xfrm>
            <a:off x="533400" y="533400"/>
            <a:ext cx="7924800"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r>
              <a:rPr lang="en-US" altLang="en-US" sz="2800" dirty="0">
                <a:solidFill>
                  <a:srgbClr val="000000"/>
                </a:solidFill>
              </a:rPr>
              <a:t>At the same time glucose is being delivered to cells, oxygen is </a:t>
            </a:r>
            <a:r>
              <a:rPr lang="en-US" altLang="en-US" sz="2800" b="1" u="sng" dirty="0">
                <a:solidFill>
                  <a:srgbClr val="000000"/>
                </a:solidFill>
              </a:rPr>
              <a:t>breathed in the lungs </a:t>
            </a:r>
            <a:r>
              <a:rPr lang="en-US" altLang="en-US" sz="2800" dirty="0">
                <a:solidFill>
                  <a:srgbClr val="000000"/>
                </a:solidFill>
              </a:rPr>
              <a:t>,</a:t>
            </a:r>
            <a:endParaRPr lang="en-US" altLang="en-US" sz="2800" b="1" u="sng" dirty="0">
              <a:solidFill>
                <a:srgbClr val="000000"/>
              </a:solidFill>
            </a:endParaRPr>
          </a:p>
          <a:p>
            <a:pPr fontAlgn="base">
              <a:spcBef>
                <a:spcPct val="0"/>
              </a:spcBef>
              <a:spcAft>
                <a:spcPct val="0"/>
              </a:spcAft>
            </a:pPr>
            <a:r>
              <a:rPr lang="en-US" altLang="en-US" sz="2800" dirty="0">
                <a:solidFill>
                  <a:srgbClr val="000000"/>
                </a:solidFill>
              </a:rPr>
              <a:t>picked up by the </a:t>
            </a:r>
            <a:r>
              <a:rPr lang="en-US" altLang="en-US" sz="2800" b="1" u="sng" dirty="0">
                <a:solidFill>
                  <a:srgbClr val="000000"/>
                </a:solidFill>
              </a:rPr>
              <a:t>red blood </a:t>
            </a:r>
            <a:r>
              <a:rPr lang="en-US" altLang="en-US" sz="2800" dirty="0">
                <a:solidFill>
                  <a:srgbClr val="000000"/>
                </a:solidFill>
              </a:rPr>
              <a:t>cells, and </a:t>
            </a:r>
          </a:p>
          <a:p>
            <a:pPr fontAlgn="base">
              <a:spcBef>
                <a:spcPct val="0"/>
              </a:spcBef>
              <a:spcAft>
                <a:spcPct val="0"/>
              </a:spcAft>
            </a:pPr>
            <a:r>
              <a:rPr lang="en-US" altLang="en-US" sz="2800" b="1" u="sng" dirty="0">
                <a:solidFill>
                  <a:srgbClr val="000000"/>
                </a:solidFill>
              </a:rPr>
              <a:t>transported</a:t>
            </a:r>
            <a:r>
              <a:rPr lang="en-US" altLang="en-US" sz="2800" dirty="0">
                <a:solidFill>
                  <a:srgbClr val="000000"/>
                </a:solidFill>
              </a:rPr>
              <a:t> to every cell in the body.</a:t>
            </a:r>
          </a:p>
        </p:txBody>
      </p:sp>
      <p:pic>
        <p:nvPicPr>
          <p:cNvPr id="86020" name="Picture 4" descr="red blood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324100" cy="200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1" name="Picture 5" descr="lungs_alone_breathing_hg_clr_2956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24350"/>
            <a:ext cx="2533650"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4" name="Picture 8" descr="Image result for how does oxygen get to every cell in the bo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743200"/>
            <a:ext cx="3810000" cy="24806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03925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610600" cy="954107"/>
          </a:xfrm>
          <a:prstGeom prst="rect">
            <a:avLst/>
          </a:prstGeom>
        </p:spPr>
        <p:txBody>
          <a:bodyPr wrap="square">
            <a:spAutoFit/>
          </a:bodyPr>
          <a:lstStyle/>
          <a:p>
            <a:pPr marL="457200" lvl="0" indent="-220663" eaLnBrk="0" fontAlgn="base" hangingPunct="0">
              <a:spcBef>
                <a:spcPct val="0"/>
              </a:spcBef>
              <a:spcAft>
                <a:spcPct val="0"/>
              </a:spcAft>
              <a:buFontTx/>
              <a:buChar char="•"/>
            </a:pPr>
            <a:r>
              <a:rPr lang="en-US" sz="2800" dirty="0">
                <a:latin typeface="Calibri" pitchFamily="34" charset="0"/>
                <a:ea typeface="Times New Roman" pitchFamily="18" charset="0"/>
                <a:cs typeface="Arial" pitchFamily="34" charset="0"/>
              </a:rPr>
              <a:t>Respiration occurs in </a:t>
            </a:r>
            <a:r>
              <a:rPr lang="en-US" sz="2800" b="1" u="sng" dirty="0">
                <a:solidFill>
                  <a:srgbClr val="C00000"/>
                </a:solidFill>
                <a:latin typeface="Calibri" pitchFamily="34" charset="0"/>
                <a:ea typeface="Times New Roman" pitchFamily="18" charset="0"/>
                <a:cs typeface="Arial" pitchFamily="34" charset="0"/>
              </a:rPr>
              <a:t>ALL cells</a:t>
            </a:r>
            <a:r>
              <a:rPr lang="en-US" sz="2800" dirty="0">
                <a:latin typeface="Calibri" pitchFamily="34" charset="0"/>
                <a:ea typeface="Times New Roman" pitchFamily="18" charset="0"/>
                <a:cs typeface="Arial" pitchFamily="34" charset="0"/>
              </a:rPr>
              <a:t> and can take place either </a:t>
            </a:r>
            <a:r>
              <a:rPr lang="en-US" sz="2800" b="1" u="sng" dirty="0">
                <a:solidFill>
                  <a:srgbClr val="C00000"/>
                </a:solidFill>
                <a:latin typeface="Calibri" pitchFamily="34" charset="0"/>
                <a:ea typeface="Times New Roman" pitchFamily="18" charset="0"/>
                <a:cs typeface="Arial" pitchFamily="34" charset="0"/>
              </a:rPr>
              <a:t>with or without oxygen</a:t>
            </a:r>
            <a:r>
              <a:rPr lang="en-US" sz="2800" dirty="0">
                <a:latin typeface="Calibri" pitchFamily="34" charset="0"/>
                <a:ea typeface="Times New Roman" pitchFamily="18" charset="0"/>
                <a:cs typeface="Arial" pitchFamily="34" charset="0"/>
              </a:rPr>
              <a:t> present.</a:t>
            </a:r>
            <a:endParaRPr lang="en-US" sz="2800" dirty="0">
              <a:latin typeface="Arial" pitchFamily="34" charset="0"/>
              <a:cs typeface="Arial" pitchFamily="34" charset="0"/>
            </a:endParaRPr>
          </a:p>
        </p:txBody>
      </p:sp>
      <p:pic>
        <p:nvPicPr>
          <p:cNvPr id="30722" name="Picture 2"/>
          <p:cNvPicPr>
            <a:picLocks noChangeAspect="1" noChangeArrowheads="1"/>
          </p:cNvPicPr>
          <p:nvPr/>
        </p:nvPicPr>
        <p:blipFill>
          <a:blip r:embed="rId2" cstate="print"/>
          <a:srcRect/>
          <a:stretch>
            <a:fillRect/>
          </a:stretch>
        </p:blipFill>
        <p:spPr bwMode="auto">
          <a:xfrm>
            <a:off x="609600" y="1752600"/>
            <a:ext cx="7924800" cy="443954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3" name="Picture 9"/>
          <p:cNvPicPr>
            <a:picLocks noChangeAspect="1" noChangeArrowheads="1"/>
          </p:cNvPicPr>
          <p:nvPr/>
        </p:nvPicPr>
        <p:blipFill>
          <a:blip r:embed="rId2" cstate="print"/>
          <a:srcRect/>
          <a:stretch>
            <a:fillRect/>
          </a:stretch>
        </p:blipFill>
        <p:spPr bwMode="auto">
          <a:xfrm>
            <a:off x="2362200" y="3124200"/>
            <a:ext cx="6115050" cy="3543300"/>
          </a:xfrm>
          <a:prstGeom prst="rect">
            <a:avLst/>
          </a:prstGeom>
          <a:noFill/>
          <a:ln w="9525">
            <a:noFill/>
            <a:miter lim="800000"/>
            <a:headEnd/>
            <a:tailEnd/>
          </a:ln>
        </p:spPr>
      </p:pic>
      <p:sp>
        <p:nvSpPr>
          <p:cNvPr id="31747" name="Rectangle 3"/>
          <p:cNvSpPr>
            <a:spLocks noChangeArrowheads="1"/>
          </p:cNvSpPr>
          <p:nvPr/>
        </p:nvSpPr>
        <p:spPr bwMode="auto">
          <a:xfrm>
            <a:off x="228600" y="0"/>
            <a:ext cx="861060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3200" b="1" i="0" u="none" strike="noStrike" cap="none" normalizeH="0" baseline="0" dirty="0">
                <a:ln>
                  <a:noFill/>
                </a:ln>
                <a:solidFill>
                  <a:schemeClr val="tx1"/>
                </a:solidFill>
                <a:effectLst/>
                <a:latin typeface="Calibri" pitchFamily="34" charset="0"/>
                <a:ea typeface="Times New Roman" pitchFamily="18" charset="0"/>
                <a:cs typeface="Arial" pitchFamily="34" charset="0"/>
              </a:rPr>
              <a:t>Aerobic Respiration:</a:t>
            </a: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3200" b="1" i="0" u="sng" strike="noStrike" cap="none" normalizeH="0" baseline="0" dirty="0">
                <a:ln>
                  <a:noFill/>
                </a:ln>
                <a:solidFill>
                  <a:srgbClr val="C00000"/>
                </a:solidFill>
                <a:effectLst/>
                <a:latin typeface="Calibri" pitchFamily="34" charset="0"/>
                <a:ea typeface="Times New Roman" pitchFamily="18" charset="0"/>
                <a:cs typeface="Arial" pitchFamily="34" charset="0"/>
              </a:rPr>
              <a:t>requires oxygen</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457200" marR="0" lvl="0" indent="-236538" algn="l" defTabSz="914400" rtl="0" eaLnBrk="0" fontAlgn="base" latinLnBrk="0" hangingPunct="0">
              <a:lnSpc>
                <a:spcPct val="100000"/>
              </a:lnSpc>
              <a:spcBef>
                <a:spcPct val="0"/>
              </a:spcBef>
              <a:spcAft>
                <a:spcPts val="60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Occurs in the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mitochondria</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of the cell</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marR="0" lvl="0" indent="-236538" algn="l" defTabSz="914400" rtl="0" eaLnBrk="0" fontAlgn="base" latinLnBrk="0" hangingPunct="0">
              <a:lnSpc>
                <a:spcPct val="100000"/>
              </a:lnSpc>
              <a:spcBef>
                <a:spcPct val="0"/>
              </a:spcBef>
              <a:spcAft>
                <a:spcPts val="60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Total of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36 ATP</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molecules produced</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marR="0" lvl="0" indent="-236538"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General formula for aerobic respiration:</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nvGrpSpPr>
          <p:cNvPr id="14" name="Group 13"/>
          <p:cNvGrpSpPr/>
          <p:nvPr/>
        </p:nvGrpSpPr>
        <p:grpSpPr>
          <a:xfrm>
            <a:off x="228600" y="2209800"/>
            <a:ext cx="8686800" cy="523220"/>
            <a:chOff x="228600" y="3048000"/>
            <a:chExt cx="8686800" cy="523220"/>
          </a:xfrm>
        </p:grpSpPr>
        <p:sp>
          <p:nvSpPr>
            <p:cNvPr id="31749" name="Rectangle 5"/>
            <p:cNvSpPr>
              <a:spLocks noChangeArrowheads="1"/>
            </p:cNvSpPr>
            <p:nvPr/>
          </p:nvSpPr>
          <p:spPr bwMode="auto">
            <a:xfrm>
              <a:off x="228600" y="3048000"/>
              <a:ext cx="8686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6</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H</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12</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6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  6O</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6</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CO</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  6H</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 + </a:t>
              </a:r>
              <a:r>
                <a:rPr kumimoji="0" lang="en-US" sz="2800" b="1" i="0" u="none" strike="noStrike" cap="none" normalizeH="0" baseline="0" dirty="0">
                  <a:ln>
                    <a:noFill/>
                  </a:ln>
                  <a:solidFill>
                    <a:schemeClr val="tx1"/>
                  </a:solidFill>
                  <a:effectLst/>
                  <a:latin typeface="Calibri" pitchFamily="34" charset="0"/>
                  <a:ea typeface="Times New Roman" pitchFamily="18" charset="0"/>
                  <a:cs typeface="Arial" pitchFamily="34" charset="0"/>
                </a:rPr>
                <a:t>36 ATP</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cxnSp>
          <p:nvCxnSpPr>
            <p:cNvPr id="10" name="Straight Arrow Connector 9"/>
            <p:cNvCxnSpPr/>
            <p:nvPr/>
          </p:nvCxnSpPr>
          <p:spPr>
            <a:xfrm>
              <a:off x="2590800" y="3352800"/>
              <a:ext cx="2209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28600" y="2743200"/>
            <a:ext cx="8686800" cy="738664"/>
            <a:chOff x="228600" y="3352800"/>
            <a:chExt cx="8686800" cy="738664"/>
          </a:xfrm>
        </p:grpSpPr>
        <p:sp>
          <p:nvSpPr>
            <p:cNvPr id="31748" name="Rectangle 4"/>
            <p:cNvSpPr>
              <a:spLocks noChangeArrowheads="1"/>
            </p:cNvSpPr>
            <p:nvPr/>
          </p:nvSpPr>
          <p:spPr bwMode="auto">
            <a:xfrm>
              <a:off x="228600" y="3352800"/>
              <a:ext cx="86868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glucose  +  oxygen                             carbon dioxide  +  water  +  energy</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11" name="Straight Arrow Connector 10"/>
            <p:cNvCxnSpPr/>
            <p:nvPr/>
          </p:nvCxnSpPr>
          <p:spPr>
            <a:xfrm>
              <a:off x="2667000" y="3581400"/>
              <a:ext cx="1676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81000" y="3657600"/>
            <a:ext cx="2819400" cy="1200329"/>
          </a:xfrm>
          <a:prstGeom prst="rect">
            <a:avLst/>
          </a:prstGeom>
          <a:noFill/>
        </p:spPr>
        <p:txBody>
          <a:bodyPr wrap="square" rtlCol="0">
            <a:spAutoFit/>
          </a:bodyPr>
          <a:lstStyle/>
          <a:p>
            <a:pPr algn="ctr"/>
            <a:r>
              <a:rPr lang="en-US" dirty="0"/>
              <a:t>Human cells contain a specialized structure – the mitochondrion – that generates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Effect transition="in" filter="fade">
                                      <p:cBhvr>
                                        <p:cTn id="7" dur="1000"/>
                                        <p:tgtEl>
                                          <p:spTgt spid="31747">
                                            <p:txEl>
                                              <p:pRg st="1" end="1"/>
                                            </p:txEl>
                                          </p:spTgt>
                                        </p:tgtEl>
                                      </p:cBhvr>
                                    </p:animEffect>
                                    <p:anim calcmode="lin" valueType="num">
                                      <p:cBhvr>
                                        <p:cTn id="8"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1747">
                                            <p:txEl>
                                              <p:pRg st="2" end="2"/>
                                            </p:txEl>
                                          </p:spTgt>
                                        </p:tgtEl>
                                        <p:attrNameLst>
                                          <p:attrName>style.visibility</p:attrName>
                                        </p:attrNameLst>
                                      </p:cBhvr>
                                      <p:to>
                                        <p:strVal val="visible"/>
                                      </p:to>
                                    </p:set>
                                    <p:animEffect transition="in" filter="fade">
                                      <p:cBhvr>
                                        <p:cTn id="14" dur="1000"/>
                                        <p:tgtEl>
                                          <p:spTgt spid="31747">
                                            <p:txEl>
                                              <p:pRg st="2" end="2"/>
                                            </p:txEl>
                                          </p:spTgt>
                                        </p:tgtEl>
                                      </p:cBhvr>
                                    </p:animEffect>
                                    <p:anim calcmode="lin" valueType="num">
                                      <p:cBhvr>
                                        <p:cTn id="15"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1747">
                                            <p:txEl>
                                              <p:pRg st="3" end="3"/>
                                            </p:txEl>
                                          </p:spTgt>
                                        </p:tgtEl>
                                        <p:attrNameLst>
                                          <p:attrName>style.visibility</p:attrName>
                                        </p:attrNameLst>
                                      </p:cBhvr>
                                      <p:to>
                                        <p:strVal val="visible"/>
                                      </p:to>
                                    </p:set>
                                    <p:animEffect transition="in" filter="fade">
                                      <p:cBhvr>
                                        <p:cTn id="21" dur="1000"/>
                                        <p:tgtEl>
                                          <p:spTgt spid="31747">
                                            <p:txEl>
                                              <p:pRg st="3" end="3"/>
                                            </p:txEl>
                                          </p:spTgt>
                                        </p:tgtEl>
                                      </p:cBhvr>
                                    </p:animEffect>
                                    <p:anim calcmode="lin" valueType="num">
                                      <p:cBhvr>
                                        <p:cTn id="22" dur="1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strVal val="#ppt_w*0.70"/>
                                          </p:val>
                                        </p:tav>
                                        <p:tav tm="100000">
                                          <p:val>
                                            <p:strVal val="#ppt_w"/>
                                          </p:val>
                                        </p:tav>
                                      </p:tavLst>
                                    </p:anim>
                                    <p:anim calcmode="lin" valueType="num">
                                      <p:cBhvr>
                                        <p:cTn id="29" dur="1000" fill="hold"/>
                                        <p:tgtEl>
                                          <p:spTgt spid="14"/>
                                        </p:tgtEl>
                                        <p:attrNameLst>
                                          <p:attrName>ppt_h</p:attrName>
                                        </p:attrNameLst>
                                      </p:cBhvr>
                                      <p:tavLst>
                                        <p:tav tm="0">
                                          <p:val>
                                            <p:strVal val="#ppt_h"/>
                                          </p:val>
                                        </p:tav>
                                        <p:tav tm="100000">
                                          <p:val>
                                            <p:strVal val="#ppt_h"/>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strVal val="#ppt_w*0.70"/>
                                          </p:val>
                                        </p:tav>
                                        <p:tav tm="100000">
                                          <p:val>
                                            <p:strVal val="#ppt_w"/>
                                          </p:val>
                                        </p:tav>
                                      </p:tavLst>
                                    </p:anim>
                                    <p:anim calcmode="lin" valueType="num">
                                      <p:cBhvr>
                                        <p:cTn id="36" dur="1000" fill="hold"/>
                                        <p:tgtEl>
                                          <p:spTgt spid="15"/>
                                        </p:tgtEl>
                                        <p:attrNameLst>
                                          <p:attrName>ppt_h</p:attrName>
                                        </p:attrNameLst>
                                      </p:cBhvr>
                                      <p:tavLst>
                                        <p:tav tm="0">
                                          <p:val>
                                            <p:strVal val="#ppt_h"/>
                                          </p:val>
                                        </p:tav>
                                        <p:tav tm="100000">
                                          <p:val>
                                            <p:strVal val="#ppt_h"/>
                                          </p:val>
                                        </p:tav>
                                      </p:tavLst>
                                    </p:anim>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769" name="Text Box 1"/>
          <p:cNvSpPr txBox="1">
            <a:spLocks noChangeArrowheads="1"/>
          </p:cNvSpPr>
          <p:nvPr/>
        </p:nvSpPr>
        <p:spPr bwMode="auto">
          <a:xfrm>
            <a:off x="3714750" y="2625725"/>
            <a:ext cx="438150" cy="1905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2772" name="Rectangle 4"/>
          <p:cNvSpPr>
            <a:spLocks noChangeArrowheads="1"/>
          </p:cNvSpPr>
          <p:nvPr/>
        </p:nvSpPr>
        <p:spPr bwMode="auto">
          <a:xfrm>
            <a:off x="228600" y="76200"/>
            <a:ext cx="7848600" cy="1154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3200" b="1" i="0" u="sng" strike="noStrike" cap="none" normalizeH="0" baseline="0" dirty="0">
                <a:ln>
                  <a:noFill/>
                </a:ln>
                <a:solidFill>
                  <a:schemeClr val="tx1"/>
                </a:solidFill>
                <a:effectLst/>
                <a:latin typeface="Calibri" pitchFamily="34" charset="0"/>
                <a:ea typeface="Times New Roman" pitchFamily="18" charset="0"/>
                <a:cs typeface="Arial" pitchFamily="34" charset="0"/>
              </a:rPr>
              <a:t>Summary:</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3 steps:</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pic>
        <p:nvPicPr>
          <p:cNvPr id="32773" name="Picture 5"/>
          <p:cNvPicPr>
            <a:picLocks noChangeAspect="1" noChangeArrowheads="1"/>
          </p:cNvPicPr>
          <p:nvPr/>
        </p:nvPicPr>
        <p:blipFill>
          <a:blip r:embed="rId2" cstate="print"/>
          <a:srcRect/>
          <a:stretch>
            <a:fillRect/>
          </a:stretch>
        </p:blipFill>
        <p:spPr bwMode="auto">
          <a:xfrm>
            <a:off x="1828800" y="2286000"/>
            <a:ext cx="5486400" cy="4367457"/>
          </a:xfrm>
          <a:prstGeom prst="rect">
            <a:avLst/>
          </a:prstGeom>
          <a:noFill/>
          <a:ln w="9525">
            <a:noFill/>
            <a:miter lim="800000"/>
            <a:headEnd/>
            <a:tailEnd/>
          </a:ln>
        </p:spPr>
      </p:pic>
      <p:sp>
        <p:nvSpPr>
          <p:cNvPr id="8" name="Rectangle 7"/>
          <p:cNvSpPr/>
          <p:nvPr/>
        </p:nvSpPr>
        <p:spPr>
          <a:xfrm>
            <a:off x="1676400" y="609600"/>
            <a:ext cx="6019800" cy="1723549"/>
          </a:xfrm>
          <a:prstGeom prst="rect">
            <a:avLst/>
          </a:prstGeom>
        </p:spPr>
        <p:txBody>
          <a:bodyPr wrap="square">
            <a:spAutoFit/>
          </a:bodyPr>
          <a:lstStyle/>
          <a:p>
            <a:pPr lvl="0" eaLnBrk="0" fontAlgn="base" hangingPunct="0">
              <a:spcBef>
                <a:spcPct val="0"/>
              </a:spcBef>
              <a:spcAft>
                <a:spcPts val="600"/>
              </a:spcAft>
            </a:pPr>
            <a:r>
              <a:rPr lang="en-US" sz="3200" dirty="0">
                <a:latin typeface="Calibri" pitchFamily="34" charset="0"/>
                <a:ea typeface="Times New Roman" pitchFamily="18" charset="0"/>
                <a:cs typeface="Arial" pitchFamily="34" charset="0"/>
              </a:rPr>
              <a:t>1</a:t>
            </a:r>
            <a:r>
              <a:rPr lang="en-US" sz="3200" baseline="30000" dirty="0">
                <a:latin typeface="Calibri" pitchFamily="34" charset="0"/>
                <a:ea typeface="Times New Roman" pitchFamily="18" charset="0"/>
                <a:cs typeface="Arial" pitchFamily="34" charset="0"/>
              </a:rPr>
              <a:t>st</a:t>
            </a:r>
            <a:r>
              <a:rPr lang="en-US" sz="3200" dirty="0">
                <a:latin typeface="Calibri" pitchFamily="34" charset="0"/>
                <a:ea typeface="Times New Roman" pitchFamily="18" charset="0"/>
                <a:cs typeface="Arial" pitchFamily="34" charset="0"/>
              </a:rPr>
              <a:t>   </a:t>
            </a:r>
            <a:r>
              <a:rPr lang="en-US" sz="3200" b="1" u="sng" dirty="0">
                <a:solidFill>
                  <a:srgbClr val="C00000"/>
                </a:solidFill>
                <a:latin typeface="Calibri" pitchFamily="34" charset="0"/>
                <a:ea typeface="Times New Roman" pitchFamily="18" charset="0"/>
                <a:cs typeface="Arial" pitchFamily="34" charset="0"/>
              </a:rPr>
              <a:t>glycolysis</a:t>
            </a:r>
            <a:r>
              <a:rPr lang="en-US" sz="3200" dirty="0">
                <a:latin typeface="Calibri" pitchFamily="34" charset="0"/>
                <a:ea typeface="Times New Roman" pitchFamily="18" charset="0"/>
                <a:cs typeface="Arial" pitchFamily="34" charset="0"/>
              </a:rPr>
              <a:t>  </a:t>
            </a:r>
            <a:endParaRPr lang="en-US" sz="3200" dirty="0">
              <a:latin typeface="Arial" pitchFamily="34" charset="0"/>
              <a:cs typeface="Arial" pitchFamily="34" charset="0"/>
            </a:endParaRPr>
          </a:p>
          <a:p>
            <a:pPr lvl="0" eaLnBrk="0" fontAlgn="base" hangingPunct="0">
              <a:spcBef>
                <a:spcPct val="0"/>
              </a:spcBef>
              <a:spcAft>
                <a:spcPts val="600"/>
              </a:spcAft>
            </a:pPr>
            <a:r>
              <a:rPr lang="en-US" sz="3200" dirty="0">
                <a:latin typeface="Calibri" pitchFamily="34" charset="0"/>
                <a:ea typeface="Times New Roman" pitchFamily="18" charset="0"/>
                <a:cs typeface="Arial" pitchFamily="34" charset="0"/>
              </a:rPr>
              <a:t>2</a:t>
            </a:r>
            <a:r>
              <a:rPr lang="en-US" sz="3200" baseline="30000" dirty="0">
                <a:latin typeface="Calibri" pitchFamily="34" charset="0"/>
                <a:ea typeface="Times New Roman" pitchFamily="18" charset="0"/>
                <a:cs typeface="Arial" pitchFamily="34" charset="0"/>
              </a:rPr>
              <a:t>nd </a:t>
            </a:r>
            <a:r>
              <a:rPr lang="en-US" sz="3200" dirty="0">
                <a:latin typeface="Calibri" pitchFamily="34" charset="0"/>
                <a:ea typeface="Times New Roman" pitchFamily="18" charset="0"/>
                <a:cs typeface="Arial" pitchFamily="34" charset="0"/>
              </a:rPr>
              <a:t> </a:t>
            </a:r>
            <a:r>
              <a:rPr lang="en-US" sz="3200" b="1" u="sng" dirty="0">
                <a:solidFill>
                  <a:srgbClr val="C00000"/>
                </a:solidFill>
                <a:latin typeface="Calibri" pitchFamily="34" charset="0"/>
                <a:ea typeface="Times New Roman" pitchFamily="18" charset="0"/>
                <a:cs typeface="Arial" pitchFamily="34" charset="0"/>
              </a:rPr>
              <a:t>Krebs cycle</a:t>
            </a:r>
            <a:endParaRPr lang="en-US" sz="3200" dirty="0">
              <a:latin typeface="Arial" pitchFamily="34" charset="0"/>
              <a:cs typeface="Arial" pitchFamily="34" charset="0"/>
            </a:endParaRPr>
          </a:p>
          <a:p>
            <a:pPr lvl="0" eaLnBrk="0" fontAlgn="base" hangingPunct="0">
              <a:spcBef>
                <a:spcPct val="0"/>
              </a:spcBef>
              <a:spcAft>
                <a:spcPts val="600"/>
              </a:spcAft>
            </a:pPr>
            <a:r>
              <a:rPr lang="en-US" sz="3200" dirty="0">
                <a:latin typeface="Calibri" pitchFamily="34" charset="0"/>
                <a:ea typeface="Times New Roman" pitchFamily="18" charset="0"/>
                <a:cs typeface="Arial" pitchFamily="34" charset="0"/>
              </a:rPr>
              <a:t>3</a:t>
            </a:r>
            <a:r>
              <a:rPr lang="en-US" sz="3200" baseline="30000" dirty="0">
                <a:latin typeface="Calibri" pitchFamily="34" charset="0"/>
                <a:ea typeface="Times New Roman" pitchFamily="18" charset="0"/>
                <a:cs typeface="Arial" pitchFamily="34" charset="0"/>
              </a:rPr>
              <a:t>rd  </a:t>
            </a:r>
            <a:r>
              <a:rPr lang="en-US" sz="3200" dirty="0">
                <a:latin typeface="Calibri" pitchFamily="34" charset="0"/>
                <a:ea typeface="Times New Roman" pitchFamily="18" charset="0"/>
                <a:cs typeface="Arial" pitchFamily="34" charset="0"/>
              </a:rPr>
              <a:t> </a:t>
            </a:r>
            <a:r>
              <a:rPr lang="en-US" sz="3200" b="1" u="sng" dirty="0">
                <a:solidFill>
                  <a:srgbClr val="C00000"/>
                </a:solidFill>
                <a:latin typeface="Calibri" pitchFamily="34" charset="0"/>
                <a:ea typeface="Times New Roman" pitchFamily="18" charset="0"/>
                <a:cs typeface="Arial" pitchFamily="34" charset="0"/>
              </a:rPr>
              <a:t>Electron Transport Chain</a:t>
            </a:r>
            <a:r>
              <a:rPr lang="en-US" sz="3200" dirty="0">
                <a:latin typeface="Calibri" pitchFamily="34" charset="0"/>
                <a:ea typeface="Times New Roman" pitchFamily="18" charset="0"/>
                <a:cs typeface="Arial" pitchFamily="34" charset="0"/>
              </a:rPr>
              <a:t> (ETC) </a:t>
            </a:r>
            <a:endParaRPr lang="en-US" sz="3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14"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21"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228600" y="228600"/>
            <a:ext cx="86868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3600" b="1" i="0" u="none" strike="noStrike" cap="none" normalizeH="0" baseline="0" dirty="0">
                <a:ln>
                  <a:noFill/>
                </a:ln>
                <a:solidFill>
                  <a:schemeClr val="tx1"/>
                </a:solidFill>
                <a:effectLst/>
                <a:latin typeface="Calibri" pitchFamily="34" charset="0"/>
                <a:ea typeface="Times New Roman" pitchFamily="18" charset="0"/>
                <a:cs typeface="Arial" pitchFamily="34" charset="0"/>
              </a:rPr>
              <a:t>Anaerobic Respiration:</a:t>
            </a:r>
            <a:r>
              <a:rPr kumimoji="0" lang="en-US" sz="36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occurs when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no oxygen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is available to the cell (2 kinds: Alcoholic and Lactic Acid)</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ts val="120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Also called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fermentation</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ct val="0"/>
              </a:spcAft>
              <a:buClrTx/>
              <a:buSzTx/>
              <a:buFontTx/>
              <a:buChar char="•"/>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Much less ATP produced</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than in aerobic respiration</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8" name="Picture 7" descr="http://www.fhm.wur.nl/NR/rdonlyres/DA7CD7C2-A1C6-4B97-A644-D8167FD36B5F/35267/fermentation.gif"/>
          <p:cNvPicPr>
            <a:picLocks noChangeAspect="1" noChangeArrowheads="1"/>
          </p:cNvPicPr>
          <p:nvPr/>
        </p:nvPicPr>
        <p:blipFill>
          <a:blip r:embed="rId2" cstate="print"/>
          <a:srcRect/>
          <a:stretch>
            <a:fillRect/>
          </a:stretch>
        </p:blipFill>
        <p:spPr bwMode="auto">
          <a:xfrm>
            <a:off x="914400" y="2667000"/>
            <a:ext cx="7162800" cy="39216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3793">
                                            <p:txEl>
                                              <p:pRg st="1" end="1"/>
                                            </p:txEl>
                                          </p:spTgt>
                                        </p:tgtEl>
                                        <p:attrNameLst>
                                          <p:attrName>style.visibility</p:attrName>
                                        </p:attrNameLst>
                                      </p:cBhvr>
                                      <p:to>
                                        <p:strVal val="visible"/>
                                      </p:to>
                                    </p:set>
                                    <p:animEffect transition="in" filter="fade">
                                      <p:cBhvr>
                                        <p:cTn id="7" dur="1000"/>
                                        <p:tgtEl>
                                          <p:spTgt spid="33793">
                                            <p:txEl>
                                              <p:pRg st="1" end="1"/>
                                            </p:txEl>
                                          </p:spTgt>
                                        </p:tgtEl>
                                      </p:cBhvr>
                                    </p:animEffect>
                                    <p:anim calcmode="lin" valueType="num">
                                      <p:cBhvr>
                                        <p:cTn id="8" dur="1000" fill="hold"/>
                                        <p:tgtEl>
                                          <p:spTgt spid="3379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37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793">
                                            <p:txEl>
                                              <p:pRg st="2" end="2"/>
                                            </p:txEl>
                                          </p:spTgt>
                                        </p:tgtEl>
                                        <p:attrNameLst>
                                          <p:attrName>style.visibility</p:attrName>
                                        </p:attrNameLst>
                                      </p:cBhvr>
                                      <p:to>
                                        <p:strVal val="visible"/>
                                      </p:to>
                                    </p:set>
                                    <p:animEffect transition="in" filter="fade">
                                      <p:cBhvr>
                                        <p:cTn id="14" dur="1000"/>
                                        <p:tgtEl>
                                          <p:spTgt spid="33793">
                                            <p:txEl>
                                              <p:pRg st="2" end="2"/>
                                            </p:txEl>
                                          </p:spTgt>
                                        </p:tgtEl>
                                      </p:cBhvr>
                                    </p:animEffect>
                                    <p:anim calcmode="lin" valueType="num">
                                      <p:cBhvr>
                                        <p:cTn id="15" dur="1000" fill="hold"/>
                                        <p:tgtEl>
                                          <p:spTgt spid="3379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379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52400" y="152400"/>
            <a:ext cx="8686800" cy="32162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220663" algn="l" defTabSz="914400" rtl="0" eaLnBrk="1" fontAlgn="base" latinLnBrk="0" hangingPunct="1">
              <a:lnSpc>
                <a:spcPct val="100000"/>
              </a:lnSpc>
              <a:spcBef>
                <a:spcPct val="0"/>
              </a:spcBef>
              <a:spcAft>
                <a:spcPts val="600"/>
              </a:spcAft>
              <a:buClrTx/>
              <a:buSzTx/>
              <a:buFontTx/>
              <a:buChar char="•"/>
              <a:tabLst/>
            </a:pPr>
            <a:r>
              <a:rPr kumimoji="0" lang="en-US" sz="32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Alcoholic</a:t>
            </a: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fermentation—occurs in </a:t>
            </a:r>
            <a:r>
              <a:rPr kumimoji="0" lang="en-US" sz="3200" b="1" i="0" u="sng" strike="noStrike" cap="none" normalizeH="0" baseline="0" dirty="0">
                <a:ln>
                  <a:noFill/>
                </a:ln>
                <a:solidFill>
                  <a:srgbClr val="C00000"/>
                </a:solidFill>
                <a:effectLst/>
                <a:latin typeface="Calibri" pitchFamily="34" charset="0"/>
                <a:ea typeface="Times New Roman" pitchFamily="18" charset="0"/>
                <a:cs typeface="Arial" pitchFamily="34" charset="0"/>
              </a:rPr>
              <a:t>bacteria</a:t>
            </a: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and </a:t>
            </a:r>
            <a:r>
              <a:rPr kumimoji="0" lang="en-US" sz="3200" b="1" i="0" u="sng" strike="noStrike" cap="none" normalizeH="0" baseline="0" dirty="0">
                <a:ln>
                  <a:noFill/>
                </a:ln>
                <a:solidFill>
                  <a:srgbClr val="C00000"/>
                </a:solidFill>
                <a:effectLst/>
                <a:latin typeface="Calibri" pitchFamily="34" charset="0"/>
                <a:ea typeface="Times New Roman" pitchFamily="18" charset="0"/>
                <a:cs typeface="Arial" pitchFamily="34" charset="0"/>
              </a:rPr>
              <a:t>yeast</a:t>
            </a: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Process used in the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baking</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and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brewing</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industry—yeast produces CO</a:t>
            </a:r>
            <a:r>
              <a:rPr kumimoji="0" lang="en-US" sz="2800" b="0" i="0" u="none" strike="noStrike" cap="none" normalizeH="0" baseline="-30000" dirty="0">
                <a:ln>
                  <a:noFill/>
                </a:ln>
                <a:solidFill>
                  <a:schemeClr val="tx1"/>
                </a:solidFill>
                <a:effectLst/>
                <a:latin typeface="Calibri" pitchFamily="34" charset="0"/>
                <a:ea typeface="Times New Roman" pitchFamily="18" charset="0"/>
                <a:cs typeface="Arial" pitchFamily="34" charset="0"/>
              </a:rPr>
              <a:t>2</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gas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during 	fermentation to make dough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rise</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and give bread 	its holes</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nvGrpSpPr>
          <p:cNvPr id="9" name="Group 8"/>
          <p:cNvGrpSpPr/>
          <p:nvPr/>
        </p:nvGrpSpPr>
        <p:grpSpPr>
          <a:xfrm>
            <a:off x="228600" y="3124200"/>
            <a:ext cx="8686800" cy="523220"/>
            <a:chOff x="228600" y="3200400"/>
            <a:chExt cx="8686800" cy="523220"/>
          </a:xfrm>
        </p:grpSpPr>
        <p:sp>
          <p:nvSpPr>
            <p:cNvPr id="36867" name="Rectangle 3"/>
            <p:cNvSpPr>
              <a:spLocks noChangeArrowheads="1"/>
            </p:cNvSpPr>
            <p:nvPr/>
          </p:nvSpPr>
          <p:spPr bwMode="auto">
            <a:xfrm>
              <a:off x="228600" y="3200400"/>
              <a:ext cx="8686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glucose                       ethyl alcohol + carbon dioxide  + </a:t>
              </a:r>
              <a:r>
                <a:rPr kumimoji="0" lang="en-US" sz="2800" b="1" i="0" u="none" strike="noStrike" cap="none" normalizeH="0" baseline="0" dirty="0">
                  <a:ln>
                    <a:noFill/>
                  </a:ln>
                  <a:solidFill>
                    <a:schemeClr val="tx1"/>
                  </a:solidFill>
                  <a:effectLst/>
                  <a:latin typeface="Calibri" pitchFamily="34" charset="0"/>
                  <a:ea typeface="Times New Roman" pitchFamily="18" charset="0"/>
                  <a:cs typeface="Arial" pitchFamily="34" charset="0"/>
                </a:rPr>
                <a:t>2 ATP</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cxnSp>
          <p:nvCxnSpPr>
            <p:cNvPr id="8" name="Straight Arrow Connector 7"/>
            <p:cNvCxnSpPr/>
            <p:nvPr/>
          </p:nvCxnSpPr>
          <p:spPr>
            <a:xfrm>
              <a:off x="1600200" y="3505200"/>
              <a:ext cx="1524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6869" name="Picture 5" descr="http://homepage.ntlworld.com/jim.dunleavy/images/brewing_24hr_yeast_head.jpg"/>
          <p:cNvPicPr>
            <a:picLocks noChangeAspect="1" noChangeArrowheads="1"/>
          </p:cNvPicPr>
          <p:nvPr/>
        </p:nvPicPr>
        <p:blipFill>
          <a:blip r:embed="rId3" cstate="print"/>
          <a:srcRect/>
          <a:stretch>
            <a:fillRect/>
          </a:stretch>
        </p:blipFill>
        <p:spPr bwMode="auto">
          <a:xfrm>
            <a:off x="4800600" y="3629025"/>
            <a:ext cx="3810000" cy="3228975"/>
          </a:xfrm>
          <a:prstGeom prst="rect">
            <a:avLst/>
          </a:prstGeom>
          <a:noFill/>
        </p:spPr>
      </p:pic>
      <p:pic>
        <p:nvPicPr>
          <p:cNvPr id="36871" name="Picture 7" descr="http://blogs.nashuatelegraph.com/livefreeordine/files/fresh_baked_bread.jpg"/>
          <p:cNvPicPr>
            <a:picLocks noChangeAspect="1" noChangeArrowheads="1"/>
          </p:cNvPicPr>
          <p:nvPr/>
        </p:nvPicPr>
        <p:blipFill>
          <a:blip r:embed="rId4" cstate="print"/>
          <a:srcRect/>
          <a:stretch>
            <a:fillRect/>
          </a:stretch>
        </p:blipFill>
        <p:spPr bwMode="auto">
          <a:xfrm>
            <a:off x="1066800" y="3630930"/>
            <a:ext cx="2933700" cy="32270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Effect transition="in" filter="fade">
                                      <p:cBhvr>
                                        <p:cTn id="7" dur="1000"/>
                                        <p:tgtEl>
                                          <p:spTgt spid="36866">
                                            <p:txEl>
                                              <p:pRg st="1" end="1"/>
                                            </p:txEl>
                                          </p:spTgt>
                                        </p:tgtEl>
                                      </p:cBhvr>
                                    </p:animEffect>
                                    <p:anim calcmode="lin" valueType="num">
                                      <p:cBhvr>
                                        <p:cTn id="8" dur="1000" fill="hold"/>
                                        <p:tgtEl>
                                          <p:spTgt spid="3686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686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2400" y="228600"/>
            <a:ext cx="8763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220663" algn="l" defTabSz="914400" rtl="0" eaLnBrk="1" fontAlgn="base" latinLnBrk="0" hangingPunct="1">
              <a:lnSpc>
                <a:spcPct val="100000"/>
              </a:lnSpc>
              <a:spcBef>
                <a:spcPct val="0"/>
              </a:spcBef>
              <a:spcAft>
                <a:spcPts val="1200"/>
              </a:spcAft>
              <a:buClrTx/>
              <a:buSzTx/>
              <a:buFontTx/>
              <a:buChar char="•"/>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Lactic acid</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fermentation—occurs in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muscle cells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457200" marR="0" lvl="0" indent="-220663"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Lactic acid is produced in the muscles during rapid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exercise</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when the body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cannot</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supply enough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oxygen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to the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tissues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—causes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burning sensation</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in muscles</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9939" name="Rectangle 3"/>
          <p:cNvSpPr>
            <a:spLocks noChangeArrowheads="1"/>
          </p:cNvSpPr>
          <p:nvPr/>
        </p:nvSpPr>
        <p:spPr bwMode="auto">
          <a:xfrm>
            <a:off x="152400" y="2362200"/>
            <a:ext cx="8763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glucose                             lactic acid + carbon dioxide  + </a:t>
            </a:r>
            <a:r>
              <a:rPr kumimoji="0" lang="en-US" sz="2800" b="1" i="0" u="none" strike="noStrike" cap="none" normalizeH="0" baseline="0" dirty="0">
                <a:ln>
                  <a:noFill/>
                </a:ln>
                <a:solidFill>
                  <a:schemeClr val="tx1"/>
                </a:solidFill>
                <a:effectLst/>
                <a:latin typeface="Calibri" pitchFamily="34" charset="0"/>
                <a:ea typeface="Times New Roman" pitchFamily="18" charset="0"/>
                <a:cs typeface="Arial" pitchFamily="34" charset="0"/>
              </a:rPr>
              <a:t>2 ATP</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cxnSp>
        <p:nvCxnSpPr>
          <p:cNvPr id="7" name="Straight Arrow Connector 6"/>
          <p:cNvCxnSpPr/>
          <p:nvPr/>
        </p:nvCxnSpPr>
        <p:spPr>
          <a:xfrm>
            <a:off x="1447800" y="2667000"/>
            <a:ext cx="2133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http://nutritionresearchcenter.org/healthnews/wp-content/uploads/2008/02/general_muscle_cramps_intro01.jpg"/>
          <p:cNvPicPr>
            <a:picLocks noChangeAspect="1" noChangeArrowheads="1"/>
          </p:cNvPicPr>
          <p:nvPr/>
        </p:nvPicPr>
        <p:blipFill>
          <a:blip r:embed="rId2" cstate="print"/>
          <a:srcRect/>
          <a:stretch>
            <a:fillRect/>
          </a:stretch>
        </p:blipFill>
        <p:spPr bwMode="auto">
          <a:xfrm>
            <a:off x="2362200" y="3352800"/>
            <a:ext cx="3810000"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938">
                                            <p:txEl>
                                              <p:pRg st="1" end="1"/>
                                            </p:txEl>
                                          </p:spTgt>
                                        </p:tgtEl>
                                        <p:attrNameLst>
                                          <p:attrName>style.visibility</p:attrName>
                                        </p:attrNameLst>
                                      </p:cBhvr>
                                      <p:to>
                                        <p:strVal val="visible"/>
                                      </p:to>
                                    </p:set>
                                    <p:animEffect transition="in" filter="fade">
                                      <p:cBhvr>
                                        <p:cTn id="7" dur="1000"/>
                                        <p:tgtEl>
                                          <p:spTgt spid="39938">
                                            <p:txEl>
                                              <p:pRg st="1" end="1"/>
                                            </p:txEl>
                                          </p:spTgt>
                                        </p:tgtEl>
                                      </p:cBhvr>
                                    </p:animEffect>
                                    <p:anim calcmode="lin" valueType="num">
                                      <p:cBhvr>
                                        <p:cTn id="8" dur="10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99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9939"/>
                                        </p:tgtEl>
                                        <p:attrNameLst>
                                          <p:attrName>style.visibility</p:attrName>
                                        </p:attrNameLst>
                                      </p:cBhvr>
                                      <p:to>
                                        <p:strVal val="visible"/>
                                      </p:to>
                                    </p:set>
                                    <p:anim calcmode="lin" valueType="num">
                                      <p:cBhvr>
                                        <p:cTn id="14" dur="500" fill="hold"/>
                                        <p:tgtEl>
                                          <p:spTgt spid="39939"/>
                                        </p:tgtEl>
                                        <p:attrNameLst>
                                          <p:attrName>ppt_w</p:attrName>
                                        </p:attrNameLst>
                                      </p:cBhvr>
                                      <p:tavLst>
                                        <p:tav tm="0">
                                          <p:val>
                                            <p:fltVal val="0"/>
                                          </p:val>
                                        </p:tav>
                                        <p:tav tm="100000">
                                          <p:val>
                                            <p:strVal val="#ppt_w"/>
                                          </p:val>
                                        </p:tav>
                                      </p:tavLst>
                                    </p:anim>
                                    <p:anim calcmode="lin" valueType="num">
                                      <p:cBhvr>
                                        <p:cTn id="15" dur="500" fill="hold"/>
                                        <p:tgtEl>
                                          <p:spTgt spid="39939"/>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3"/>
          <p:cNvPicPr>
            <a:picLocks noChangeAspect="1" noChangeArrowheads="1"/>
          </p:cNvPicPr>
          <p:nvPr/>
        </p:nvPicPr>
        <p:blipFill>
          <a:blip r:embed="rId2" cstate="print">
            <a:grayscl/>
          </a:blip>
          <a:srcRect/>
          <a:stretch>
            <a:fillRect/>
          </a:stretch>
        </p:blipFill>
        <p:spPr bwMode="auto">
          <a:xfrm>
            <a:off x="3886200" y="3810000"/>
            <a:ext cx="4410808" cy="3276600"/>
          </a:xfrm>
          <a:prstGeom prst="rect">
            <a:avLst/>
          </a:prstGeom>
          <a:noFill/>
        </p:spPr>
      </p:pic>
      <p:sp>
        <p:nvSpPr>
          <p:cNvPr id="34839" name="AutoShape 23"/>
          <p:cNvSpPr>
            <a:spLocks noChangeShapeType="1"/>
          </p:cNvSpPr>
          <p:nvPr/>
        </p:nvSpPr>
        <p:spPr bwMode="auto">
          <a:xfrm>
            <a:off x="1709530" y="2708488"/>
            <a:ext cx="1031047" cy="0"/>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4838" name="Text Box 22"/>
          <p:cNvSpPr txBox="1">
            <a:spLocks noChangeArrowheads="1"/>
          </p:cNvSpPr>
          <p:nvPr/>
        </p:nvSpPr>
        <p:spPr bwMode="auto">
          <a:xfrm>
            <a:off x="2743255" y="2438572"/>
            <a:ext cx="1594329" cy="533480"/>
          </a:xfrm>
          <a:prstGeom prst="rect">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glycolysis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34837" name="AutoShape 21"/>
          <p:cNvSpPr>
            <a:spLocks noChangeShapeType="1"/>
          </p:cNvSpPr>
          <p:nvPr/>
        </p:nvSpPr>
        <p:spPr bwMode="auto">
          <a:xfrm flipV="1">
            <a:off x="4495588" y="2166116"/>
            <a:ext cx="949813" cy="348667"/>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4836" name="AutoShape 20"/>
          <p:cNvSpPr>
            <a:spLocks noChangeShapeType="1"/>
          </p:cNvSpPr>
          <p:nvPr/>
        </p:nvSpPr>
        <p:spPr bwMode="auto">
          <a:xfrm>
            <a:off x="4495588" y="2819629"/>
            <a:ext cx="1016764" cy="227364"/>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4835" name="Text Box 19"/>
          <p:cNvSpPr txBox="1">
            <a:spLocks noChangeArrowheads="1"/>
          </p:cNvSpPr>
          <p:nvPr/>
        </p:nvSpPr>
        <p:spPr bwMode="auto">
          <a:xfrm>
            <a:off x="5410200" y="1295400"/>
            <a:ext cx="3505559" cy="53348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Anaerobic Respiration</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34834" name="Text Box 18"/>
          <p:cNvSpPr txBox="1">
            <a:spLocks noChangeArrowheads="1"/>
          </p:cNvSpPr>
          <p:nvPr/>
        </p:nvSpPr>
        <p:spPr bwMode="auto">
          <a:xfrm>
            <a:off x="5632864" y="1970507"/>
            <a:ext cx="3206511" cy="84912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Alcoholic</a:t>
            </a:r>
            <a:r>
              <a:rPr kumimoji="0" lang="en-US" sz="2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fermentation</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Bacteria, Yeast    </a:t>
            </a:r>
            <a:r>
              <a:rPr kumimoji="0" lang="en-US" sz="2400" b="1" i="0" u="none" strike="noStrike" cap="none" normalizeH="0" baseline="0" dirty="0">
                <a:ln>
                  <a:noFill/>
                </a:ln>
                <a:solidFill>
                  <a:schemeClr val="tx1"/>
                </a:solidFill>
                <a:effectLst/>
                <a:latin typeface="Calibri" pitchFamily="34" charset="0"/>
                <a:ea typeface="Times New Roman" pitchFamily="18" charset="0"/>
                <a:cs typeface="Arial" pitchFamily="34" charset="0"/>
              </a:rPr>
              <a:t>2 ATP</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34833" name="Text Box 17"/>
          <p:cNvSpPr txBox="1">
            <a:spLocks noChangeArrowheads="1"/>
          </p:cNvSpPr>
          <p:nvPr/>
        </p:nvSpPr>
        <p:spPr bwMode="auto">
          <a:xfrm>
            <a:off x="5632864" y="2895841"/>
            <a:ext cx="3206511" cy="83832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rgbClr val="C00000"/>
                </a:solidFill>
                <a:effectLst/>
                <a:latin typeface="Calibri" pitchFamily="34" charset="0"/>
                <a:ea typeface="Times New Roman" pitchFamily="18" charset="0"/>
                <a:cs typeface="Arial" pitchFamily="34" charset="0"/>
              </a:rPr>
              <a:t>Lactic acid</a:t>
            </a:r>
            <a:r>
              <a:rPr kumimoji="0" lang="en-US" sz="2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fermentation</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Muscle cells       </a:t>
            </a:r>
            <a:r>
              <a:rPr kumimoji="0" lang="en-US" sz="2400" b="1" i="0" u="none" strike="noStrike" cap="none" normalizeH="0" baseline="0" dirty="0">
                <a:ln>
                  <a:noFill/>
                </a:ln>
                <a:solidFill>
                  <a:schemeClr val="tx1"/>
                </a:solidFill>
                <a:effectLst/>
                <a:latin typeface="Calibri" pitchFamily="34" charset="0"/>
                <a:ea typeface="Times New Roman" pitchFamily="18" charset="0"/>
                <a:cs typeface="Arial" pitchFamily="34" charset="0"/>
              </a:rPr>
              <a:t>2 ATP</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34832" name="AutoShape 16"/>
          <p:cNvSpPr>
            <a:spLocks noChangeShapeType="1"/>
          </p:cNvSpPr>
          <p:nvPr/>
        </p:nvSpPr>
        <p:spPr bwMode="auto">
          <a:xfrm>
            <a:off x="3352956" y="3124475"/>
            <a:ext cx="1061398" cy="1193980"/>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4831" name="Text Box 15"/>
          <p:cNvSpPr txBox="1">
            <a:spLocks noChangeArrowheads="1"/>
          </p:cNvSpPr>
          <p:nvPr/>
        </p:nvSpPr>
        <p:spPr bwMode="auto">
          <a:xfrm>
            <a:off x="457200" y="4762387"/>
            <a:ext cx="3352801" cy="34301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Aerobic Respiration</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34830" name="Text Box 14"/>
          <p:cNvSpPr txBox="1">
            <a:spLocks noChangeArrowheads="1"/>
          </p:cNvSpPr>
          <p:nvPr/>
        </p:nvSpPr>
        <p:spPr bwMode="auto">
          <a:xfrm>
            <a:off x="1295400" y="5334000"/>
            <a:ext cx="1164949"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pitchFamily="34" charset="0"/>
                <a:ea typeface="Times New Roman" pitchFamily="18" charset="0"/>
                <a:cs typeface="Arial" pitchFamily="34" charset="0"/>
              </a:rPr>
              <a:t>36 ATP</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nvGrpSpPr>
          <p:cNvPr id="34824" name="Group 8"/>
          <p:cNvGrpSpPr>
            <a:grpSpLocks/>
          </p:cNvGrpSpPr>
          <p:nvPr/>
        </p:nvGrpSpPr>
        <p:grpSpPr bwMode="auto">
          <a:xfrm>
            <a:off x="4648236" y="4591546"/>
            <a:ext cx="3207403" cy="1780173"/>
            <a:chOff x="5362" y="11445"/>
            <a:chExt cx="3593" cy="2803"/>
          </a:xfrm>
        </p:grpSpPr>
        <p:grpSp>
          <p:nvGrpSpPr>
            <p:cNvPr id="34827" name="Group 11"/>
            <p:cNvGrpSpPr>
              <a:grpSpLocks/>
            </p:cNvGrpSpPr>
            <p:nvPr/>
          </p:nvGrpSpPr>
          <p:grpSpPr bwMode="auto">
            <a:xfrm>
              <a:off x="7496" y="11445"/>
              <a:ext cx="1459" cy="1529"/>
              <a:chOff x="4196" y="11970"/>
              <a:chExt cx="1459" cy="1529"/>
            </a:xfrm>
          </p:grpSpPr>
          <p:sp>
            <p:nvSpPr>
              <p:cNvPr id="34829" name="AutoShape 13"/>
              <p:cNvSpPr>
                <a:spLocks noChangeArrowheads="1"/>
              </p:cNvSpPr>
              <p:nvPr/>
            </p:nvSpPr>
            <p:spPr bwMode="auto">
              <a:xfrm>
                <a:off x="4196" y="11970"/>
                <a:ext cx="1459" cy="1529"/>
              </a:xfrm>
              <a:prstGeom prst="flowChartConnector">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28" name="Text Box 12"/>
              <p:cNvSpPr txBox="1">
                <a:spLocks noChangeArrowheads="1"/>
              </p:cNvSpPr>
              <p:nvPr/>
            </p:nvSpPr>
            <p:spPr bwMode="auto">
              <a:xfrm>
                <a:off x="4545" y="12179"/>
                <a:ext cx="840" cy="901"/>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pitchFamily="34" charset="0"/>
                    <a:ea typeface="Times New Roman" pitchFamily="18" charset="0"/>
                    <a:cs typeface="Arial" pitchFamily="34" charset="0"/>
                  </a:rPr>
                  <a:t>ETC</a:t>
                </a:r>
                <a:endParaRPr kumimoji="0" lang="en-US" sz="2400" b="0" i="0" u="none" strike="noStrike" cap="none" normalizeH="0" baseline="0">
                  <a:ln>
                    <a:noFill/>
                  </a:ln>
                  <a:solidFill>
                    <a:schemeClr val="tx1"/>
                  </a:solidFill>
                  <a:effectLst/>
                  <a:latin typeface="Arial" pitchFamily="34" charset="0"/>
                  <a:cs typeface="Arial" pitchFamily="34" charset="0"/>
                </a:endParaRPr>
              </a:p>
            </p:txBody>
          </p:sp>
        </p:grpSp>
        <p:sp>
          <p:nvSpPr>
            <p:cNvPr id="34826" name="Text Box 10"/>
            <p:cNvSpPr txBox="1">
              <a:spLocks noChangeArrowheads="1"/>
            </p:cNvSpPr>
            <p:nvPr/>
          </p:nvSpPr>
          <p:spPr bwMode="auto">
            <a:xfrm>
              <a:off x="5789" y="13214"/>
              <a:ext cx="2653" cy="1034"/>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Mitochondria</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34825" name="AutoShape 9"/>
            <p:cNvSpPr>
              <a:spLocks noChangeArrowheads="1"/>
            </p:cNvSpPr>
            <p:nvPr/>
          </p:nvSpPr>
          <p:spPr bwMode="auto">
            <a:xfrm>
              <a:off x="5362" y="11534"/>
              <a:ext cx="1536" cy="1560"/>
            </a:xfrm>
            <a:prstGeom prst="flowChartConnector">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Krebs Cycle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
        <p:nvSpPr>
          <p:cNvPr id="34823" name="Text Box 7"/>
          <p:cNvSpPr txBox="1">
            <a:spLocks noChangeArrowheads="1"/>
          </p:cNvSpPr>
          <p:nvPr/>
        </p:nvSpPr>
        <p:spPr bwMode="auto">
          <a:xfrm>
            <a:off x="1066800" y="1676457"/>
            <a:ext cx="3709090" cy="577302"/>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libri" pitchFamily="34" charset="0"/>
                <a:ea typeface="Times New Roman" pitchFamily="18" charset="0"/>
                <a:cs typeface="Arial" pitchFamily="34" charset="0"/>
              </a:rPr>
              <a:t>Cytoplasm</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34851" name="Rectangle 35"/>
          <p:cNvSpPr>
            <a:spLocks noChangeArrowheads="1"/>
          </p:cNvSpPr>
          <p:nvPr/>
        </p:nvSpPr>
        <p:spPr bwMode="auto">
          <a:xfrm>
            <a:off x="228600" y="990600"/>
            <a:ext cx="1676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sng" strike="noStrike" cap="none" normalizeH="0" baseline="0" dirty="0">
                <a:ln>
                  <a:noFill/>
                </a:ln>
                <a:solidFill>
                  <a:schemeClr val="tx1"/>
                </a:solidFill>
                <a:effectLst/>
                <a:latin typeface="Calibri" pitchFamily="34" charset="0"/>
                <a:ea typeface="Times New Roman" pitchFamily="18" charset="0"/>
                <a:cs typeface="Arial" pitchFamily="34" charset="0"/>
              </a:rPr>
              <a:t>Diagram</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34852" name="Rectangle 36"/>
          <p:cNvSpPr>
            <a:spLocks noChangeArrowheads="1"/>
          </p:cNvSpPr>
          <p:nvPr/>
        </p:nvSpPr>
        <p:spPr bwMode="auto">
          <a:xfrm>
            <a:off x="45720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8" name="Rectangle 27"/>
          <p:cNvSpPr/>
          <p:nvPr/>
        </p:nvSpPr>
        <p:spPr>
          <a:xfrm>
            <a:off x="304800" y="2286000"/>
            <a:ext cx="1371600" cy="830997"/>
          </a:xfrm>
          <a:prstGeom prst="rect">
            <a:avLst/>
          </a:prstGeom>
        </p:spPr>
        <p:txBody>
          <a:bodyPr wrap="square">
            <a:spAutoFit/>
          </a:bodyPr>
          <a:lstStyle/>
          <a:p>
            <a:pPr lvl="0" eaLnBrk="0" fontAlgn="base" hangingPunct="0">
              <a:spcBef>
                <a:spcPct val="0"/>
              </a:spcBef>
              <a:spcAft>
                <a:spcPct val="0"/>
              </a:spcAft>
            </a:pPr>
            <a:r>
              <a:rPr lang="en-US" sz="2400" dirty="0">
                <a:latin typeface="Calibri" pitchFamily="34" charset="0"/>
                <a:ea typeface="Times New Roman" pitchFamily="18" charset="0"/>
                <a:cs typeface="Arial" pitchFamily="34" charset="0"/>
              </a:rPr>
              <a:t>C</a:t>
            </a:r>
            <a:r>
              <a:rPr lang="en-US" sz="2400" baseline="-30000" dirty="0">
                <a:latin typeface="Calibri" pitchFamily="34" charset="0"/>
                <a:ea typeface="Times New Roman" pitchFamily="18" charset="0"/>
                <a:cs typeface="Arial" pitchFamily="34" charset="0"/>
              </a:rPr>
              <a:t>6</a:t>
            </a:r>
            <a:r>
              <a:rPr lang="en-US" sz="2400" dirty="0">
                <a:latin typeface="Calibri" pitchFamily="34" charset="0"/>
                <a:ea typeface="Times New Roman" pitchFamily="18" charset="0"/>
                <a:cs typeface="Arial" pitchFamily="34" charset="0"/>
              </a:rPr>
              <a:t>H</a:t>
            </a:r>
            <a:r>
              <a:rPr lang="en-US" sz="2400" baseline="-30000" dirty="0">
                <a:latin typeface="Calibri" pitchFamily="34" charset="0"/>
                <a:ea typeface="Times New Roman" pitchFamily="18" charset="0"/>
                <a:cs typeface="Arial" pitchFamily="34" charset="0"/>
              </a:rPr>
              <a:t>12</a:t>
            </a:r>
            <a:r>
              <a:rPr lang="en-US" sz="2400" dirty="0">
                <a:latin typeface="Calibri" pitchFamily="34" charset="0"/>
                <a:ea typeface="Times New Roman" pitchFamily="18" charset="0"/>
                <a:cs typeface="Arial" pitchFamily="34" charset="0"/>
              </a:rPr>
              <a:t>O</a:t>
            </a:r>
            <a:r>
              <a:rPr lang="en-US" sz="2400" baseline="-30000" dirty="0">
                <a:latin typeface="Calibri" pitchFamily="34" charset="0"/>
                <a:ea typeface="Times New Roman" pitchFamily="18" charset="0"/>
                <a:cs typeface="Arial" pitchFamily="34" charset="0"/>
              </a:rPr>
              <a:t>6   </a:t>
            </a:r>
            <a:endParaRPr lang="en-US" sz="2400" dirty="0">
              <a:latin typeface="Arial" pitchFamily="34" charset="0"/>
              <a:cs typeface="Arial" pitchFamily="34" charset="0"/>
            </a:endParaRPr>
          </a:p>
          <a:p>
            <a:pPr lvl="0" eaLnBrk="0" fontAlgn="base" hangingPunct="0">
              <a:spcBef>
                <a:spcPct val="0"/>
              </a:spcBef>
              <a:spcAft>
                <a:spcPct val="0"/>
              </a:spcAft>
            </a:pPr>
            <a:r>
              <a:rPr lang="en-US" sz="2400" dirty="0">
                <a:latin typeface="Calibri" pitchFamily="34" charset="0"/>
                <a:ea typeface="Times New Roman" pitchFamily="18" charset="0"/>
                <a:cs typeface="Arial" pitchFamily="34" charset="0"/>
              </a:rPr>
              <a:t>glucose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38">
                                            <p:txEl>
                                              <p:pRg st="0" end="0"/>
                                            </p:txEl>
                                          </p:spTgt>
                                        </p:tgtEl>
                                        <p:attrNameLst>
                                          <p:attrName>style.visibility</p:attrName>
                                        </p:attrNameLst>
                                      </p:cBhvr>
                                      <p:to>
                                        <p:strVal val="visible"/>
                                      </p:to>
                                    </p:set>
                                    <p:anim calcmode="lin" valueType="num">
                                      <p:cBhvr additive="base">
                                        <p:cTn id="7" dur="500" fill="hold"/>
                                        <p:tgtEl>
                                          <p:spTgt spid="348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34835">
                                            <p:txEl>
                                              <p:pRg st="0" end="0"/>
                                            </p:txEl>
                                          </p:spTgt>
                                        </p:tgtEl>
                                        <p:attrNameLst>
                                          <p:attrName>style.visibility</p:attrName>
                                        </p:attrNameLst>
                                      </p:cBhvr>
                                      <p:to>
                                        <p:strVal val="visible"/>
                                      </p:to>
                                    </p:set>
                                    <p:anim calcmode="discrete" valueType="clr">
                                      <p:cBhvr override="childStyle">
                                        <p:cTn id="13" dur="80"/>
                                        <p:tgtEl>
                                          <p:spTgt spid="348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4835">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4835">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4834">
                                            <p:txEl>
                                              <p:pRg st="0" end="0"/>
                                            </p:txEl>
                                          </p:spTgt>
                                        </p:tgtEl>
                                        <p:attrNameLst>
                                          <p:attrName>style.visibility</p:attrName>
                                        </p:attrNameLst>
                                      </p:cBhvr>
                                      <p:to>
                                        <p:strVal val="visible"/>
                                      </p:to>
                                    </p:set>
                                    <p:anim calcmode="lin" valueType="num">
                                      <p:cBhvr additive="base">
                                        <p:cTn id="20" dur="500" fill="hold"/>
                                        <p:tgtEl>
                                          <p:spTgt spid="3483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4834">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4834">
                                            <p:txEl>
                                              <p:pRg st="1" end="1"/>
                                            </p:txEl>
                                          </p:spTgt>
                                        </p:tgtEl>
                                        <p:attrNameLst>
                                          <p:attrName>style.visibility</p:attrName>
                                        </p:attrNameLst>
                                      </p:cBhvr>
                                      <p:to>
                                        <p:strVal val="visible"/>
                                      </p:to>
                                    </p:set>
                                    <p:anim calcmode="lin" valueType="num">
                                      <p:cBhvr additive="base">
                                        <p:cTn id="24" dur="500" fill="hold"/>
                                        <p:tgtEl>
                                          <p:spTgt spid="3483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8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4833">
                                            <p:txEl>
                                              <p:pRg st="0" end="0"/>
                                            </p:txEl>
                                          </p:spTgt>
                                        </p:tgtEl>
                                        <p:attrNameLst>
                                          <p:attrName>style.visibility</p:attrName>
                                        </p:attrNameLst>
                                      </p:cBhvr>
                                      <p:to>
                                        <p:strVal val="visible"/>
                                      </p:to>
                                    </p:set>
                                    <p:anim calcmode="lin" valueType="num">
                                      <p:cBhvr additive="base">
                                        <p:cTn id="30" dur="500" fill="hold"/>
                                        <p:tgtEl>
                                          <p:spTgt spid="3483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4833">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4833">
                                            <p:txEl>
                                              <p:pRg st="1" end="1"/>
                                            </p:txEl>
                                          </p:spTgt>
                                        </p:tgtEl>
                                        <p:attrNameLst>
                                          <p:attrName>style.visibility</p:attrName>
                                        </p:attrNameLst>
                                      </p:cBhvr>
                                      <p:to>
                                        <p:strVal val="visible"/>
                                      </p:to>
                                    </p:set>
                                    <p:anim calcmode="lin" valueType="num">
                                      <p:cBhvr additive="base">
                                        <p:cTn id="34" dur="500" fill="hold"/>
                                        <p:tgtEl>
                                          <p:spTgt spid="3483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48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34831">
                                            <p:txEl>
                                              <p:pRg st="0" end="0"/>
                                            </p:txEl>
                                          </p:spTgt>
                                        </p:tgtEl>
                                        <p:attrNameLst>
                                          <p:attrName>style.visibility</p:attrName>
                                        </p:attrNameLst>
                                      </p:cBhvr>
                                      <p:to>
                                        <p:strVal val="visible"/>
                                      </p:to>
                                    </p:set>
                                    <p:anim calcmode="discrete" valueType="clr">
                                      <p:cBhvr override="childStyle">
                                        <p:cTn id="40" dur="80"/>
                                        <p:tgtEl>
                                          <p:spTgt spid="348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34831">
                                            <p:txEl>
                                              <p:pRg st="0" end="0"/>
                                            </p:txEl>
                                          </p:spTgt>
                                        </p:tgtEl>
                                        <p:attrNameLst>
                                          <p:attrName>fillcolor</p:attrName>
                                        </p:attrNameLst>
                                      </p:cBhvr>
                                      <p:tavLst>
                                        <p:tav tm="0">
                                          <p:val>
                                            <p:clrVal>
                                              <a:schemeClr val="accent2"/>
                                            </p:clrVal>
                                          </p:val>
                                        </p:tav>
                                        <p:tav tm="50000">
                                          <p:val>
                                            <p:clrVal>
                                              <a:schemeClr val="hlink"/>
                                            </p:clrVal>
                                          </p:val>
                                        </p:tav>
                                      </p:tavLst>
                                    </p:anim>
                                    <p:set>
                                      <p:cBhvr>
                                        <p:cTn id="42" dur="80"/>
                                        <p:tgtEl>
                                          <p:spTgt spid="348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458200" cy="1384995"/>
          </a:xfrm>
          <a:prstGeom prst="rect">
            <a:avLst/>
          </a:prstGeom>
        </p:spPr>
        <p:txBody>
          <a:bodyPr wrap="square">
            <a:spAutoFit/>
          </a:bodyPr>
          <a:lstStyle/>
          <a:p>
            <a:pPr marL="457200" lvl="0" indent="-220663" eaLnBrk="0" fontAlgn="base" hangingPunct="0">
              <a:spcBef>
                <a:spcPct val="0"/>
              </a:spcBef>
              <a:spcAft>
                <a:spcPct val="0"/>
              </a:spcAft>
              <a:buFontTx/>
              <a:buChar char="•"/>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Organisms that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CANNOT</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use the sun’s energy to make food—</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heterotrophs</a:t>
            </a:r>
            <a:endParaRPr kumimoji="0" lang="en-US" sz="28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marL="457200" lvl="0" indent="-220663" eaLnBrk="0" fontAlgn="base" hangingPunct="0">
              <a:spcBef>
                <a:spcPct val="0"/>
              </a:spcBef>
              <a:spcAft>
                <a:spcPct val="0"/>
              </a:spcAf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	Ex: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Times New Roman" pitchFamily="18" charset="0"/>
              </a:rPr>
              <a:t>animals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 and most microorganisms</a:t>
            </a:r>
            <a:r>
              <a:rPr kumimoji="0" lang="en-US" sz="2800" b="0" i="0" u="none" strike="noStrike" cap="none" normalizeH="0" baseline="0" dirty="0">
                <a:ln>
                  <a:noFill/>
                </a:ln>
                <a:solidFill>
                  <a:schemeClr val="tx1"/>
                </a:solidFill>
                <a:effectLst/>
                <a:latin typeface="Arial" pitchFamily="34" charset="0"/>
                <a:cs typeface="Arial" pitchFamily="34" charset="0"/>
              </a:rPr>
              <a:t> </a:t>
            </a:r>
          </a:p>
        </p:txBody>
      </p:sp>
      <p:pic>
        <p:nvPicPr>
          <p:cNvPr id="14337" name="Picture 1"/>
          <p:cNvPicPr>
            <a:picLocks noChangeAspect="1" noChangeArrowheads="1"/>
          </p:cNvPicPr>
          <p:nvPr/>
        </p:nvPicPr>
        <p:blipFill>
          <a:blip r:embed="rId2" cstate="print"/>
          <a:srcRect/>
          <a:stretch>
            <a:fillRect/>
          </a:stretch>
        </p:blipFill>
        <p:spPr bwMode="auto">
          <a:xfrm>
            <a:off x="609600" y="2133600"/>
            <a:ext cx="3286125" cy="3943350"/>
          </a:xfrm>
          <a:prstGeom prst="rect">
            <a:avLst/>
          </a:prstGeom>
          <a:noFill/>
          <a:ln w="9525">
            <a:noFill/>
            <a:miter lim="800000"/>
            <a:headEnd/>
            <a:tailEnd/>
          </a:ln>
        </p:spPr>
      </p:pic>
      <p:pic>
        <p:nvPicPr>
          <p:cNvPr id="14339" name="Picture 3" descr="http://8oinks.com/files/2009/06/bacteria.jpg"/>
          <p:cNvPicPr>
            <a:picLocks noChangeAspect="1" noChangeArrowheads="1"/>
          </p:cNvPicPr>
          <p:nvPr/>
        </p:nvPicPr>
        <p:blipFill>
          <a:blip r:embed="rId3" cstate="print"/>
          <a:srcRect/>
          <a:stretch>
            <a:fillRect/>
          </a:stretch>
        </p:blipFill>
        <p:spPr bwMode="auto">
          <a:xfrm>
            <a:off x="4419600" y="1981200"/>
            <a:ext cx="419100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14337"/>
                                        </p:tgtEl>
                                        <p:attrNameLst>
                                          <p:attrName>style.visibility</p:attrName>
                                        </p:attrNameLst>
                                      </p:cBhvr>
                                      <p:to>
                                        <p:strVal val="visible"/>
                                      </p:to>
                                    </p:set>
                                    <p:animEffect transition="in" filter="checkerboard(across)">
                                      <p:cBhvr>
                                        <p:cTn id="12" dur="500"/>
                                        <p:tgtEl>
                                          <p:spTgt spid="14337"/>
                                        </p:tgtEl>
                                      </p:cBhvr>
                                    </p:animEffect>
                                  </p:childTnLst>
                                </p:cTn>
                              </p:par>
                              <p:par>
                                <p:cTn id="13" presetID="5" presetClass="entr" presetSubtype="10"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Effect transition="in" filter="checkerboard(across)">
                                      <p:cBhvr>
                                        <p:cTn id="15"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838200" y="228600"/>
            <a:ext cx="6781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a:solidFill>
                  <a:srgbClr val="000000"/>
                </a:solidFill>
              </a:rPr>
              <a:t>Where does it take place???</a:t>
            </a:r>
          </a:p>
        </p:txBody>
      </p:sp>
      <p:sp>
        <p:nvSpPr>
          <p:cNvPr id="3" name="TextBox 2"/>
          <p:cNvSpPr txBox="1"/>
          <p:nvPr/>
        </p:nvSpPr>
        <p:spPr>
          <a:xfrm>
            <a:off x="609600" y="817563"/>
            <a:ext cx="7467600" cy="954087"/>
          </a:xfrm>
          <a:prstGeom prst="rect">
            <a:avLst/>
          </a:prstGeom>
          <a:noFill/>
        </p:spPr>
        <p:txBody>
          <a:bodyPr>
            <a:spAutoFit/>
          </a:bodyPr>
          <a:lstStyle/>
          <a:p>
            <a:pPr marL="342900" indent="-342900" fontAlgn="base">
              <a:spcBef>
                <a:spcPct val="0"/>
              </a:spcBef>
              <a:spcAft>
                <a:spcPct val="0"/>
              </a:spcAft>
              <a:buFont typeface="Arial" pitchFamily="34" charset="0"/>
              <a:buChar char="•"/>
              <a:defRPr/>
            </a:pPr>
            <a:r>
              <a:rPr lang="en-US" sz="2400" dirty="0">
                <a:solidFill>
                  <a:srgbClr val="000000"/>
                </a:solidFill>
              </a:rPr>
              <a:t>IN EVERY SINGLE CELL, SPECIFICALLY IN THE </a:t>
            </a:r>
            <a:r>
              <a:rPr lang="en-US" sz="3200" dirty="0">
                <a:solidFill>
                  <a:srgbClr val="00CC99">
                    <a:lumMod val="60000"/>
                    <a:lumOff val="40000"/>
                  </a:srgbClr>
                </a:solidFill>
              </a:rPr>
              <a:t>MITOCHONDRIA</a:t>
            </a:r>
            <a:r>
              <a:rPr lang="en-US" sz="2400" dirty="0">
                <a:solidFill>
                  <a:srgbClr val="000000"/>
                </a:solidFill>
              </a:rPr>
              <a:t>!!! </a:t>
            </a:r>
          </a:p>
        </p:txBody>
      </p:sp>
      <p:pic>
        <p:nvPicPr>
          <p:cNvPr id="880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981200"/>
            <a:ext cx="4951412" cy="318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43363"/>
            <a:ext cx="4152900" cy="281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297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re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6563"/>
            <a:ext cx="8801100" cy="589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Text Box 3"/>
          <p:cNvSpPr txBox="1">
            <a:spLocks noChangeArrowheads="1"/>
          </p:cNvSpPr>
          <p:nvPr/>
        </p:nvSpPr>
        <p:spPr bwMode="auto">
          <a:xfrm>
            <a:off x="630238" y="1368425"/>
            <a:ext cx="14859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a:solidFill>
                  <a:srgbClr val="000000"/>
                </a:solidFill>
                <a:latin typeface="Comic Sans MS" panose="030F0702030302020204" pitchFamily="66" charset="0"/>
              </a:rPr>
              <a:t>C</a:t>
            </a:r>
            <a:r>
              <a:rPr lang="en-US" altLang="en-US" sz="2800" b="1" baseline="-25000">
                <a:solidFill>
                  <a:srgbClr val="000000"/>
                </a:solidFill>
                <a:latin typeface="Comic Sans MS" panose="030F0702030302020204" pitchFamily="66" charset="0"/>
              </a:rPr>
              <a:t>6</a:t>
            </a:r>
            <a:r>
              <a:rPr lang="en-US" altLang="en-US" sz="2800" b="1">
                <a:solidFill>
                  <a:srgbClr val="000000"/>
                </a:solidFill>
                <a:latin typeface="Comic Sans MS" panose="030F0702030302020204" pitchFamily="66" charset="0"/>
              </a:rPr>
              <a:t>H</a:t>
            </a:r>
            <a:r>
              <a:rPr lang="en-US" altLang="en-US" sz="2800" b="1" baseline="-25000">
                <a:solidFill>
                  <a:srgbClr val="000000"/>
                </a:solidFill>
                <a:latin typeface="Comic Sans MS" panose="030F0702030302020204" pitchFamily="66" charset="0"/>
              </a:rPr>
              <a:t>12</a:t>
            </a:r>
            <a:r>
              <a:rPr lang="en-US" altLang="en-US" sz="2800" b="1">
                <a:solidFill>
                  <a:srgbClr val="000000"/>
                </a:solidFill>
                <a:latin typeface="Comic Sans MS" panose="030F0702030302020204" pitchFamily="66" charset="0"/>
              </a:rPr>
              <a:t>0</a:t>
            </a:r>
            <a:r>
              <a:rPr lang="en-US" altLang="en-US" sz="2800" b="1" baseline="-25000">
                <a:solidFill>
                  <a:srgbClr val="000000"/>
                </a:solidFill>
                <a:latin typeface="Comic Sans MS" panose="030F0702030302020204" pitchFamily="66" charset="0"/>
              </a:rPr>
              <a:t>6</a:t>
            </a:r>
          </a:p>
        </p:txBody>
      </p:sp>
      <p:sp>
        <p:nvSpPr>
          <p:cNvPr id="89092" name="Text Box 4"/>
          <p:cNvSpPr txBox="1">
            <a:spLocks noChangeArrowheads="1"/>
          </p:cNvSpPr>
          <p:nvPr/>
        </p:nvSpPr>
        <p:spPr bwMode="auto">
          <a:xfrm>
            <a:off x="608013" y="3349625"/>
            <a:ext cx="6159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a:solidFill>
                  <a:srgbClr val="000000"/>
                </a:solidFill>
                <a:latin typeface="Comic Sans MS" panose="030F0702030302020204" pitchFamily="66" charset="0"/>
              </a:rPr>
              <a:t>O</a:t>
            </a:r>
            <a:r>
              <a:rPr lang="en-US" altLang="en-US" sz="2800" b="1" baseline="-25000">
                <a:solidFill>
                  <a:srgbClr val="000000"/>
                </a:solidFill>
                <a:latin typeface="Comic Sans MS" panose="030F0702030302020204" pitchFamily="66" charset="0"/>
              </a:rPr>
              <a:t>2</a:t>
            </a:r>
          </a:p>
        </p:txBody>
      </p:sp>
      <p:sp>
        <p:nvSpPr>
          <p:cNvPr id="89093" name="Text Box 5"/>
          <p:cNvSpPr txBox="1">
            <a:spLocks noChangeArrowheads="1"/>
          </p:cNvSpPr>
          <p:nvPr/>
        </p:nvSpPr>
        <p:spPr bwMode="auto">
          <a:xfrm>
            <a:off x="6524625" y="1292225"/>
            <a:ext cx="822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a:solidFill>
                  <a:srgbClr val="000000"/>
                </a:solidFill>
                <a:latin typeface="Comic Sans MS" panose="030F0702030302020204" pitchFamily="66" charset="0"/>
              </a:rPr>
              <a:t>H</a:t>
            </a:r>
            <a:r>
              <a:rPr lang="en-US" altLang="en-US" sz="2800" b="1" baseline="-25000">
                <a:solidFill>
                  <a:srgbClr val="000000"/>
                </a:solidFill>
                <a:latin typeface="Comic Sans MS" panose="030F0702030302020204" pitchFamily="66" charset="0"/>
              </a:rPr>
              <a:t>2</a:t>
            </a:r>
            <a:r>
              <a:rPr lang="en-US" altLang="en-US" sz="2800" b="1">
                <a:solidFill>
                  <a:srgbClr val="000000"/>
                </a:solidFill>
                <a:latin typeface="Comic Sans MS" panose="030F0702030302020204" pitchFamily="66" charset="0"/>
              </a:rPr>
              <a:t>0</a:t>
            </a:r>
          </a:p>
        </p:txBody>
      </p:sp>
      <p:sp>
        <p:nvSpPr>
          <p:cNvPr id="89094" name="Text Box 6"/>
          <p:cNvSpPr txBox="1">
            <a:spLocks noChangeArrowheads="1"/>
          </p:cNvSpPr>
          <p:nvPr/>
        </p:nvSpPr>
        <p:spPr bwMode="auto">
          <a:xfrm>
            <a:off x="6975475" y="3654425"/>
            <a:ext cx="83661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a:solidFill>
                  <a:srgbClr val="000000"/>
                </a:solidFill>
                <a:latin typeface="Comic Sans MS" panose="030F0702030302020204" pitchFamily="66" charset="0"/>
              </a:rPr>
              <a:t>CO</a:t>
            </a:r>
            <a:r>
              <a:rPr lang="en-US" altLang="en-US" sz="2800" b="1" baseline="-25000">
                <a:solidFill>
                  <a:srgbClr val="000000"/>
                </a:solidFill>
                <a:latin typeface="Comic Sans MS" panose="030F0702030302020204" pitchFamily="66" charset="0"/>
              </a:rPr>
              <a:t>2</a:t>
            </a:r>
          </a:p>
        </p:txBody>
      </p:sp>
      <p:sp>
        <p:nvSpPr>
          <p:cNvPr id="89095" name="Text Box 7"/>
          <p:cNvSpPr txBox="1">
            <a:spLocks noChangeArrowheads="1"/>
          </p:cNvSpPr>
          <p:nvPr/>
        </p:nvSpPr>
        <p:spPr bwMode="auto">
          <a:xfrm>
            <a:off x="7107238" y="2438400"/>
            <a:ext cx="2036762"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a:solidFill>
                  <a:srgbClr val="FF3300"/>
                </a:solidFill>
                <a:latin typeface="Comic Sans MS" panose="030F0702030302020204" pitchFamily="66" charset="0"/>
              </a:rPr>
              <a:t>ENERGY</a:t>
            </a:r>
          </a:p>
          <a:p>
            <a:pPr algn="ctr" fontAlgn="base">
              <a:spcBef>
                <a:spcPct val="0"/>
              </a:spcBef>
              <a:spcAft>
                <a:spcPct val="0"/>
              </a:spcAft>
              <a:buFontTx/>
              <a:buNone/>
            </a:pPr>
            <a:r>
              <a:rPr lang="en-US" altLang="en-US" sz="2800" b="1">
                <a:solidFill>
                  <a:srgbClr val="FF3300"/>
                </a:solidFill>
                <a:latin typeface="Comic Sans MS" panose="030F0702030302020204" pitchFamily="66" charset="0"/>
              </a:rPr>
              <a:t>RELEASED</a:t>
            </a:r>
          </a:p>
        </p:txBody>
      </p:sp>
      <p:sp>
        <p:nvSpPr>
          <p:cNvPr id="89096" name="Text Box 8"/>
          <p:cNvSpPr txBox="1">
            <a:spLocks noChangeArrowheads="1"/>
          </p:cNvSpPr>
          <p:nvPr/>
        </p:nvSpPr>
        <p:spPr bwMode="auto">
          <a:xfrm>
            <a:off x="381000" y="6213475"/>
            <a:ext cx="8167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a:solidFill>
                  <a:srgbClr val="000000"/>
                </a:solidFill>
                <a:latin typeface="Comic Sans MS" panose="030F0702030302020204" pitchFamily="66" charset="0"/>
              </a:rPr>
              <a:t>Water and carbon dioxide are waste products</a:t>
            </a:r>
          </a:p>
        </p:txBody>
      </p:sp>
    </p:spTree>
    <p:extLst>
      <p:ext uri="{BB962C8B-B14F-4D97-AF65-F5344CB8AC3E}">
        <p14:creationId xmlns:p14="http://schemas.microsoft.com/office/powerpoint/2010/main" val="2385225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143000" y="1066800"/>
            <a:ext cx="8192429" cy="4876800"/>
          </a:xfrm>
          <a:prstGeom prst="rect">
            <a:avLst/>
          </a:prstGeom>
          <a:noFill/>
          <a:ln w="9525">
            <a:noFill/>
            <a:miter lim="800000"/>
            <a:headEnd/>
            <a:tailEnd/>
          </a:ln>
        </p:spPr>
      </p:pic>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75" name="Rectangle 3"/>
          <p:cNvSpPr>
            <a:spLocks noChangeArrowheads="1"/>
          </p:cNvSpPr>
          <p:nvPr/>
        </p:nvSpPr>
        <p:spPr bwMode="auto">
          <a:xfrm>
            <a:off x="228600" y="228600"/>
            <a:ext cx="182287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236538" marR="0" lvl="0" indent="-236538"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3200" b="0" i="0" u="sng" strike="noStrike" cap="none" normalizeH="0" baseline="0" dirty="0">
                <a:ln>
                  <a:noFill/>
                </a:ln>
                <a:solidFill>
                  <a:schemeClr val="tx1"/>
                </a:solidFill>
                <a:effectLst/>
                <a:latin typeface="Calibri" pitchFamily="34" charset="0"/>
                <a:ea typeface="Times New Roman" pitchFamily="18" charset="0"/>
                <a:cs typeface="Arial" pitchFamily="34" charset="0"/>
              </a:rPr>
              <a:t>Diagram</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3077" name="Text Box 5"/>
          <p:cNvSpPr txBox="1">
            <a:spLocks noChangeArrowheads="1"/>
          </p:cNvSpPr>
          <p:nvPr/>
        </p:nvSpPr>
        <p:spPr bwMode="auto">
          <a:xfrm>
            <a:off x="0" y="3048000"/>
            <a:ext cx="1295400"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u="sng" strike="noStrike" cap="none" normalizeH="0" baseline="0" dirty="0">
                <a:ln>
                  <a:noFill/>
                </a:ln>
                <a:solidFill>
                  <a:srgbClr val="C00000"/>
                </a:solidFill>
                <a:effectLst/>
                <a:latin typeface="Calibri" pitchFamily="34" charset="0"/>
                <a:cs typeface="Arial" pitchFamily="34" charset="0"/>
              </a:rPr>
              <a:t>Glucose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3078" name="Text Box 6"/>
          <p:cNvSpPr txBox="1">
            <a:spLocks noChangeArrowheads="1"/>
          </p:cNvSpPr>
          <p:nvPr/>
        </p:nvSpPr>
        <p:spPr bwMode="auto">
          <a:xfrm>
            <a:off x="2133600" y="3124200"/>
            <a:ext cx="1447800"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300" b="1" i="0" u="sng" strike="noStrike" cap="none" normalizeH="0" baseline="0" dirty="0">
                <a:ln>
                  <a:noFill/>
                </a:ln>
                <a:solidFill>
                  <a:srgbClr val="C00000"/>
                </a:solidFill>
                <a:effectLst/>
                <a:latin typeface="Calibri" pitchFamily="34" charset="0"/>
                <a:cs typeface="Arial" pitchFamily="34" charset="0"/>
              </a:rPr>
              <a:t>Glycolysis</a:t>
            </a:r>
            <a:endParaRPr kumimoji="0" lang="en-US" sz="2300" b="0" i="0" u="none" strike="noStrike" cap="none" normalizeH="0" baseline="0" dirty="0">
              <a:ln>
                <a:noFill/>
              </a:ln>
              <a:solidFill>
                <a:schemeClr val="tx1"/>
              </a:solidFill>
              <a:effectLst/>
              <a:latin typeface="Arial" pitchFamily="34" charset="0"/>
              <a:cs typeface="Arial" pitchFamily="34" charset="0"/>
            </a:endParaRPr>
          </a:p>
        </p:txBody>
      </p:sp>
      <p:sp>
        <p:nvSpPr>
          <p:cNvPr id="3081" name="Text Box 9"/>
          <p:cNvSpPr txBox="1">
            <a:spLocks noChangeArrowheads="1"/>
          </p:cNvSpPr>
          <p:nvPr/>
        </p:nvSpPr>
        <p:spPr bwMode="auto">
          <a:xfrm>
            <a:off x="6781800" y="2971800"/>
            <a:ext cx="2057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sng" strike="noStrike" cap="none" normalizeH="0" baseline="0" dirty="0">
                <a:ln>
                  <a:noFill/>
                </a:ln>
                <a:solidFill>
                  <a:srgbClr val="C00000"/>
                </a:solidFill>
                <a:effectLst/>
                <a:latin typeface="Calibri" pitchFamily="34" charset="0"/>
                <a:cs typeface="Arial" pitchFamily="34" charset="0"/>
              </a:rPr>
              <a:t>Electron Transport Chain</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3082" name="Text Box 10"/>
          <p:cNvSpPr txBox="1">
            <a:spLocks noChangeArrowheads="1"/>
          </p:cNvSpPr>
          <p:nvPr/>
        </p:nvSpPr>
        <p:spPr bwMode="auto">
          <a:xfrm>
            <a:off x="2133600" y="5029200"/>
            <a:ext cx="6858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i="0" u="sng" strike="noStrike" cap="none" normalizeH="0" baseline="0" dirty="0">
                <a:ln>
                  <a:noFill/>
                </a:ln>
                <a:solidFill>
                  <a:srgbClr val="C00000"/>
                </a:solidFill>
                <a:effectLst/>
                <a:latin typeface="Calibri" pitchFamily="34" charset="0"/>
                <a:cs typeface="Arial" pitchFamily="34" charset="0"/>
              </a:rPr>
              <a:t>2</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3085" name="Oval 13"/>
          <p:cNvSpPr>
            <a:spLocks noChangeArrowheads="1"/>
          </p:cNvSpPr>
          <p:nvPr/>
        </p:nvSpPr>
        <p:spPr bwMode="auto">
          <a:xfrm>
            <a:off x="4572000" y="2819400"/>
            <a:ext cx="1543050" cy="996525"/>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u="sng" strike="noStrike" cap="none" normalizeH="0" baseline="0" dirty="0">
                <a:ln>
                  <a:noFill/>
                </a:ln>
                <a:solidFill>
                  <a:srgbClr val="C00000"/>
                </a:solidFill>
                <a:effectLst/>
                <a:latin typeface="Calibri" pitchFamily="34" charset="0"/>
                <a:cs typeface="Arial" pitchFamily="34" charset="0"/>
              </a:rPr>
              <a:t>Krebs Cycle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3086" name="Text Box 14"/>
          <p:cNvSpPr txBox="1">
            <a:spLocks noChangeArrowheads="1"/>
          </p:cNvSpPr>
          <p:nvPr/>
        </p:nvSpPr>
        <p:spPr bwMode="auto">
          <a:xfrm>
            <a:off x="3505200" y="1447800"/>
            <a:ext cx="25146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i="0" u="sng" strike="noStrike" cap="none" normalizeH="0" baseline="0" dirty="0">
                <a:ln>
                  <a:noFill/>
                </a:ln>
                <a:solidFill>
                  <a:srgbClr val="C00000"/>
                </a:solidFill>
                <a:effectLst/>
                <a:latin typeface="Calibri" pitchFamily="34" charset="0"/>
                <a:cs typeface="Arial" pitchFamily="34" charset="0"/>
              </a:rPr>
              <a:t>Mitochondria</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3087" name="Text Box 15"/>
          <p:cNvSpPr txBox="1">
            <a:spLocks noChangeArrowheads="1"/>
          </p:cNvSpPr>
          <p:nvPr/>
        </p:nvSpPr>
        <p:spPr bwMode="auto">
          <a:xfrm>
            <a:off x="381000" y="2362200"/>
            <a:ext cx="25146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i="0" u="sng" strike="noStrike" cap="none" normalizeH="0" baseline="0" dirty="0">
                <a:ln>
                  <a:noFill/>
                </a:ln>
                <a:solidFill>
                  <a:srgbClr val="C00000"/>
                </a:solidFill>
                <a:effectLst/>
                <a:latin typeface="Calibri" pitchFamily="34" charset="0"/>
                <a:cs typeface="Arial" pitchFamily="34" charset="0"/>
              </a:rPr>
              <a:t>In Cytoplasm</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18" name="Text Box 10"/>
          <p:cNvSpPr txBox="1">
            <a:spLocks noChangeArrowheads="1"/>
          </p:cNvSpPr>
          <p:nvPr/>
        </p:nvSpPr>
        <p:spPr bwMode="auto">
          <a:xfrm>
            <a:off x="4572000" y="5029200"/>
            <a:ext cx="6858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i="0" u="sng" strike="noStrike" cap="none" normalizeH="0" baseline="0" dirty="0">
                <a:ln>
                  <a:noFill/>
                </a:ln>
                <a:solidFill>
                  <a:srgbClr val="C00000"/>
                </a:solidFill>
                <a:effectLst/>
                <a:latin typeface="Calibri" pitchFamily="34" charset="0"/>
                <a:cs typeface="Arial" pitchFamily="34" charset="0"/>
              </a:rPr>
              <a:t>2</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19" name="Text Box 10"/>
          <p:cNvSpPr txBox="1">
            <a:spLocks noChangeArrowheads="1"/>
          </p:cNvSpPr>
          <p:nvPr/>
        </p:nvSpPr>
        <p:spPr bwMode="auto">
          <a:xfrm>
            <a:off x="6858000" y="5029200"/>
            <a:ext cx="6858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i="0" u="sng" strike="noStrike" cap="none" normalizeH="0" baseline="0" dirty="0">
                <a:ln>
                  <a:noFill/>
                </a:ln>
                <a:solidFill>
                  <a:srgbClr val="C00000"/>
                </a:solidFill>
                <a:effectLst/>
                <a:latin typeface="Calibri" pitchFamily="34" charset="0"/>
                <a:cs typeface="Arial" pitchFamily="34" charset="0"/>
              </a:rPr>
              <a:t>32</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20" name="TextBox 19"/>
          <p:cNvSpPr txBox="1"/>
          <p:nvPr/>
        </p:nvSpPr>
        <p:spPr>
          <a:xfrm>
            <a:off x="3733800" y="1066800"/>
            <a:ext cx="2895600" cy="369332"/>
          </a:xfrm>
          <a:prstGeom prst="rect">
            <a:avLst/>
          </a:prstGeom>
          <a:noFill/>
        </p:spPr>
        <p:txBody>
          <a:bodyPr wrap="square" rtlCol="0">
            <a:spAutoFit/>
          </a:bodyPr>
          <a:lstStyle/>
          <a:p>
            <a:r>
              <a:rPr lang="en-US" dirty="0"/>
              <a:t>Electrons carried in NADH</a:t>
            </a:r>
          </a:p>
        </p:txBody>
      </p:sp>
      <p:sp>
        <p:nvSpPr>
          <p:cNvPr id="21" name="TextBox 20"/>
          <p:cNvSpPr txBox="1"/>
          <p:nvPr/>
        </p:nvSpPr>
        <p:spPr>
          <a:xfrm>
            <a:off x="5867400" y="2362200"/>
            <a:ext cx="1219200" cy="954107"/>
          </a:xfrm>
          <a:prstGeom prst="rect">
            <a:avLst/>
          </a:prstGeom>
          <a:noFill/>
        </p:spPr>
        <p:txBody>
          <a:bodyPr wrap="square" rtlCol="0">
            <a:spAutoFit/>
          </a:bodyPr>
          <a:lstStyle/>
          <a:p>
            <a:pPr algn="ctr"/>
            <a:r>
              <a:rPr lang="en-US" sz="1400" dirty="0"/>
              <a:t>Electrons carried in NADH and FADH</a:t>
            </a:r>
            <a:r>
              <a:rPr lang="en-US" sz="1400" baseline="-25000" dirty="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82"/>
                                        </p:tgtEl>
                                        <p:attrNameLst>
                                          <p:attrName>style.visibility</p:attrName>
                                        </p:attrNameLst>
                                      </p:cBhvr>
                                      <p:to>
                                        <p:strVal val="visible"/>
                                      </p:to>
                                    </p:set>
                                    <p:anim calcmode="lin" valueType="num">
                                      <p:cBhvr additive="base">
                                        <p:cTn id="19" dur="500" fill="hold"/>
                                        <p:tgtEl>
                                          <p:spTgt spid="3082"/>
                                        </p:tgtEl>
                                        <p:attrNameLst>
                                          <p:attrName>ppt_x</p:attrName>
                                        </p:attrNameLst>
                                      </p:cBhvr>
                                      <p:tavLst>
                                        <p:tav tm="0">
                                          <p:val>
                                            <p:strVal val="#ppt_x"/>
                                          </p:val>
                                        </p:tav>
                                        <p:tav tm="100000">
                                          <p:val>
                                            <p:strVal val="#ppt_x"/>
                                          </p:val>
                                        </p:tav>
                                      </p:tavLst>
                                    </p:anim>
                                    <p:anim calcmode="lin" valueType="num">
                                      <p:cBhvr additive="base">
                                        <p:cTn id="20"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lt">
                                    <p:tmPct val="0"/>
                                  </p:iterate>
                                  <p:childTnLst>
                                    <p:set>
                                      <p:cBhvr>
                                        <p:cTn id="24" dur="1" fill="hold">
                                          <p:stCondLst>
                                            <p:cond delay="0"/>
                                          </p:stCondLst>
                                        </p:cTn>
                                        <p:tgtEl>
                                          <p:spTgt spid="3087"/>
                                        </p:tgtEl>
                                        <p:attrNameLst>
                                          <p:attrName>style.visibility</p:attrName>
                                        </p:attrNameLst>
                                      </p:cBhvr>
                                      <p:to>
                                        <p:strVal val="visible"/>
                                      </p:to>
                                    </p:set>
                                    <p:anim calcmode="lin" valueType="num">
                                      <p:cBhvr additive="base">
                                        <p:cTn id="25" dur="500" fill="hold"/>
                                        <p:tgtEl>
                                          <p:spTgt spid="3087"/>
                                        </p:tgtEl>
                                        <p:attrNameLst>
                                          <p:attrName>ppt_x</p:attrName>
                                        </p:attrNameLst>
                                      </p:cBhvr>
                                      <p:tavLst>
                                        <p:tav tm="0">
                                          <p:val>
                                            <p:strVal val="#ppt_x"/>
                                          </p:val>
                                        </p:tav>
                                        <p:tav tm="100000">
                                          <p:val>
                                            <p:strVal val="#ppt_x"/>
                                          </p:val>
                                        </p:tav>
                                      </p:tavLst>
                                    </p:anim>
                                    <p:anim calcmode="lin" valueType="num">
                                      <p:cBhvr additive="base">
                                        <p:cTn id="26" dur="500" fill="hold"/>
                                        <p:tgtEl>
                                          <p:spTgt spid="3087"/>
                                        </p:tgtEl>
                                        <p:attrNameLst>
                                          <p:attrName>ppt_y</p:attrName>
                                        </p:attrNameLst>
                                      </p:cBhvr>
                                      <p:tavLst>
                                        <p:tav tm="0">
                                          <p:val>
                                            <p:strVal val="1+#ppt_h/2"/>
                                          </p:val>
                                        </p:tav>
                                        <p:tav tm="100000">
                                          <p:val>
                                            <p:strVal val="#ppt_y"/>
                                          </p:val>
                                        </p:tav>
                                      </p:tavLst>
                                    </p:anim>
                                  </p:childTnLst>
                                </p:cTn>
                              </p:par>
                              <p:par>
                                <p:cTn id="27" presetID="34" presetClass="emph" presetSubtype="0" fill="hold" grpId="1" nodeType="with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3087"/>
                                        </p:tgtEl>
                                        <p:attrNameLst>
                                          <p:attrName>ppt_x</p:attrName>
                                          <p:attrName>ppt_y</p:attrName>
                                        </p:attrNameLst>
                                      </p:cBhvr>
                                    </p:animMotion>
                                    <p:animRot by="1500000">
                                      <p:cBhvr>
                                        <p:cTn id="29" dur="125" fill="hold">
                                          <p:stCondLst>
                                            <p:cond delay="0"/>
                                          </p:stCondLst>
                                        </p:cTn>
                                        <p:tgtEl>
                                          <p:spTgt spid="3087"/>
                                        </p:tgtEl>
                                        <p:attrNameLst>
                                          <p:attrName>r</p:attrName>
                                        </p:attrNameLst>
                                      </p:cBhvr>
                                    </p:animRot>
                                    <p:animRot by="-1500000">
                                      <p:cBhvr>
                                        <p:cTn id="30" dur="125" fill="hold">
                                          <p:stCondLst>
                                            <p:cond delay="125"/>
                                          </p:stCondLst>
                                        </p:cTn>
                                        <p:tgtEl>
                                          <p:spTgt spid="3087"/>
                                        </p:tgtEl>
                                        <p:attrNameLst>
                                          <p:attrName>r</p:attrName>
                                        </p:attrNameLst>
                                      </p:cBhvr>
                                    </p:animRot>
                                    <p:animRot by="-1500000">
                                      <p:cBhvr>
                                        <p:cTn id="31" dur="125" fill="hold">
                                          <p:stCondLst>
                                            <p:cond delay="250"/>
                                          </p:stCondLst>
                                        </p:cTn>
                                        <p:tgtEl>
                                          <p:spTgt spid="3087"/>
                                        </p:tgtEl>
                                        <p:attrNameLst>
                                          <p:attrName>r</p:attrName>
                                        </p:attrNameLst>
                                      </p:cBhvr>
                                    </p:animRot>
                                    <p:animRot by="1500000">
                                      <p:cBhvr>
                                        <p:cTn id="32" dur="125" fill="hold">
                                          <p:stCondLst>
                                            <p:cond delay="375"/>
                                          </p:stCondLst>
                                        </p:cTn>
                                        <p:tgtEl>
                                          <p:spTgt spid="308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85"/>
                                        </p:tgtEl>
                                        <p:attrNameLst>
                                          <p:attrName>style.visibility</p:attrName>
                                        </p:attrNameLst>
                                      </p:cBhvr>
                                      <p:to>
                                        <p:strVal val="visible"/>
                                      </p:to>
                                    </p:set>
                                    <p:anim calcmode="lin" valueType="num">
                                      <p:cBhvr additive="base">
                                        <p:cTn id="37" dur="500" fill="hold"/>
                                        <p:tgtEl>
                                          <p:spTgt spid="3085"/>
                                        </p:tgtEl>
                                        <p:attrNameLst>
                                          <p:attrName>ppt_x</p:attrName>
                                        </p:attrNameLst>
                                      </p:cBhvr>
                                      <p:tavLst>
                                        <p:tav tm="0">
                                          <p:val>
                                            <p:strVal val="#ppt_x"/>
                                          </p:val>
                                        </p:tav>
                                        <p:tav tm="100000">
                                          <p:val>
                                            <p:strVal val="#ppt_x"/>
                                          </p:val>
                                        </p:tav>
                                      </p:tavLst>
                                    </p:anim>
                                    <p:anim calcmode="lin" valueType="num">
                                      <p:cBhvr additive="base">
                                        <p:cTn id="38"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81"/>
                                        </p:tgtEl>
                                        <p:attrNameLst>
                                          <p:attrName>style.visibility</p:attrName>
                                        </p:attrNameLst>
                                      </p:cBhvr>
                                      <p:to>
                                        <p:strVal val="visible"/>
                                      </p:to>
                                    </p:set>
                                    <p:anim calcmode="lin" valueType="num">
                                      <p:cBhvr additive="base">
                                        <p:cTn id="49" dur="500" fill="hold"/>
                                        <p:tgtEl>
                                          <p:spTgt spid="3081"/>
                                        </p:tgtEl>
                                        <p:attrNameLst>
                                          <p:attrName>ppt_x</p:attrName>
                                        </p:attrNameLst>
                                      </p:cBhvr>
                                      <p:tavLst>
                                        <p:tav tm="0">
                                          <p:val>
                                            <p:strVal val="#ppt_x"/>
                                          </p:val>
                                        </p:tav>
                                        <p:tav tm="100000">
                                          <p:val>
                                            <p:strVal val="#ppt_x"/>
                                          </p:val>
                                        </p:tav>
                                      </p:tavLst>
                                    </p:anim>
                                    <p:anim calcmode="lin" valueType="num">
                                      <p:cBhvr additive="base">
                                        <p:cTn id="50"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iterate type="lt">
                                    <p:tmPct val="0"/>
                                  </p:iterate>
                                  <p:childTnLst>
                                    <p:set>
                                      <p:cBhvr>
                                        <p:cTn id="60" dur="1" fill="hold">
                                          <p:stCondLst>
                                            <p:cond delay="0"/>
                                          </p:stCondLst>
                                        </p:cTn>
                                        <p:tgtEl>
                                          <p:spTgt spid="3086"/>
                                        </p:tgtEl>
                                        <p:attrNameLst>
                                          <p:attrName>style.visibility</p:attrName>
                                        </p:attrNameLst>
                                      </p:cBhvr>
                                      <p:to>
                                        <p:strVal val="visible"/>
                                      </p:to>
                                    </p:set>
                                    <p:anim calcmode="lin" valueType="num">
                                      <p:cBhvr additive="base">
                                        <p:cTn id="61" dur="500" fill="hold"/>
                                        <p:tgtEl>
                                          <p:spTgt spid="3086"/>
                                        </p:tgtEl>
                                        <p:attrNameLst>
                                          <p:attrName>ppt_x</p:attrName>
                                        </p:attrNameLst>
                                      </p:cBhvr>
                                      <p:tavLst>
                                        <p:tav tm="0">
                                          <p:val>
                                            <p:strVal val="#ppt_x"/>
                                          </p:val>
                                        </p:tav>
                                        <p:tav tm="100000">
                                          <p:val>
                                            <p:strVal val="#ppt_x"/>
                                          </p:val>
                                        </p:tav>
                                      </p:tavLst>
                                    </p:anim>
                                    <p:anim calcmode="lin" valueType="num">
                                      <p:cBhvr additive="base">
                                        <p:cTn id="62" dur="500" fill="hold"/>
                                        <p:tgtEl>
                                          <p:spTgt spid="3086"/>
                                        </p:tgtEl>
                                        <p:attrNameLst>
                                          <p:attrName>ppt_y</p:attrName>
                                        </p:attrNameLst>
                                      </p:cBhvr>
                                      <p:tavLst>
                                        <p:tav tm="0">
                                          <p:val>
                                            <p:strVal val="1+#ppt_h/2"/>
                                          </p:val>
                                        </p:tav>
                                        <p:tav tm="100000">
                                          <p:val>
                                            <p:strVal val="#ppt_y"/>
                                          </p:val>
                                        </p:tav>
                                      </p:tavLst>
                                    </p:anim>
                                  </p:childTnLst>
                                </p:cTn>
                              </p:par>
                              <p:par>
                                <p:cTn id="63" presetID="34" presetClass="emph" presetSubtype="0" fill="hold" grpId="1" nodeType="withEffect">
                                  <p:stCondLst>
                                    <p:cond delay="0"/>
                                  </p:stCondLst>
                                  <p:iterate type="lt">
                                    <p:tmPct val="10000"/>
                                  </p:iterate>
                                  <p:childTnLst>
                                    <p:animMotion origin="layout" path="M 0.0 0.0 L 0.0 -0.07213" pathEditMode="relative" ptsTypes="">
                                      <p:cBhvr>
                                        <p:cTn id="64" dur="250" accel="50000" decel="50000" autoRev="1" fill="hold">
                                          <p:stCondLst>
                                            <p:cond delay="0"/>
                                          </p:stCondLst>
                                        </p:cTn>
                                        <p:tgtEl>
                                          <p:spTgt spid="3086"/>
                                        </p:tgtEl>
                                        <p:attrNameLst>
                                          <p:attrName>ppt_x</p:attrName>
                                          <p:attrName>ppt_y</p:attrName>
                                        </p:attrNameLst>
                                      </p:cBhvr>
                                    </p:animMotion>
                                    <p:animRot by="1500000">
                                      <p:cBhvr>
                                        <p:cTn id="65" dur="125" fill="hold">
                                          <p:stCondLst>
                                            <p:cond delay="0"/>
                                          </p:stCondLst>
                                        </p:cTn>
                                        <p:tgtEl>
                                          <p:spTgt spid="3086"/>
                                        </p:tgtEl>
                                        <p:attrNameLst>
                                          <p:attrName>r</p:attrName>
                                        </p:attrNameLst>
                                      </p:cBhvr>
                                    </p:animRot>
                                    <p:animRot by="-1500000">
                                      <p:cBhvr>
                                        <p:cTn id="66" dur="125" fill="hold">
                                          <p:stCondLst>
                                            <p:cond delay="125"/>
                                          </p:stCondLst>
                                        </p:cTn>
                                        <p:tgtEl>
                                          <p:spTgt spid="3086"/>
                                        </p:tgtEl>
                                        <p:attrNameLst>
                                          <p:attrName>r</p:attrName>
                                        </p:attrNameLst>
                                      </p:cBhvr>
                                    </p:animRot>
                                    <p:animRot by="-1500000">
                                      <p:cBhvr>
                                        <p:cTn id="67" dur="125" fill="hold">
                                          <p:stCondLst>
                                            <p:cond delay="250"/>
                                          </p:stCondLst>
                                        </p:cTn>
                                        <p:tgtEl>
                                          <p:spTgt spid="3086"/>
                                        </p:tgtEl>
                                        <p:attrNameLst>
                                          <p:attrName>r</p:attrName>
                                        </p:attrNameLst>
                                      </p:cBhvr>
                                    </p:animRot>
                                    <p:animRot by="1500000">
                                      <p:cBhvr>
                                        <p:cTn id="68" dur="125" fill="hold">
                                          <p:stCondLst>
                                            <p:cond delay="375"/>
                                          </p:stCondLst>
                                        </p:cTn>
                                        <p:tgtEl>
                                          <p:spTgt spid="30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8" grpId="0"/>
      <p:bldP spid="3081" grpId="0"/>
      <p:bldP spid="3082" grpId="0"/>
      <p:bldP spid="3085" grpId="0"/>
      <p:bldP spid="3086" grpId="0"/>
      <p:bldP spid="3086" grpId="1"/>
      <p:bldP spid="3087" grpId="0"/>
      <p:bldP spid="3087" grpId="1"/>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p:cNvSpPr txBox="1">
            <a:spLocks noChangeArrowheads="1"/>
          </p:cNvSpPr>
          <p:nvPr/>
        </p:nvSpPr>
        <p:spPr bwMode="auto">
          <a:xfrm>
            <a:off x="990600" y="533400"/>
            <a:ext cx="6705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a:solidFill>
                  <a:srgbClr val="FFFFFF"/>
                </a:solidFill>
              </a:rPr>
              <a:t>What exactly IS respiration???</a:t>
            </a:r>
          </a:p>
        </p:txBody>
      </p:sp>
      <p:sp>
        <p:nvSpPr>
          <p:cNvPr id="90115" name="TextBox 2"/>
          <p:cNvSpPr txBox="1">
            <a:spLocks noChangeArrowheads="1"/>
          </p:cNvSpPr>
          <p:nvPr/>
        </p:nvSpPr>
        <p:spPr bwMode="auto">
          <a:xfrm>
            <a:off x="76200" y="1828800"/>
            <a:ext cx="8610600"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dirty="0">
                <a:solidFill>
                  <a:srgbClr val="000000"/>
                </a:solidFill>
              </a:rPr>
              <a:t>A CHEMICAL REACTION!!!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ALL organisms change glucose and oxygen to useable energy called ATP-energy, CO</a:t>
            </a:r>
            <a:r>
              <a:rPr lang="en-US" altLang="en-US" baseline="-25000" dirty="0">
                <a:solidFill>
                  <a:srgbClr val="000000"/>
                </a:solidFill>
              </a:rPr>
              <a:t>2</a:t>
            </a:r>
            <a:r>
              <a:rPr lang="en-US" altLang="en-US" dirty="0">
                <a:solidFill>
                  <a:srgbClr val="000000"/>
                </a:solidFill>
              </a:rPr>
              <a:t>, and Water…</a:t>
            </a:r>
          </a:p>
          <a:p>
            <a:pPr fontAlgn="base">
              <a:spcBef>
                <a:spcPct val="0"/>
              </a:spcBef>
              <a:spcAft>
                <a:spcPct val="0"/>
              </a:spcAft>
            </a:pPr>
            <a:r>
              <a:rPr lang="en-US" altLang="en-US" dirty="0">
                <a:solidFill>
                  <a:srgbClr val="000000"/>
                </a:solidFill>
              </a:rPr>
              <a:t>New substances with NEW properties!</a:t>
            </a:r>
          </a:p>
          <a:p>
            <a:pPr fontAlgn="base">
              <a:spcBef>
                <a:spcPct val="0"/>
              </a:spcBef>
              <a:spcAft>
                <a:spcPct val="0"/>
              </a:spcAft>
            </a:pPr>
            <a:endParaRPr lang="en-US" altLang="en-US" sz="2400" dirty="0">
              <a:solidFill>
                <a:srgbClr val="000000"/>
              </a:solidFill>
            </a:endParaRPr>
          </a:p>
          <a:p>
            <a:pPr fontAlgn="base">
              <a:spcBef>
                <a:spcPct val="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2390636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04800" y="727075"/>
            <a:ext cx="8839200" cy="3322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b="1">
                <a:solidFill>
                  <a:srgbClr val="CC0000"/>
                </a:solidFill>
                <a:latin typeface="Arial" panose="020B0604020202020204" pitchFamily="34" charset="0"/>
              </a:rPr>
              <a:t>This  chemical reaction involves oxygen and results in the production of ATP energy, carbon dioxide and water: </a:t>
            </a:r>
          </a:p>
          <a:p>
            <a:pPr fontAlgn="base">
              <a:spcBef>
                <a:spcPct val="0"/>
              </a:spcBef>
              <a:spcAft>
                <a:spcPct val="0"/>
              </a:spcAft>
              <a:buFontTx/>
              <a:buNone/>
            </a:pPr>
            <a:endParaRPr lang="en-US" altLang="en-US">
              <a:solidFill>
                <a:srgbClr val="000000"/>
              </a:solidFill>
            </a:endParaRPr>
          </a:p>
          <a:p>
            <a:pPr algn="ctr" fontAlgn="base">
              <a:spcBef>
                <a:spcPct val="0"/>
              </a:spcBef>
              <a:spcAft>
                <a:spcPct val="0"/>
              </a:spcAft>
              <a:buFontTx/>
              <a:buNone/>
            </a:pPr>
            <a:r>
              <a:rPr lang="en-US" altLang="en-US" sz="2800" b="1">
                <a:solidFill>
                  <a:srgbClr val="000099"/>
                </a:solidFill>
                <a:latin typeface="Arial" panose="020B0604020202020204" pitchFamily="34" charset="0"/>
              </a:rPr>
              <a:t>         C</a:t>
            </a:r>
            <a:r>
              <a:rPr lang="en-US" altLang="en-US" sz="2800" b="1" baseline="-25000">
                <a:solidFill>
                  <a:srgbClr val="000099"/>
                </a:solidFill>
                <a:latin typeface="Arial" panose="020B0604020202020204" pitchFamily="34" charset="0"/>
              </a:rPr>
              <a:t>6</a:t>
            </a:r>
            <a:r>
              <a:rPr lang="en-US" altLang="en-US" sz="2800" b="1">
                <a:solidFill>
                  <a:srgbClr val="000099"/>
                </a:solidFill>
                <a:latin typeface="Arial" panose="020B0604020202020204" pitchFamily="34" charset="0"/>
              </a:rPr>
              <a:t>H</a:t>
            </a:r>
            <a:r>
              <a:rPr lang="en-US" altLang="en-US" sz="2800" b="1" baseline="-25000">
                <a:solidFill>
                  <a:srgbClr val="000099"/>
                </a:solidFill>
                <a:latin typeface="Arial" panose="020B0604020202020204" pitchFamily="34" charset="0"/>
              </a:rPr>
              <a:t>12</a:t>
            </a:r>
            <a:r>
              <a:rPr lang="en-US" altLang="en-US" sz="2800" b="1">
                <a:solidFill>
                  <a:srgbClr val="000099"/>
                </a:solidFill>
                <a:latin typeface="Arial" panose="020B0604020202020204" pitchFamily="34" charset="0"/>
              </a:rPr>
              <a:t>O</a:t>
            </a:r>
            <a:r>
              <a:rPr lang="en-US" altLang="en-US" sz="2800" b="1" baseline="-25000">
                <a:solidFill>
                  <a:srgbClr val="000099"/>
                </a:solidFill>
                <a:latin typeface="Arial" panose="020B0604020202020204" pitchFamily="34" charset="0"/>
              </a:rPr>
              <a:t>6</a:t>
            </a:r>
            <a:r>
              <a:rPr lang="en-US" altLang="en-US" sz="2800" b="1">
                <a:solidFill>
                  <a:srgbClr val="000099"/>
                </a:solidFill>
                <a:latin typeface="Arial" panose="020B0604020202020204" pitchFamily="34" charset="0"/>
              </a:rPr>
              <a:t> + 6 O</a:t>
            </a:r>
            <a:r>
              <a:rPr lang="en-US" altLang="en-US" sz="2800" b="1" baseline="-25000">
                <a:solidFill>
                  <a:srgbClr val="000099"/>
                </a:solidFill>
                <a:latin typeface="Arial" panose="020B0604020202020204" pitchFamily="34" charset="0"/>
              </a:rPr>
              <a:t>2</a:t>
            </a:r>
            <a:r>
              <a:rPr lang="en-US" altLang="en-US" sz="2800" b="1">
                <a:solidFill>
                  <a:srgbClr val="000099"/>
                </a:solidFill>
                <a:latin typeface="Arial" panose="020B0604020202020204" pitchFamily="34" charset="0"/>
              </a:rPr>
              <a:t> </a:t>
            </a:r>
            <a:r>
              <a:rPr lang="en-US" altLang="en-US" sz="2800" b="1">
                <a:solidFill>
                  <a:srgbClr val="000099"/>
                </a:solidFill>
                <a:latin typeface="Arial" panose="020B0604020202020204" pitchFamily="34" charset="0"/>
                <a:sym typeface="Wingdings" panose="05000000000000000000" pitchFamily="2" charset="2"/>
              </a:rPr>
              <a:t> </a:t>
            </a:r>
            <a:r>
              <a:rPr lang="en-US" altLang="en-US" sz="2800" b="1">
                <a:solidFill>
                  <a:srgbClr val="000099"/>
                </a:solidFill>
                <a:latin typeface="Arial" panose="020B0604020202020204" pitchFamily="34" charset="0"/>
              </a:rPr>
              <a:t>6 CO</a:t>
            </a:r>
            <a:r>
              <a:rPr lang="en-US" altLang="en-US" sz="2800" b="1" baseline="-25000">
                <a:solidFill>
                  <a:srgbClr val="000099"/>
                </a:solidFill>
                <a:latin typeface="Arial" panose="020B0604020202020204" pitchFamily="34" charset="0"/>
              </a:rPr>
              <a:t>2</a:t>
            </a:r>
            <a:r>
              <a:rPr lang="en-US" altLang="en-US" sz="2800" b="1">
                <a:solidFill>
                  <a:srgbClr val="000099"/>
                </a:solidFill>
                <a:latin typeface="Arial" panose="020B0604020202020204" pitchFamily="34" charset="0"/>
              </a:rPr>
              <a:t> + 6 H</a:t>
            </a:r>
            <a:r>
              <a:rPr lang="en-US" altLang="en-US" sz="2800" b="1" baseline="-25000">
                <a:solidFill>
                  <a:srgbClr val="000099"/>
                </a:solidFill>
                <a:latin typeface="Arial" panose="020B0604020202020204" pitchFamily="34" charset="0"/>
              </a:rPr>
              <a:t>2</a:t>
            </a:r>
            <a:r>
              <a:rPr lang="en-US" altLang="en-US" sz="2800" b="1">
                <a:solidFill>
                  <a:srgbClr val="000099"/>
                </a:solidFill>
                <a:latin typeface="Arial" panose="020B0604020202020204" pitchFamily="34" charset="0"/>
              </a:rPr>
              <a:t>O + ATP Energy</a:t>
            </a:r>
            <a:r>
              <a:rPr lang="en-US" altLang="en-US" sz="2800" b="1">
                <a:solidFill>
                  <a:srgbClr val="CC0000"/>
                </a:solidFill>
                <a:latin typeface="Arial" panose="020B0604020202020204" pitchFamily="34" charset="0"/>
              </a:rPr>
              <a:t> </a:t>
            </a:r>
          </a:p>
          <a:p>
            <a:pPr fontAlgn="base">
              <a:spcBef>
                <a:spcPct val="0"/>
              </a:spcBef>
              <a:spcAft>
                <a:spcPct val="0"/>
              </a:spcAft>
              <a:buFontTx/>
              <a:buNone/>
            </a:pPr>
            <a:r>
              <a:rPr lang="en-US" altLang="en-US" sz="2800">
                <a:solidFill>
                  <a:srgbClr val="000000"/>
                </a:solidFill>
              </a:rPr>
              <a:t>          glucose     oxygen	    carbon	water	    energy</a:t>
            </a:r>
          </a:p>
          <a:p>
            <a:pPr algn="ctr" fontAlgn="base">
              <a:spcBef>
                <a:spcPct val="0"/>
              </a:spcBef>
              <a:spcAft>
                <a:spcPct val="0"/>
              </a:spcAft>
              <a:buFontTx/>
              <a:buNone/>
            </a:pPr>
            <a:r>
              <a:rPr lang="en-US" altLang="en-US" sz="2800">
                <a:solidFill>
                  <a:srgbClr val="000000"/>
                </a:solidFill>
              </a:rPr>
              <a:t>     dioxide</a:t>
            </a:r>
          </a:p>
        </p:txBody>
      </p:sp>
      <p:pic>
        <p:nvPicPr>
          <p:cNvPr id="91139" name="Picture 3" descr="fishy_starfish_staredown_l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983038"/>
            <a:ext cx="3505200" cy="289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2695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p:cNvSpPr txBox="1">
            <a:spLocks noChangeArrowheads="1"/>
          </p:cNvSpPr>
          <p:nvPr/>
        </p:nvSpPr>
        <p:spPr bwMode="auto">
          <a:xfrm>
            <a:off x="990600" y="533400"/>
            <a:ext cx="6705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a:solidFill>
                  <a:srgbClr val="FFFFFF"/>
                </a:solidFill>
              </a:rPr>
              <a:t>What exactly IS respiration???</a:t>
            </a:r>
          </a:p>
        </p:txBody>
      </p:sp>
      <p:sp>
        <p:nvSpPr>
          <p:cNvPr id="90115" name="TextBox 2"/>
          <p:cNvSpPr txBox="1">
            <a:spLocks noChangeArrowheads="1"/>
          </p:cNvSpPr>
          <p:nvPr/>
        </p:nvSpPr>
        <p:spPr bwMode="auto">
          <a:xfrm>
            <a:off x="76200" y="1828800"/>
            <a:ext cx="8610600"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dirty="0">
                <a:solidFill>
                  <a:srgbClr val="000000"/>
                </a:solidFill>
              </a:rPr>
              <a:t>A CHEMICAL REACTION!!!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ALL organisms change glucose and oxygen to useable energy called ATP-energy, CO</a:t>
            </a:r>
            <a:r>
              <a:rPr lang="en-US" altLang="en-US" baseline="-25000" dirty="0">
                <a:solidFill>
                  <a:srgbClr val="000000"/>
                </a:solidFill>
              </a:rPr>
              <a:t>2</a:t>
            </a:r>
            <a:r>
              <a:rPr lang="en-US" altLang="en-US" dirty="0">
                <a:solidFill>
                  <a:srgbClr val="000000"/>
                </a:solidFill>
              </a:rPr>
              <a:t>, and Water…</a:t>
            </a:r>
          </a:p>
          <a:p>
            <a:pPr fontAlgn="base">
              <a:spcBef>
                <a:spcPct val="0"/>
              </a:spcBef>
              <a:spcAft>
                <a:spcPct val="0"/>
              </a:spcAft>
            </a:pPr>
            <a:r>
              <a:rPr lang="en-US" altLang="en-US" dirty="0">
                <a:solidFill>
                  <a:srgbClr val="000000"/>
                </a:solidFill>
              </a:rPr>
              <a:t>New substances with NEW properties!</a:t>
            </a:r>
          </a:p>
          <a:p>
            <a:pPr fontAlgn="base">
              <a:spcBef>
                <a:spcPct val="0"/>
              </a:spcBef>
              <a:spcAft>
                <a:spcPct val="0"/>
              </a:spcAft>
            </a:pPr>
            <a:endParaRPr lang="en-US" altLang="en-US" sz="2400" dirty="0">
              <a:solidFill>
                <a:srgbClr val="000000"/>
              </a:solidFill>
            </a:endParaRPr>
          </a:p>
          <a:p>
            <a:pPr fontAlgn="base">
              <a:spcBef>
                <a:spcPct val="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884760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04800" y="727075"/>
            <a:ext cx="8839200" cy="3322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b="1">
                <a:solidFill>
                  <a:srgbClr val="CC0000"/>
                </a:solidFill>
                <a:latin typeface="Arial" panose="020B0604020202020204" pitchFamily="34" charset="0"/>
              </a:rPr>
              <a:t>This  chemical reaction involves oxygen and results in the production of ATP energy, carbon dioxide and water: </a:t>
            </a:r>
          </a:p>
          <a:p>
            <a:pPr fontAlgn="base">
              <a:spcBef>
                <a:spcPct val="0"/>
              </a:spcBef>
              <a:spcAft>
                <a:spcPct val="0"/>
              </a:spcAft>
              <a:buFontTx/>
              <a:buNone/>
            </a:pPr>
            <a:endParaRPr lang="en-US" altLang="en-US">
              <a:solidFill>
                <a:srgbClr val="000000"/>
              </a:solidFill>
            </a:endParaRPr>
          </a:p>
          <a:p>
            <a:pPr algn="ctr" fontAlgn="base">
              <a:spcBef>
                <a:spcPct val="0"/>
              </a:spcBef>
              <a:spcAft>
                <a:spcPct val="0"/>
              </a:spcAft>
              <a:buFontTx/>
              <a:buNone/>
            </a:pPr>
            <a:r>
              <a:rPr lang="en-US" altLang="en-US" sz="2800" b="1">
                <a:solidFill>
                  <a:srgbClr val="000099"/>
                </a:solidFill>
                <a:latin typeface="Arial" panose="020B0604020202020204" pitchFamily="34" charset="0"/>
              </a:rPr>
              <a:t>         C</a:t>
            </a:r>
            <a:r>
              <a:rPr lang="en-US" altLang="en-US" sz="2800" b="1" baseline="-25000">
                <a:solidFill>
                  <a:srgbClr val="000099"/>
                </a:solidFill>
                <a:latin typeface="Arial" panose="020B0604020202020204" pitchFamily="34" charset="0"/>
              </a:rPr>
              <a:t>6</a:t>
            </a:r>
            <a:r>
              <a:rPr lang="en-US" altLang="en-US" sz="2800" b="1">
                <a:solidFill>
                  <a:srgbClr val="000099"/>
                </a:solidFill>
                <a:latin typeface="Arial" panose="020B0604020202020204" pitchFamily="34" charset="0"/>
              </a:rPr>
              <a:t>H</a:t>
            </a:r>
            <a:r>
              <a:rPr lang="en-US" altLang="en-US" sz="2800" b="1" baseline="-25000">
                <a:solidFill>
                  <a:srgbClr val="000099"/>
                </a:solidFill>
                <a:latin typeface="Arial" panose="020B0604020202020204" pitchFamily="34" charset="0"/>
              </a:rPr>
              <a:t>12</a:t>
            </a:r>
            <a:r>
              <a:rPr lang="en-US" altLang="en-US" sz="2800" b="1">
                <a:solidFill>
                  <a:srgbClr val="000099"/>
                </a:solidFill>
                <a:latin typeface="Arial" panose="020B0604020202020204" pitchFamily="34" charset="0"/>
              </a:rPr>
              <a:t>O</a:t>
            </a:r>
            <a:r>
              <a:rPr lang="en-US" altLang="en-US" sz="2800" b="1" baseline="-25000">
                <a:solidFill>
                  <a:srgbClr val="000099"/>
                </a:solidFill>
                <a:latin typeface="Arial" panose="020B0604020202020204" pitchFamily="34" charset="0"/>
              </a:rPr>
              <a:t>6</a:t>
            </a:r>
            <a:r>
              <a:rPr lang="en-US" altLang="en-US" sz="2800" b="1">
                <a:solidFill>
                  <a:srgbClr val="000099"/>
                </a:solidFill>
                <a:latin typeface="Arial" panose="020B0604020202020204" pitchFamily="34" charset="0"/>
              </a:rPr>
              <a:t> + 6 O</a:t>
            </a:r>
            <a:r>
              <a:rPr lang="en-US" altLang="en-US" sz="2800" b="1" baseline="-25000">
                <a:solidFill>
                  <a:srgbClr val="000099"/>
                </a:solidFill>
                <a:latin typeface="Arial" panose="020B0604020202020204" pitchFamily="34" charset="0"/>
              </a:rPr>
              <a:t>2</a:t>
            </a:r>
            <a:r>
              <a:rPr lang="en-US" altLang="en-US" sz="2800" b="1">
                <a:solidFill>
                  <a:srgbClr val="000099"/>
                </a:solidFill>
                <a:latin typeface="Arial" panose="020B0604020202020204" pitchFamily="34" charset="0"/>
              </a:rPr>
              <a:t> </a:t>
            </a:r>
            <a:r>
              <a:rPr lang="en-US" altLang="en-US" sz="2800" b="1">
                <a:solidFill>
                  <a:srgbClr val="000099"/>
                </a:solidFill>
                <a:latin typeface="Arial" panose="020B0604020202020204" pitchFamily="34" charset="0"/>
                <a:sym typeface="Wingdings" panose="05000000000000000000" pitchFamily="2" charset="2"/>
              </a:rPr>
              <a:t> </a:t>
            </a:r>
            <a:r>
              <a:rPr lang="en-US" altLang="en-US" sz="2800" b="1">
                <a:solidFill>
                  <a:srgbClr val="000099"/>
                </a:solidFill>
                <a:latin typeface="Arial" panose="020B0604020202020204" pitchFamily="34" charset="0"/>
              </a:rPr>
              <a:t>6 CO</a:t>
            </a:r>
            <a:r>
              <a:rPr lang="en-US" altLang="en-US" sz="2800" b="1" baseline="-25000">
                <a:solidFill>
                  <a:srgbClr val="000099"/>
                </a:solidFill>
                <a:latin typeface="Arial" panose="020B0604020202020204" pitchFamily="34" charset="0"/>
              </a:rPr>
              <a:t>2</a:t>
            </a:r>
            <a:r>
              <a:rPr lang="en-US" altLang="en-US" sz="2800" b="1">
                <a:solidFill>
                  <a:srgbClr val="000099"/>
                </a:solidFill>
                <a:latin typeface="Arial" panose="020B0604020202020204" pitchFamily="34" charset="0"/>
              </a:rPr>
              <a:t> + 6 H</a:t>
            </a:r>
            <a:r>
              <a:rPr lang="en-US" altLang="en-US" sz="2800" b="1" baseline="-25000">
                <a:solidFill>
                  <a:srgbClr val="000099"/>
                </a:solidFill>
                <a:latin typeface="Arial" panose="020B0604020202020204" pitchFamily="34" charset="0"/>
              </a:rPr>
              <a:t>2</a:t>
            </a:r>
            <a:r>
              <a:rPr lang="en-US" altLang="en-US" sz="2800" b="1">
                <a:solidFill>
                  <a:srgbClr val="000099"/>
                </a:solidFill>
                <a:latin typeface="Arial" panose="020B0604020202020204" pitchFamily="34" charset="0"/>
              </a:rPr>
              <a:t>O + ATP Energy</a:t>
            </a:r>
            <a:r>
              <a:rPr lang="en-US" altLang="en-US" sz="2800" b="1">
                <a:solidFill>
                  <a:srgbClr val="CC0000"/>
                </a:solidFill>
                <a:latin typeface="Arial" panose="020B0604020202020204" pitchFamily="34" charset="0"/>
              </a:rPr>
              <a:t> </a:t>
            </a:r>
          </a:p>
          <a:p>
            <a:pPr fontAlgn="base">
              <a:spcBef>
                <a:spcPct val="0"/>
              </a:spcBef>
              <a:spcAft>
                <a:spcPct val="0"/>
              </a:spcAft>
              <a:buFontTx/>
              <a:buNone/>
            </a:pPr>
            <a:r>
              <a:rPr lang="en-US" altLang="en-US" sz="2800">
                <a:solidFill>
                  <a:srgbClr val="000000"/>
                </a:solidFill>
              </a:rPr>
              <a:t>          glucose     oxygen	    carbon	water	    energy</a:t>
            </a:r>
          </a:p>
          <a:p>
            <a:pPr algn="ctr" fontAlgn="base">
              <a:spcBef>
                <a:spcPct val="0"/>
              </a:spcBef>
              <a:spcAft>
                <a:spcPct val="0"/>
              </a:spcAft>
              <a:buFontTx/>
              <a:buNone/>
            </a:pPr>
            <a:r>
              <a:rPr lang="en-US" altLang="en-US" sz="2800">
                <a:solidFill>
                  <a:srgbClr val="000000"/>
                </a:solidFill>
              </a:rPr>
              <a:t>     dioxide</a:t>
            </a:r>
          </a:p>
        </p:txBody>
      </p:sp>
      <p:pic>
        <p:nvPicPr>
          <p:cNvPr id="91139" name="Picture 3" descr="fishy_starfish_staredown_l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983038"/>
            <a:ext cx="3505200" cy="289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6234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descr="http://www.soulcare.org/Creation/photosynthesis_respiration_diagram.gif"/>
          <p:cNvSpPr>
            <a:spLocks noChangeAspect="1" noChangeArrowheads="1"/>
          </p:cNvSpPr>
          <p:nvPr/>
        </p:nvSpPr>
        <p:spPr bwMode="auto">
          <a:xfrm>
            <a:off x="63500" y="-136525"/>
            <a:ext cx="3981450" cy="571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4" name="AutoShape 4" descr="http://www.soulcare.org/Creation/photosynthesis_respiration_diagram.gif"/>
          <p:cNvSpPr>
            <a:spLocks noChangeAspect="1" noChangeArrowheads="1"/>
          </p:cNvSpPr>
          <p:nvPr/>
        </p:nvSpPr>
        <p:spPr bwMode="auto">
          <a:xfrm>
            <a:off x="63500" y="-136525"/>
            <a:ext cx="3981450" cy="571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5" name="Picture 5"/>
          <p:cNvPicPr>
            <a:picLocks noChangeAspect="1" noChangeArrowheads="1"/>
          </p:cNvPicPr>
          <p:nvPr/>
        </p:nvPicPr>
        <p:blipFill>
          <a:blip r:embed="rId2" cstate="print"/>
          <a:srcRect/>
          <a:stretch>
            <a:fillRect/>
          </a:stretch>
        </p:blipFill>
        <p:spPr bwMode="auto">
          <a:xfrm>
            <a:off x="1981200" y="0"/>
            <a:ext cx="4763092" cy="6629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hoto and re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94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1296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52400"/>
            <a:ext cx="7829550" cy="6602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141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28600" y="207963"/>
            <a:ext cx="8382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solidFill>
                  <a:schemeClr val="accent3">
                    <a:lumMod val="75000"/>
                  </a:schemeClr>
                </a:solidFill>
                <a:latin typeface="Cooper Blk BT" pitchFamily="18" charset="0"/>
              </a:rPr>
              <a:t>PHOTOSYNTHESIS</a:t>
            </a:r>
          </a:p>
        </p:txBody>
      </p:sp>
      <p:sp>
        <p:nvSpPr>
          <p:cNvPr id="7171" name="Text Box 3"/>
          <p:cNvSpPr txBox="1">
            <a:spLocks noChangeArrowheads="1"/>
          </p:cNvSpPr>
          <p:nvPr/>
        </p:nvSpPr>
        <p:spPr bwMode="auto">
          <a:xfrm>
            <a:off x="381000" y="838200"/>
            <a:ext cx="8458200" cy="193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a:latin typeface="Arial Black" pitchFamily="34" charset="0"/>
              </a:rPr>
              <a:t>Definition: THE PROCESS BY WHICH PRODUCERS USE </a:t>
            </a:r>
            <a:r>
              <a:rPr lang="en-US" b="1" dirty="0">
                <a:solidFill>
                  <a:schemeClr val="accent6">
                    <a:lumMod val="75000"/>
                  </a:schemeClr>
                </a:solidFill>
                <a:latin typeface="Arial Black" pitchFamily="34" charset="0"/>
              </a:rPr>
              <a:t>LIGHT</a:t>
            </a:r>
            <a:r>
              <a:rPr lang="en-US" b="1" dirty="0">
                <a:latin typeface="Arial Black" pitchFamily="34" charset="0"/>
              </a:rPr>
              <a:t>,</a:t>
            </a:r>
            <a:r>
              <a:rPr lang="en-US" b="1" dirty="0">
                <a:solidFill>
                  <a:srgbClr val="FFFF00"/>
                </a:solidFill>
                <a:latin typeface="Arial Black" pitchFamily="34" charset="0"/>
              </a:rPr>
              <a:t> </a:t>
            </a:r>
            <a:r>
              <a:rPr lang="en-US" b="1" dirty="0">
                <a:solidFill>
                  <a:srgbClr val="0070C0"/>
                </a:solidFill>
                <a:latin typeface="Arial Black" pitchFamily="34" charset="0"/>
              </a:rPr>
              <a:t>WATER</a:t>
            </a:r>
            <a:r>
              <a:rPr lang="en-US" b="1" dirty="0">
                <a:latin typeface="Arial Black" pitchFamily="34" charset="0"/>
              </a:rPr>
              <a:t>,</a:t>
            </a:r>
            <a:r>
              <a:rPr lang="en-US" b="1" dirty="0">
                <a:solidFill>
                  <a:srgbClr val="FFFF00"/>
                </a:solidFill>
                <a:latin typeface="Arial Black" pitchFamily="34" charset="0"/>
              </a:rPr>
              <a:t> </a:t>
            </a:r>
            <a:r>
              <a:rPr lang="en-US" b="1" dirty="0">
                <a:latin typeface="Arial Black" pitchFamily="34" charset="0"/>
              </a:rPr>
              <a:t>AND </a:t>
            </a:r>
            <a:r>
              <a:rPr lang="en-US" b="1" dirty="0">
                <a:solidFill>
                  <a:srgbClr val="FF0066"/>
                </a:solidFill>
                <a:latin typeface="Arial Black" pitchFamily="34" charset="0"/>
              </a:rPr>
              <a:t>CARBON DIOXIDE</a:t>
            </a:r>
            <a:r>
              <a:rPr lang="en-US" b="1" dirty="0">
                <a:solidFill>
                  <a:srgbClr val="FFFF00"/>
                </a:solidFill>
                <a:latin typeface="Arial Black" pitchFamily="34" charset="0"/>
              </a:rPr>
              <a:t> </a:t>
            </a:r>
            <a:r>
              <a:rPr lang="en-US" b="1" dirty="0">
                <a:latin typeface="Arial Black" pitchFamily="34" charset="0"/>
              </a:rPr>
              <a:t>TO MAKE GLUCOSE (food), OXYGEN, AND MAKE THE SUN’S ENERGY AVAILABLE TO ALL LIVING THINGS.</a:t>
            </a:r>
          </a:p>
        </p:txBody>
      </p:sp>
      <p:pic>
        <p:nvPicPr>
          <p:cNvPr id="56324" name="Picture 4" descr="photosynthesi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2590800"/>
            <a:ext cx="457200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6599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28600" y="279400"/>
            <a:ext cx="8610600" cy="6186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en-US" altLang="en-US" sz="2400" b="1">
                <a:solidFill>
                  <a:srgbClr val="000099"/>
                </a:solidFill>
                <a:latin typeface="Arial" panose="020B0604020202020204" pitchFamily="34" charset="0"/>
              </a:rPr>
              <a:t>So, the reactions for photosynthesis and respiration are OPPOSITES of one another.  The products of one are the reactants for the other.  The equations look like this:</a:t>
            </a:r>
          </a:p>
          <a:p>
            <a:pPr algn="ctr" fontAlgn="base">
              <a:spcBef>
                <a:spcPct val="50000"/>
              </a:spcBef>
              <a:spcAft>
                <a:spcPct val="0"/>
              </a:spcAft>
              <a:buFontTx/>
              <a:buNone/>
            </a:pPr>
            <a:endParaRPr lang="en-US" altLang="en-US" sz="2400" b="1">
              <a:solidFill>
                <a:srgbClr val="000099"/>
              </a:solidFill>
              <a:latin typeface="Arial" panose="020B0604020202020204" pitchFamily="34" charset="0"/>
            </a:endParaRPr>
          </a:p>
          <a:p>
            <a:pPr algn="ctr" fontAlgn="base">
              <a:spcBef>
                <a:spcPct val="50000"/>
              </a:spcBef>
              <a:spcAft>
                <a:spcPct val="0"/>
              </a:spcAft>
              <a:buFontTx/>
              <a:buNone/>
            </a:pPr>
            <a:r>
              <a:rPr lang="en-US" altLang="en-US" sz="2400" b="1">
                <a:solidFill>
                  <a:srgbClr val="CC0000"/>
                </a:solidFill>
                <a:latin typeface="Arial" panose="020B0604020202020204" pitchFamily="34" charset="0"/>
              </a:rPr>
              <a:t>carbon dioxide</a:t>
            </a:r>
            <a:r>
              <a:rPr lang="en-US" altLang="en-US" sz="2400" b="1">
                <a:solidFill>
                  <a:srgbClr val="000099"/>
                </a:solidFill>
              </a:rPr>
              <a:t> </a:t>
            </a:r>
            <a:r>
              <a:rPr lang="en-US" altLang="en-US" sz="2400" b="1">
                <a:solidFill>
                  <a:srgbClr val="CC0000"/>
                </a:solidFill>
                <a:latin typeface="Arial" panose="020B0604020202020204" pitchFamily="34" charset="0"/>
              </a:rPr>
              <a:t>+ water + sunlight </a:t>
            </a:r>
            <a:r>
              <a:rPr lang="en-US" altLang="en-US" sz="2400" b="1">
                <a:solidFill>
                  <a:srgbClr val="CC0000"/>
                </a:solidFill>
                <a:latin typeface="Arial" panose="020B0604020202020204" pitchFamily="34" charset="0"/>
                <a:sym typeface="Wingdings" panose="05000000000000000000" pitchFamily="2" charset="2"/>
              </a:rPr>
              <a:t></a:t>
            </a:r>
            <a:r>
              <a:rPr lang="en-US" altLang="en-US" sz="2400" b="1">
                <a:solidFill>
                  <a:srgbClr val="CC0000"/>
                </a:solidFill>
                <a:latin typeface="Arial" panose="020B0604020202020204" pitchFamily="34" charset="0"/>
              </a:rPr>
              <a:t> glucose + oxygen</a:t>
            </a:r>
          </a:p>
          <a:p>
            <a:pPr algn="ctr" fontAlgn="base">
              <a:spcBef>
                <a:spcPct val="50000"/>
              </a:spcBef>
              <a:spcAft>
                <a:spcPct val="0"/>
              </a:spcAft>
              <a:buFontTx/>
              <a:buNone/>
            </a:pPr>
            <a:r>
              <a:rPr lang="en-US" altLang="en-US" sz="2400" b="1">
                <a:solidFill>
                  <a:srgbClr val="000099"/>
                </a:solidFill>
                <a:latin typeface="Arial" panose="020B0604020202020204" pitchFamily="34" charset="0"/>
              </a:rPr>
              <a:t>6 CO</a:t>
            </a:r>
            <a:r>
              <a:rPr lang="en-US" altLang="en-US" sz="2400" b="1" baseline="-25000">
                <a:solidFill>
                  <a:srgbClr val="000099"/>
                </a:solidFill>
                <a:latin typeface="Arial" panose="020B0604020202020204" pitchFamily="34" charset="0"/>
              </a:rPr>
              <a:t>2</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+ 6 H</a:t>
            </a:r>
            <a:r>
              <a:rPr lang="en-US" altLang="en-US" sz="2400" b="1" baseline="-25000">
                <a:solidFill>
                  <a:srgbClr val="000099"/>
                </a:solidFill>
                <a:latin typeface="Arial" panose="020B0604020202020204" pitchFamily="34" charset="0"/>
              </a:rPr>
              <a:t>2</a:t>
            </a:r>
            <a:r>
              <a:rPr lang="en-US" altLang="en-US" sz="2400" b="1">
                <a:solidFill>
                  <a:srgbClr val="000099"/>
                </a:solidFill>
                <a:latin typeface="Arial" panose="020B0604020202020204" pitchFamily="34" charset="0"/>
              </a:rPr>
              <a:t>O + Energy </a:t>
            </a:r>
            <a:r>
              <a:rPr lang="en-US" altLang="en-US" sz="2400" b="1">
                <a:solidFill>
                  <a:srgbClr val="000099"/>
                </a:solidFill>
                <a:latin typeface="Arial" panose="020B0604020202020204" pitchFamily="34" charset="0"/>
                <a:sym typeface="Wingdings" panose="05000000000000000000" pitchFamily="2" charset="2"/>
              </a:rPr>
              <a:t></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C</a:t>
            </a:r>
            <a:r>
              <a:rPr lang="en-US" altLang="en-US" sz="2400" b="1" baseline="-25000">
                <a:solidFill>
                  <a:srgbClr val="000099"/>
                </a:solidFill>
                <a:latin typeface="Arial" panose="020B0604020202020204" pitchFamily="34" charset="0"/>
              </a:rPr>
              <a:t>6</a:t>
            </a:r>
            <a:r>
              <a:rPr lang="en-US" altLang="en-US" sz="2400" b="1">
                <a:solidFill>
                  <a:srgbClr val="000099"/>
                </a:solidFill>
                <a:latin typeface="Arial" panose="020B0604020202020204" pitchFamily="34" charset="0"/>
              </a:rPr>
              <a:t>H</a:t>
            </a:r>
            <a:r>
              <a:rPr lang="en-US" altLang="en-US" sz="2400" b="1" baseline="-25000">
                <a:solidFill>
                  <a:srgbClr val="000099"/>
                </a:solidFill>
                <a:latin typeface="Arial" panose="020B0604020202020204" pitchFamily="34" charset="0"/>
              </a:rPr>
              <a:t>12</a:t>
            </a:r>
            <a:r>
              <a:rPr lang="en-US" altLang="en-US" sz="2400" b="1">
                <a:solidFill>
                  <a:srgbClr val="000099"/>
                </a:solidFill>
                <a:latin typeface="Arial" panose="020B0604020202020204" pitchFamily="34" charset="0"/>
              </a:rPr>
              <a:t>O</a:t>
            </a:r>
            <a:r>
              <a:rPr lang="en-US" altLang="en-US" sz="2400" b="1" baseline="-25000">
                <a:solidFill>
                  <a:srgbClr val="000099"/>
                </a:solidFill>
                <a:latin typeface="Arial" panose="020B0604020202020204" pitchFamily="34" charset="0"/>
              </a:rPr>
              <a:t>6</a:t>
            </a:r>
            <a:r>
              <a:rPr lang="en-US" altLang="en-US" sz="2400" b="1">
                <a:solidFill>
                  <a:srgbClr val="000099"/>
                </a:solidFill>
                <a:latin typeface="Arial" panose="020B0604020202020204" pitchFamily="34" charset="0"/>
              </a:rPr>
              <a:t> +</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6 O</a:t>
            </a:r>
            <a:r>
              <a:rPr lang="en-US" altLang="en-US" sz="2400" b="1" baseline="-25000">
                <a:solidFill>
                  <a:srgbClr val="000099"/>
                </a:solidFill>
                <a:latin typeface="Arial" panose="020B0604020202020204" pitchFamily="34" charset="0"/>
              </a:rPr>
              <a:t>2</a:t>
            </a:r>
          </a:p>
          <a:p>
            <a:pPr fontAlgn="base">
              <a:spcBef>
                <a:spcPct val="50000"/>
              </a:spcBef>
              <a:spcAft>
                <a:spcPct val="0"/>
              </a:spcAft>
              <a:buFontTx/>
              <a:buNone/>
            </a:pPr>
            <a:r>
              <a:rPr lang="en-US" altLang="en-US" sz="2400" b="1">
                <a:solidFill>
                  <a:srgbClr val="CC0000"/>
                </a:solidFill>
                <a:latin typeface="Arial" panose="020B0604020202020204" pitchFamily="34" charset="0"/>
              </a:rPr>
              <a:t> 		reactants			products</a:t>
            </a:r>
          </a:p>
          <a:p>
            <a:pPr fontAlgn="base">
              <a:spcBef>
                <a:spcPct val="50000"/>
              </a:spcBef>
              <a:spcAft>
                <a:spcPct val="0"/>
              </a:spcAft>
              <a:buFontTx/>
              <a:buNone/>
            </a:pPr>
            <a:endParaRPr lang="en-US" altLang="en-US" sz="2400" b="1">
              <a:solidFill>
                <a:srgbClr val="000099"/>
              </a:solidFill>
              <a:latin typeface="Arial" panose="020B0604020202020204" pitchFamily="34" charset="0"/>
            </a:endParaRPr>
          </a:p>
          <a:p>
            <a:pPr fontAlgn="base">
              <a:spcBef>
                <a:spcPct val="50000"/>
              </a:spcBef>
              <a:spcAft>
                <a:spcPct val="0"/>
              </a:spcAft>
              <a:buFontTx/>
              <a:buNone/>
            </a:pPr>
            <a:endParaRPr lang="en-US" altLang="en-US" sz="2400" b="1">
              <a:solidFill>
                <a:srgbClr val="000099"/>
              </a:solidFill>
              <a:latin typeface="Arial" panose="020B0604020202020204" pitchFamily="34" charset="0"/>
            </a:endParaRPr>
          </a:p>
          <a:p>
            <a:pPr algn="ctr" fontAlgn="base">
              <a:spcBef>
                <a:spcPct val="50000"/>
              </a:spcBef>
              <a:spcAft>
                <a:spcPct val="0"/>
              </a:spcAft>
              <a:buFontTx/>
              <a:buNone/>
            </a:pPr>
            <a:r>
              <a:rPr lang="en-US" altLang="en-US" sz="2400" b="1">
                <a:solidFill>
                  <a:srgbClr val="CC0000"/>
                </a:solidFill>
                <a:latin typeface="Arial" panose="020B0604020202020204" pitchFamily="34" charset="0"/>
              </a:rPr>
              <a:t>glucose + oxygen</a:t>
            </a:r>
            <a:r>
              <a:rPr lang="en-US" altLang="en-US" sz="2400" b="1">
                <a:solidFill>
                  <a:srgbClr val="CC0000"/>
                </a:solidFill>
                <a:latin typeface="Arial" panose="020B0604020202020204" pitchFamily="34" charset="0"/>
                <a:sym typeface="Wingdings" panose="05000000000000000000" pitchFamily="2" charset="2"/>
              </a:rPr>
              <a:t></a:t>
            </a:r>
            <a:r>
              <a:rPr lang="en-US" altLang="en-US" sz="2400" b="1">
                <a:solidFill>
                  <a:srgbClr val="CC0000"/>
                </a:solidFill>
                <a:latin typeface="Arial" panose="020B0604020202020204" pitchFamily="34" charset="0"/>
              </a:rPr>
              <a:t> carbon dioxide</a:t>
            </a:r>
            <a:r>
              <a:rPr lang="en-US" altLang="en-US" sz="2400" b="1">
                <a:solidFill>
                  <a:srgbClr val="000099"/>
                </a:solidFill>
              </a:rPr>
              <a:t> </a:t>
            </a:r>
            <a:r>
              <a:rPr lang="en-US" altLang="en-US" sz="2400" b="1">
                <a:solidFill>
                  <a:srgbClr val="CC0000"/>
                </a:solidFill>
                <a:latin typeface="Arial" panose="020B0604020202020204" pitchFamily="34" charset="0"/>
              </a:rPr>
              <a:t>+ water + ATP energy</a:t>
            </a:r>
          </a:p>
          <a:p>
            <a:pPr algn="ctr" fontAlgn="base">
              <a:spcBef>
                <a:spcPct val="50000"/>
              </a:spcBef>
              <a:spcAft>
                <a:spcPct val="0"/>
              </a:spcAft>
              <a:buFontTx/>
              <a:buNone/>
            </a:pPr>
            <a:r>
              <a:rPr lang="en-US" altLang="en-US" sz="2400" b="1">
                <a:solidFill>
                  <a:srgbClr val="000099"/>
                </a:solidFill>
                <a:latin typeface="Arial" panose="020B0604020202020204" pitchFamily="34" charset="0"/>
              </a:rPr>
              <a:t>C</a:t>
            </a:r>
            <a:r>
              <a:rPr lang="en-US" altLang="en-US" sz="2400" b="1" baseline="-25000">
                <a:solidFill>
                  <a:srgbClr val="000099"/>
                </a:solidFill>
                <a:latin typeface="Arial" panose="020B0604020202020204" pitchFamily="34" charset="0"/>
              </a:rPr>
              <a:t>6</a:t>
            </a:r>
            <a:r>
              <a:rPr lang="en-US" altLang="en-US" sz="2400" b="1">
                <a:solidFill>
                  <a:srgbClr val="000099"/>
                </a:solidFill>
                <a:latin typeface="Arial" panose="020B0604020202020204" pitchFamily="34" charset="0"/>
              </a:rPr>
              <a:t>H</a:t>
            </a:r>
            <a:r>
              <a:rPr lang="en-US" altLang="en-US" sz="2400" b="1" baseline="-25000">
                <a:solidFill>
                  <a:srgbClr val="000099"/>
                </a:solidFill>
                <a:latin typeface="Arial" panose="020B0604020202020204" pitchFamily="34" charset="0"/>
              </a:rPr>
              <a:t>12</a:t>
            </a:r>
            <a:r>
              <a:rPr lang="en-US" altLang="en-US" sz="2400" b="1">
                <a:solidFill>
                  <a:srgbClr val="000099"/>
                </a:solidFill>
                <a:latin typeface="Arial" panose="020B0604020202020204" pitchFamily="34" charset="0"/>
              </a:rPr>
              <a:t>O</a:t>
            </a:r>
            <a:r>
              <a:rPr lang="en-US" altLang="en-US" sz="2400" b="1" baseline="-25000">
                <a:solidFill>
                  <a:srgbClr val="000099"/>
                </a:solidFill>
                <a:latin typeface="Arial" panose="020B0604020202020204" pitchFamily="34" charset="0"/>
              </a:rPr>
              <a:t>6</a:t>
            </a:r>
            <a:r>
              <a:rPr lang="en-US" altLang="en-US" sz="2400" b="1">
                <a:solidFill>
                  <a:srgbClr val="000099"/>
                </a:solidFill>
                <a:latin typeface="Arial" panose="020B0604020202020204" pitchFamily="34" charset="0"/>
              </a:rPr>
              <a:t> +</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6 O</a:t>
            </a:r>
            <a:r>
              <a:rPr lang="en-US" altLang="en-US" sz="2400" b="1" baseline="-25000">
                <a:solidFill>
                  <a:srgbClr val="000099"/>
                </a:solidFill>
                <a:latin typeface="Arial" panose="020B0604020202020204" pitchFamily="34" charset="0"/>
              </a:rPr>
              <a:t>2    </a:t>
            </a:r>
            <a:r>
              <a:rPr lang="en-US" altLang="en-US" sz="2400" b="1">
                <a:solidFill>
                  <a:srgbClr val="000099"/>
                </a:solidFill>
                <a:latin typeface="Arial" panose="020B0604020202020204" pitchFamily="34" charset="0"/>
                <a:sym typeface="Wingdings" panose="05000000000000000000" pitchFamily="2" charset="2"/>
              </a:rPr>
              <a:t>   </a:t>
            </a:r>
            <a:r>
              <a:rPr lang="en-US" altLang="en-US" sz="2400" b="1">
                <a:solidFill>
                  <a:srgbClr val="000099"/>
                </a:solidFill>
                <a:latin typeface="Arial" panose="020B0604020202020204" pitchFamily="34" charset="0"/>
              </a:rPr>
              <a:t>6 CO</a:t>
            </a:r>
            <a:r>
              <a:rPr lang="en-US" altLang="en-US" sz="2400" b="1" baseline="-25000">
                <a:solidFill>
                  <a:srgbClr val="000099"/>
                </a:solidFill>
                <a:latin typeface="Arial" panose="020B0604020202020204" pitchFamily="34" charset="0"/>
              </a:rPr>
              <a:t>2</a:t>
            </a:r>
            <a:r>
              <a:rPr lang="en-US" altLang="en-US" sz="2400" b="1">
                <a:solidFill>
                  <a:srgbClr val="FFFFFF"/>
                </a:solidFill>
                <a:latin typeface="Arial" panose="020B0604020202020204" pitchFamily="34" charset="0"/>
              </a:rPr>
              <a:t> </a:t>
            </a:r>
            <a:r>
              <a:rPr lang="en-US" altLang="en-US" sz="2400" b="1">
                <a:solidFill>
                  <a:srgbClr val="000099"/>
                </a:solidFill>
                <a:latin typeface="Arial" panose="020B0604020202020204" pitchFamily="34" charset="0"/>
              </a:rPr>
              <a:t>+ 6 H</a:t>
            </a:r>
            <a:r>
              <a:rPr lang="en-US" altLang="en-US" sz="2400" b="1" baseline="-25000">
                <a:solidFill>
                  <a:srgbClr val="000099"/>
                </a:solidFill>
                <a:latin typeface="Arial" panose="020B0604020202020204" pitchFamily="34" charset="0"/>
              </a:rPr>
              <a:t>2</a:t>
            </a:r>
            <a:r>
              <a:rPr lang="en-US" altLang="en-US" sz="2400" b="1">
                <a:solidFill>
                  <a:srgbClr val="000099"/>
                </a:solidFill>
                <a:latin typeface="Arial" panose="020B0604020202020204" pitchFamily="34" charset="0"/>
              </a:rPr>
              <a:t>O + ATP Energy</a:t>
            </a:r>
            <a:endParaRPr lang="en-US" altLang="en-US" sz="2400" b="1" baseline="-25000">
              <a:solidFill>
                <a:srgbClr val="000099"/>
              </a:solidFill>
              <a:latin typeface="Arial" panose="020B0604020202020204" pitchFamily="34" charset="0"/>
            </a:endParaRPr>
          </a:p>
          <a:p>
            <a:pPr fontAlgn="base">
              <a:spcBef>
                <a:spcPct val="50000"/>
              </a:spcBef>
              <a:spcAft>
                <a:spcPct val="0"/>
              </a:spcAft>
              <a:buFontTx/>
              <a:buNone/>
            </a:pPr>
            <a:r>
              <a:rPr lang="en-US" altLang="en-US" sz="2400" b="1">
                <a:solidFill>
                  <a:srgbClr val="CC0000"/>
                </a:solidFill>
                <a:latin typeface="Arial" panose="020B0604020202020204" pitchFamily="34" charset="0"/>
              </a:rPr>
              <a:t>	      reactants		    products </a:t>
            </a:r>
          </a:p>
        </p:txBody>
      </p:sp>
      <p:cxnSp>
        <p:nvCxnSpPr>
          <p:cNvPr id="3" name="Straight Arrow Connector 2"/>
          <p:cNvCxnSpPr/>
          <p:nvPr/>
        </p:nvCxnSpPr>
        <p:spPr>
          <a:xfrm flipH="1" flipV="1">
            <a:off x="2514600" y="3095625"/>
            <a:ext cx="3048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429000" y="3095625"/>
            <a:ext cx="6096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124200" y="3095625"/>
            <a:ext cx="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52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944813"/>
            <a:ext cx="457200" cy="407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4" name="Straight Arrow Connector 13"/>
          <p:cNvCxnSpPr/>
          <p:nvPr/>
        </p:nvCxnSpPr>
        <p:spPr>
          <a:xfrm flipV="1">
            <a:off x="6858000" y="2944813"/>
            <a:ext cx="304800" cy="382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705350" y="5819775"/>
            <a:ext cx="4572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743200" y="5791200"/>
            <a:ext cx="1524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966913" y="5791200"/>
            <a:ext cx="3048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715000" y="5791200"/>
            <a:ext cx="1524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281738" y="5791200"/>
            <a:ext cx="381000" cy="257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777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1"/>
          <p:cNvSpPr txBox="1">
            <a:spLocks noChangeArrowheads="1"/>
          </p:cNvSpPr>
          <p:nvPr/>
        </p:nvSpPr>
        <p:spPr bwMode="auto">
          <a:xfrm>
            <a:off x="914400" y="533400"/>
            <a:ext cx="7391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a:solidFill>
                  <a:srgbClr val="000000"/>
                </a:solidFill>
              </a:rPr>
              <a:t>Counting Atoms in Photosynthesis</a:t>
            </a: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224838" cy="1195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98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914400" y="533400"/>
            <a:ext cx="7391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a:solidFill>
                  <a:srgbClr val="000000"/>
                </a:solidFill>
              </a:rPr>
              <a:t>Counting Atoms in Cellular Respiration</a:t>
            </a:r>
          </a:p>
        </p:txBody>
      </p:sp>
      <p:pic>
        <p:nvPicPr>
          <p:cNvPr id="972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295400"/>
            <a:ext cx="8609012" cy="1195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653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026" descr="carb and oxy cy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34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1397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026" descr="oxycarbcy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304800"/>
            <a:ext cx="892968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Text Box 1028"/>
          <p:cNvSpPr txBox="1">
            <a:spLocks noChangeArrowheads="1"/>
          </p:cNvSpPr>
          <p:nvPr/>
        </p:nvSpPr>
        <p:spPr bwMode="auto">
          <a:xfrm>
            <a:off x="4038600" y="304800"/>
            <a:ext cx="46482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AutoNum type="arabicPeriod"/>
            </a:pPr>
            <a:r>
              <a:rPr lang="en-US" altLang="en-US" sz="2400" b="1">
                <a:solidFill>
                  <a:srgbClr val="000000"/>
                </a:solidFill>
                <a:latin typeface="Comic Sans MS" panose="030F0702030302020204" pitchFamily="66" charset="0"/>
              </a:rPr>
              <a:t>Name this cycle in nature.</a:t>
            </a:r>
          </a:p>
          <a:p>
            <a:pPr fontAlgn="base">
              <a:spcBef>
                <a:spcPct val="0"/>
              </a:spcBef>
              <a:spcAft>
                <a:spcPct val="0"/>
              </a:spcAft>
              <a:buFontTx/>
              <a:buAutoNum type="arabicPeriod"/>
            </a:pPr>
            <a:r>
              <a:rPr lang="en-US" altLang="en-US" sz="2400" b="1">
                <a:solidFill>
                  <a:srgbClr val="000000"/>
                </a:solidFill>
                <a:latin typeface="Comic Sans MS" panose="030F0702030302020204" pitchFamily="66" charset="0"/>
              </a:rPr>
              <a:t>What two processes are going on in this picture?</a:t>
            </a:r>
          </a:p>
        </p:txBody>
      </p:sp>
    </p:spTree>
    <p:extLst>
      <p:ext uri="{BB962C8B-B14F-4D97-AF65-F5344CB8AC3E}">
        <p14:creationId xmlns:p14="http://schemas.microsoft.com/office/powerpoint/2010/main" val="416861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533400" y="329407"/>
            <a:ext cx="7162800" cy="173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dirty="0">
                <a:solidFill>
                  <a:schemeClr val="accent3">
                    <a:lumMod val="75000"/>
                  </a:schemeClr>
                </a:solidFill>
              </a:rPr>
              <a:t>HOW DO THE MATERIALS FOR PHOTOSYNTHESIS ENTER THE PLANT???</a:t>
            </a:r>
          </a:p>
        </p:txBody>
      </p:sp>
      <p:sp>
        <p:nvSpPr>
          <p:cNvPr id="57347" name="Text Box 3"/>
          <p:cNvSpPr txBox="1">
            <a:spLocks noChangeArrowheads="1"/>
          </p:cNvSpPr>
          <p:nvPr/>
        </p:nvSpPr>
        <p:spPr bwMode="auto">
          <a:xfrm>
            <a:off x="457200" y="2209800"/>
            <a:ext cx="5715000" cy="440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1" dirty="0"/>
              <a:t>Carbon Dioxide</a:t>
            </a:r>
            <a:r>
              <a:rPr lang="en-US" altLang="en-US" sz="2800" dirty="0"/>
              <a:t> – enters the plant through a pore called a </a:t>
            </a:r>
            <a:r>
              <a:rPr lang="en-US" altLang="en-US" sz="2800" u="sng" dirty="0"/>
              <a:t>STOMATA</a:t>
            </a:r>
            <a:r>
              <a:rPr lang="en-US" altLang="en-US" sz="2800" dirty="0"/>
              <a:t>.</a:t>
            </a:r>
          </a:p>
          <a:p>
            <a:pPr eaLnBrk="1" hangingPunct="1">
              <a:spcBef>
                <a:spcPct val="0"/>
              </a:spcBef>
              <a:buFontTx/>
              <a:buNone/>
            </a:pPr>
            <a:endParaRPr lang="en-US" altLang="en-US" sz="2800" dirty="0"/>
          </a:p>
          <a:p>
            <a:pPr eaLnBrk="1" hangingPunct="1">
              <a:spcBef>
                <a:spcPct val="0"/>
              </a:spcBef>
              <a:buFontTx/>
              <a:buNone/>
            </a:pPr>
            <a:endParaRPr lang="en-US" altLang="en-US" sz="2800" b="1" i="1" dirty="0"/>
          </a:p>
          <a:p>
            <a:pPr eaLnBrk="1" hangingPunct="1">
              <a:spcBef>
                <a:spcPct val="0"/>
              </a:spcBef>
              <a:buFontTx/>
              <a:buNone/>
            </a:pPr>
            <a:endParaRPr lang="en-US" altLang="en-US" sz="2800" b="1" i="1" dirty="0"/>
          </a:p>
          <a:p>
            <a:pPr eaLnBrk="1" hangingPunct="1">
              <a:spcBef>
                <a:spcPct val="0"/>
              </a:spcBef>
              <a:buFontTx/>
              <a:buNone/>
            </a:pPr>
            <a:r>
              <a:rPr lang="en-US" altLang="en-US" sz="2800" b="1" i="1" dirty="0"/>
              <a:t>Water</a:t>
            </a:r>
            <a:r>
              <a:rPr lang="en-US" altLang="en-US" sz="2800" dirty="0"/>
              <a:t> – enters the plant through the roots and is carried up the stem by </a:t>
            </a:r>
          </a:p>
          <a:p>
            <a:pPr eaLnBrk="1" hangingPunct="1">
              <a:spcBef>
                <a:spcPct val="0"/>
              </a:spcBef>
              <a:buFontTx/>
              <a:buNone/>
            </a:pPr>
            <a:r>
              <a:rPr lang="en-US" altLang="en-US" sz="2800" dirty="0"/>
              <a:t>the </a:t>
            </a:r>
            <a:r>
              <a:rPr lang="en-US" altLang="en-US" sz="2800" u="sng" dirty="0"/>
              <a:t>XYLEM</a:t>
            </a:r>
            <a:r>
              <a:rPr lang="en-US" altLang="en-US" sz="2800" dirty="0"/>
              <a:t>.  Water leaves the plant through the </a:t>
            </a:r>
            <a:r>
              <a:rPr lang="en-US" altLang="en-US" sz="2800" u="sng" dirty="0"/>
              <a:t>STOMATA</a:t>
            </a:r>
            <a:r>
              <a:rPr lang="en-US" altLang="en-US" sz="2800" dirty="0"/>
              <a:t>.</a:t>
            </a:r>
          </a:p>
          <a:p>
            <a:pPr eaLnBrk="1" hangingPunct="1">
              <a:spcBef>
                <a:spcPct val="0"/>
              </a:spcBef>
              <a:buFontTx/>
              <a:buNone/>
            </a:pPr>
            <a:endParaRPr lang="en-US" altLang="en-US" sz="2800" dirty="0"/>
          </a:p>
        </p:txBody>
      </p:sp>
      <p:pic>
        <p:nvPicPr>
          <p:cNvPr id="57348" name="Picture 4" descr="stom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624013"/>
            <a:ext cx="3048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338" y="4876800"/>
            <a:ext cx="2914650" cy="157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74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eaf cross 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0"/>
            <a:ext cx="3810000" cy="365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 Box 3"/>
          <p:cNvSpPr txBox="1">
            <a:spLocks noChangeArrowheads="1"/>
          </p:cNvSpPr>
          <p:nvPr/>
        </p:nvSpPr>
        <p:spPr bwMode="auto">
          <a:xfrm>
            <a:off x="767556" y="68262"/>
            <a:ext cx="7913688"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solidFill>
                  <a:srgbClr val="99FF99"/>
                </a:solidFill>
                <a:latin typeface="Cooper Blk BT" pitchFamily="18" charset="0"/>
              </a:rPr>
              <a:t> </a:t>
            </a:r>
            <a:r>
              <a:rPr lang="en-US" altLang="en-US" sz="3600" b="1" dirty="0">
                <a:solidFill>
                  <a:schemeClr val="accent3">
                    <a:lumMod val="75000"/>
                  </a:schemeClr>
                </a:solidFill>
                <a:latin typeface="Cooper Blk BT" pitchFamily="18" charset="0"/>
              </a:rPr>
              <a:t>WHERE DOES PHOTOSYNTHESIS </a:t>
            </a:r>
          </a:p>
          <a:p>
            <a:pPr algn="ctr" eaLnBrk="1" hangingPunct="1">
              <a:spcBef>
                <a:spcPct val="0"/>
              </a:spcBef>
              <a:buFontTx/>
              <a:buNone/>
            </a:pPr>
            <a:r>
              <a:rPr lang="en-US" altLang="en-US" sz="3600" b="1" dirty="0">
                <a:solidFill>
                  <a:schemeClr val="accent3">
                    <a:lumMod val="75000"/>
                  </a:schemeClr>
                </a:solidFill>
                <a:latin typeface="Cooper Blk BT" pitchFamily="18" charset="0"/>
              </a:rPr>
              <a:t>TAKE PLACE???</a:t>
            </a:r>
          </a:p>
          <a:p>
            <a:pPr algn="ctr" eaLnBrk="1" hangingPunct="1">
              <a:spcBef>
                <a:spcPct val="0"/>
              </a:spcBef>
              <a:buFontTx/>
              <a:buNone/>
            </a:pPr>
            <a:endParaRPr lang="en-US" altLang="en-US" sz="2400" dirty="0"/>
          </a:p>
        </p:txBody>
      </p:sp>
      <p:sp>
        <p:nvSpPr>
          <p:cNvPr id="59396" name="Text Box 4"/>
          <p:cNvSpPr txBox="1">
            <a:spLocks noChangeArrowheads="1"/>
          </p:cNvSpPr>
          <p:nvPr/>
        </p:nvSpPr>
        <p:spPr bwMode="auto">
          <a:xfrm>
            <a:off x="3733800" y="1371600"/>
            <a:ext cx="57912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rgbClr val="0070C0"/>
                </a:solidFill>
                <a:latin typeface="Arial Black" panose="020B0A04020102020204" pitchFamily="34" charset="0"/>
              </a:rPr>
              <a:t>IN THE </a:t>
            </a:r>
            <a:r>
              <a:rPr lang="en-US" altLang="en-US" sz="2800" u="sng" dirty="0">
                <a:solidFill>
                  <a:srgbClr val="0070C0"/>
                </a:solidFill>
                <a:latin typeface="Arial Black" panose="020B0A04020102020204" pitchFamily="34" charset="0"/>
              </a:rPr>
              <a:t>LEAVES</a:t>
            </a:r>
            <a:r>
              <a:rPr lang="en-US" altLang="en-US" sz="2800" dirty="0">
                <a:solidFill>
                  <a:srgbClr val="0070C0"/>
                </a:solidFill>
                <a:latin typeface="Arial Black" panose="020B0A04020102020204" pitchFamily="34" charset="0"/>
              </a:rPr>
              <a:t>, SPECIFICALLY IN THE </a:t>
            </a:r>
            <a:r>
              <a:rPr lang="en-US" altLang="en-US" sz="2800" u="sng" dirty="0">
                <a:solidFill>
                  <a:srgbClr val="0070C0"/>
                </a:solidFill>
                <a:latin typeface="Arial Black" panose="020B0A04020102020204" pitchFamily="34" charset="0"/>
              </a:rPr>
              <a:t>CHLOROPLASTS</a:t>
            </a:r>
            <a:r>
              <a:rPr lang="en-US" altLang="en-US" sz="2800" dirty="0">
                <a:solidFill>
                  <a:srgbClr val="0070C0"/>
                </a:solidFill>
                <a:latin typeface="Arial Black" panose="020B0A04020102020204" pitchFamily="34" charset="0"/>
              </a:rPr>
              <a:t>!!!!</a:t>
            </a:r>
            <a:endParaRPr lang="en-US" altLang="en-US" sz="2800" u="sng" dirty="0">
              <a:solidFill>
                <a:srgbClr val="0070C0"/>
              </a:solidFill>
              <a:latin typeface="Arial Black" panose="020B0A04020102020204" pitchFamily="34" charset="0"/>
            </a:endParaRPr>
          </a:p>
        </p:txBody>
      </p:sp>
      <p:sp>
        <p:nvSpPr>
          <p:cNvPr id="59397" name="Line 5"/>
          <p:cNvSpPr>
            <a:spLocks noChangeShapeType="1"/>
          </p:cNvSpPr>
          <p:nvPr/>
        </p:nvSpPr>
        <p:spPr bwMode="auto">
          <a:xfrm flipH="1">
            <a:off x="4191000" y="2743200"/>
            <a:ext cx="2438400" cy="1219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59398" name="Picture 6" descr="sun-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1931988"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Line 7"/>
          <p:cNvSpPr>
            <a:spLocks noChangeShapeType="1"/>
          </p:cNvSpPr>
          <p:nvPr/>
        </p:nvSpPr>
        <p:spPr bwMode="auto">
          <a:xfrm>
            <a:off x="1828800" y="1676400"/>
            <a:ext cx="1752600" cy="2362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00" name="Line 8"/>
          <p:cNvSpPr>
            <a:spLocks noChangeShapeType="1"/>
          </p:cNvSpPr>
          <p:nvPr/>
        </p:nvSpPr>
        <p:spPr bwMode="auto">
          <a:xfrm>
            <a:off x="1828800" y="1828800"/>
            <a:ext cx="685800" cy="2590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01" name="Line 9"/>
          <p:cNvSpPr>
            <a:spLocks noChangeShapeType="1"/>
          </p:cNvSpPr>
          <p:nvPr/>
        </p:nvSpPr>
        <p:spPr bwMode="auto">
          <a:xfrm flipH="1">
            <a:off x="3352800" y="2743200"/>
            <a:ext cx="2514600" cy="1524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59402" name="Picture 10" descr="lea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3132138"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275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228600"/>
            <a:ext cx="8153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220663" algn="l" defTabSz="914400" rtl="0" eaLnBrk="1" fontAlgn="base" latinLnBrk="0" hangingPunct="1">
              <a:lnSpc>
                <a:spcPct val="100000"/>
              </a:lnSpc>
              <a:spcBef>
                <a:spcPct val="0"/>
              </a:spcBef>
              <a:spcAft>
                <a:spcPct val="0"/>
              </a:spcAft>
              <a:buClrTx/>
              <a:buSzTx/>
              <a:buFontTx/>
              <a:buChar char="•"/>
              <a:tabLst/>
            </a:pP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Photosynthesis occurs in the </a:t>
            </a:r>
            <a:r>
              <a:rPr kumimoji="0" lang="en-US" sz="2800" b="1" i="0" u="sng" strike="noStrike" cap="none" normalizeH="0" baseline="0" dirty="0">
                <a:ln>
                  <a:noFill/>
                </a:ln>
                <a:solidFill>
                  <a:srgbClr val="C00000"/>
                </a:solidFill>
                <a:effectLst/>
                <a:latin typeface="Calibri" pitchFamily="34" charset="0"/>
                <a:ea typeface="Times New Roman" pitchFamily="18" charset="0"/>
                <a:cs typeface="Arial" pitchFamily="34" charset="0"/>
              </a:rPr>
              <a:t>chloroplasts</a:t>
            </a:r>
            <a:r>
              <a:rPr kumimoji="0" lang="en-US" sz="28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of plants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21508" name="Picture 4"/>
          <p:cNvPicPr>
            <a:picLocks noChangeAspect="1" noChangeArrowheads="1"/>
          </p:cNvPicPr>
          <p:nvPr/>
        </p:nvPicPr>
        <p:blipFill>
          <a:blip r:embed="rId2" cstate="print"/>
          <a:srcRect/>
          <a:stretch>
            <a:fillRect/>
          </a:stretch>
        </p:blipFill>
        <p:spPr bwMode="auto">
          <a:xfrm>
            <a:off x="1752600" y="838200"/>
            <a:ext cx="5566692" cy="7848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14400" y="708025"/>
            <a:ext cx="7024688" cy="1143000"/>
          </a:xfrm>
        </p:spPr>
        <p:txBody>
          <a:bodyPr/>
          <a:lstStyle/>
          <a:p>
            <a:r>
              <a:rPr lang="en-US" altLang="en-US"/>
              <a:t>Parts of a Chloroplast	</a:t>
            </a:r>
          </a:p>
        </p:txBody>
      </p:sp>
      <p:pic>
        <p:nvPicPr>
          <p:cNvPr id="64515" name="Picture 5" descr="p2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47863"/>
            <a:ext cx="6145213"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Freeform 6"/>
          <p:cNvSpPr>
            <a:spLocks/>
          </p:cNvSpPr>
          <p:nvPr/>
        </p:nvSpPr>
        <p:spPr bwMode="auto">
          <a:xfrm>
            <a:off x="2514600" y="3060700"/>
            <a:ext cx="2027238" cy="1739900"/>
          </a:xfrm>
          <a:custGeom>
            <a:avLst/>
            <a:gdLst>
              <a:gd name="T0" fmla="*/ 2147483646 w 912"/>
              <a:gd name="T1" fmla="*/ 2147483646 h 1624"/>
              <a:gd name="T2" fmla="*/ 2147483646 w 912"/>
              <a:gd name="T3" fmla="*/ 2147483646 h 1624"/>
              <a:gd name="T4" fmla="*/ 0 w 912"/>
              <a:gd name="T5" fmla="*/ 0 h 1624"/>
              <a:gd name="T6" fmla="*/ 0 60000 65536"/>
              <a:gd name="T7" fmla="*/ 0 60000 65536"/>
              <a:gd name="T8" fmla="*/ 0 60000 65536"/>
            </a:gdLst>
            <a:ahLst/>
            <a:cxnLst>
              <a:cxn ang="T6">
                <a:pos x="T0" y="T1"/>
              </a:cxn>
              <a:cxn ang="T7">
                <a:pos x="T2" y="T3"/>
              </a:cxn>
              <a:cxn ang="T8">
                <a:pos x="T4" y="T5"/>
              </a:cxn>
            </a:cxnLst>
            <a:rect l="0" t="0" r="r" b="b"/>
            <a:pathLst>
              <a:path w="912" h="1624">
                <a:moveTo>
                  <a:pt x="912" y="1624"/>
                </a:moveTo>
                <a:lnTo>
                  <a:pt x="432" y="1624"/>
                </a:lnTo>
                <a:lnTo>
                  <a:pt x="0" y="0"/>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517" name="Freeform 7"/>
          <p:cNvSpPr>
            <a:spLocks/>
          </p:cNvSpPr>
          <p:nvPr/>
        </p:nvSpPr>
        <p:spPr bwMode="auto">
          <a:xfrm>
            <a:off x="4572000" y="4419600"/>
            <a:ext cx="246063" cy="1311275"/>
          </a:xfrm>
          <a:custGeom>
            <a:avLst/>
            <a:gdLst>
              <a:gd name="T0" fmla="*/ 2147483646 w 180"/>
              <a:gd name="T1" fmla="*/ 0 h 956"/>
              <a:gd name="T2" fmla="*/ 0 w 180"/>
              <a:gd name="T3" fmla="*/ 0 h 956"/>
              <a:gd name="T4" fmla="*/ 0 w 180"/>
              <a:gd name="T5" fmla="*/ 2147483646 h 956"/>
              <a:gd name="T6" fmla="*/ 2147483646 w 180"/>
              <a:gd name="T7" fmla="*/ 2147483646 h 9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0" h="956">
                <a:moveTo>
                  <a:pt x="180" y="0"/>
                </a:moveTo>
                <a:lnTo>
                  <a:pt x="0" y="0"/>
                </a:lnTo>
                <a:lnTo>
                  <a:pt x="0" y="956"/>
                </a:lnTo>
                <a:lnTo>
                  <a:pt x="164" y="956"/>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518" name="Rectangle 8"/>
          <p:cNvSpPr>
            <a:spLocks noChangeArrowheads="1"/>
          </p:cNvSpPr>
          <p:nvPr/>
        </p:nvSpPr>
        <p:spPr bwMode="auto">
          <a:xfrm>
            <a:off x="1508125" y="2659063"/>
            <a:ext cx="1554163" cy="4016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latin typeface="Arial" panose="020B0604020202020204" pitchFamily="34" charset="0"/>
              </a:rPr>
              <a:t>Granum</a:t>
            </a:r>
          </a:p>
        </p:txBody>
      </p:sp>
      <p:sp>
        <p:nvSpPr>
          <p:cNvPr id="64519" name="Rectangle 9"/>
          <p:cNvSpPr>
            <a:spLocks noChangeArrowheads="1"/>
          </p:cNvSpPr>
          <p:nvPr/>
        </p:nvSpPr>
        <p:spPr bwMode="auto">
          <a:xfrm>
            <a:off x="2819400" y="1905000"/>
            <a:ext cx="1327150" cy="736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rgbClr val="000000"/>
                </a:solidFill>
                <a:latin typeface="Arial" panose="020B0604020202020204" pitchFamily="34" charset="0"/>
              </a:rPr>
              <a:t>Thylakoid</a:t>
            </a:r>
          </a:p>
          <a:p>
            <a:pPr algn="ctr" eaLnBrk="1" hangingPunct="1">
              <a:spcBef>
                <a:spcPct val="0"/>
              </a:spcBef>
              <a:buFontTx/>
              <a:buNone/>
            </a:pPr>
            <a:r>
              <a:rPr lang="en-US" altLang="en-US" sz="1800" b="1">
                <a:solidFill>
                  <a:srgbClr val="000000"/>
                </a:solidFill>
                <a:latin typeface="Arial" panose="020B0604020202020204" pitchFamily="34" charset="0"/>
              </a:rPr>
              <a:t> </a:t>
            </a:r>
            <a:r>
              <a:rPr lang="en-US" altLang="en-US" sz="1400" b="1">
                <a:solidFill>
                  <a:srgbClr val="000000"/>
                </a:solidFill>
                <a:latin typeface="Arial" panose="020B0604020202020204" pitchFamily="34" charset="0"/>
              </a:rPr>
              <a:t>(single sac)</a:t>
            </a:r>
          </a:p>
        </p:txBody>
      </p:sp>
      <p:sp>
        <p:nvSpPr>
          <p:cNvPr id="64520" name="Line 10"/>
          <p:cNvSpPr>
            <a:spLocks noChangeShapeType="1"/>
          </p:cNvSpPr>
          <p:nvPr/>
        </p:nvSpPr>
        <p:spPr bwMode="auto">
          <a:xfrm>
            <a:off x="3505200" y="2590800"/>
            <a:ext cx="1368425" cy="798513"/>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521" name="Rectangle 12"/>
          <p:cNvSpPr>
            <a:spLocks noChangeArrowheads="1"/>
          </p:cNvSpPr>
          <p:nvPr/>
        </p:nvSpPr>
        <p:spPr bwMode="auto">
          <a:xfrm>
            <a:off x="6477000" y="657225"/>
            <a:ext cx="1327150" cy="584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latin typeface="Arial" panose="020B0604020202020204" pitchFamily="34" charset="0"/>
              </a:rPr>
              <a:t>Stroma (fluid)</a:t>
            </a:r>
            <a:endParaRPr lang="en-US" altLang="en-US" sz="1800" b="1">
              <a:solidFill>
                <a:srgbClr val="000000"/>
              </a:solidFill>
              <a:latin typeface="Arial" panose="020B0604020202020204" pitchFamily="34" charset="0"/>
            </a:endParaRPr>
          </a:p>
        </p:txBody>
      </p:sp>
      <p:sp>
        <p:nvSpPr>
          <p:cNvPr id="64522" name="Line 13"/>
          <p:cNvSpPr>
            <a:spLocks noChangeShapeType="1"/>
          </p:cNvSpPr>
          <p:nvPr/>
        </p:nvSpPr>
        <p:spPr bwMode="auto">
          <a:xfrm flipH="1">
            <a:off x="6934200" y="1219200"/>
            <a:ext cx="152400" cy="25908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523" name="Rectangle 12"/>
          <p:cNvSpPr>
            <a:spLocks noChangeArrowheads="1"/>
          </p:cNvSpPr>
          <p:nvPr/>
        </p:nvSpPr>
        <p:spPr bwMode="auto">
          <a:xfrm>
            <a:off x="6781800" y="5676900"/>
            <a:ext cx="1820863" cy="457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latin typeface="Arial" panose="020B0604020202020204" pitchFamily="34" charset="0"/>
              </a:rPr>
              <a:t>Inner Membrane</a:t>
            </a:r>
            <a:endParaRPr lang="en-US" altLang="en-US" sz="1800" b="1">
              <a:solidFill>
                <a:srgbClr val="000000"/>
              </a:solidFill>
              <a:latin typeface="Arial" panose="020B0604020202020204" pitchFamily="34" charset="0"/>
            </a:endParaRPr>
          </a:p>
        </p:txBody>
      </p:sp>
      <p:sp>
        <p:nvSpPr>
          <p:cNvPr id="64524" name="Rectangle 12"/>
          <p:cNvSpPr>
            <a:spLocks noChangeArrowheads="1"/>
          </p:cNvSpPr>
          <p:nvPr/>
        </p:nvSpPr>
        <p:spPr bwMode="auto">
          <a:xfrm>
            <a:off x="685800" y="3863975"/>
            <a:ext cx="1828800" cy="5667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latin typeface="Arial" panose="020B0604020202020204" pitchFamily="34" charset="0"/>
              </a:rPr>
              <a:t>Outer Membrane</a:t>
            </a:r>
            <a:endParaRPr lang="en-US" altLang="en-US" sz="1800" b="1">
              <a:solidFill>
                <a:srgbClr val="000000"/>
              </a:solidFill>
              <a:latin typeface="Arial" panose="020B0604020202020204" pitchFamily="34" charset="0"/>
            </a:endParaRPr>
          </a:p>
        </p:txBody>
      </p:sp>
      <p:sp>
        <p:nvSpPr>
          <p:cNvPr id="64525" name="Line 13"/>
          <p:cNvSpPr>
            <a:spLocks noChangeShapeType="1"/>
          </p:cNvSpPr>
          <p:nvPr/>
        </p:nvSpPr>
        <p:spPr bwMode="auto">
          <a:xfrm flipH="1">
            <a:off x="7540625" y="5029200"/>
            <a:ext cx="152400" cy="75723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526" name="Line 10"/>
          <p:cNvSpPr>
            <a:spLocks noChangeShapeType="1"/>
          </p:cNvSpPr>
          <p:nvPr/>
        </p:nvSpPr>
        <p:spPr bwMode="auto">
          <a:xfrm>
            <a:off x="1831975" y="4371975"/>
            <a:ext cx="1139825" cy="200025"/>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86674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808080"/>
    </a:dk1>
    <a:lt1>
      <a:srgbClr val="99FF99"/>
    </a:lt1>
    <a:dk2>
      <a:srgbClr val="CC66FF"/>
    </a:dk2>
    <a:lt2>
      <a:srgbClr val="000000"/>
    </a:lt2>
    <a:accent1>
      <a:srgbClr val="00CC99"/>
    </a:accent1>
    <a:accent2>
      <a:srgbClr val="3333CC"/>
    </a:accent2>
    <a:accent3>
      <a:srgbClr val="E2B8FF"/>
    </a:accent3>
    <a:accent4>
      <a:srgbClr val="82DA82"/>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Resource_x0020_Type xmlns="3dad766c-9e36-455d-8d7c-234eca89fec7">
      <Value>Academic</Value>
      <Value>Student Resource</Value>
    </Resource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1096CC707031408CD9FF9F286BB83A" ma:contentTypeVersion="1" ma:contentTypeDescription="Create a new document." ma:contentTypeScope="" ma:versionID="86c8869a9d9a84e7005a5d293027d473">
  <xsd:schema xmlns:xsd="http://www.w3.org/2001/XMLSchema" xmlns:p="http://schemas.microsoft.com/office/2006/metadata/properties" xmlns:ns2="3dad766c-9e36-455d-8d7c-234eca89fec7" targetNamespace="http://schemas.microsoft.com/office/2006/metadata/properties" ma:root="true" ma:fieldsID="111b1d09fd174d8180c4ea5adcf5fafb" ns2:_="">
    <xsd:import namespace="3dad766c-9e36-455d-8d7c-234eca89fec7"/>
    <xsd:element name="properties">
      <xsd:complexType>
        <xsd:sequence>
          <xsd:element name="documentManagement">
            <xsd:complexType>
              <xsd:all>
                <xsd:element ref="ns2:Resource_x0020_Type" minOccurs="0"/>
              </xsd:all>
            </xsd:complexType>
          </xsd:element>
        </xsd:sequence>
      </xsd:complexType>
    </xsd:element>
  </xsd:schema>
  <xsd:schema xmlns:xsd="http://www.w3.org/2001/XMLSchema" xmlns:dms="http://schemas.microsoft.com/office/2006/documentManagement/types" targetNamespace="3dad766c-9e36-455d-8d7c-234eca89fec7" elementFormDefault="qualified">
    <xsd:import namespace="http://schemas.microsoft.com/office/2006/documentManagement/types"/>
    <xsd:element name="Resource_x0020_Type" ma:index="8" nillable="true" ma:displayName="Resource Type" ma:default="" ma:internalName="Resource_x0020_Type" ma:requiredMultiChoice="true">
      <xsd:complexType>
        <xsd:complexContent>
          <xsd:extension base="dms:MultiChoiceFillIn">
            <xsd:sequence>
              <xsd:element name="Value" maxOccurs="unbounded" minOccurs="0" nillable="true">
                <xsd:simpleType>
                  <xsd:union memberTypes="dms:Text">
                    <xsd:simpleType>
                      <xsd:restriction base="dms:Choice">
                        <xsd:enumeration value="Academic"/>
                        <xsd:enumeration value="AP"/>
                        <xsd:enumeration value="Pre AP"/>
                        <xsd:enumeration value="Parent Resource"/>
                        <xsd:enumeration value="Student Resource"/>
                        <xsd:enumeration value="Publications"/>
                        <xsd:enumeration value="Homework"/>
                        <xsd:enumeration value="Other"/>
                      </xsd:restriction>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1509E57-9AAB-401F-8F49-9C0743F1083C}">
  <ds:schemaRefs>
    <ds:schemaRef ds:uri="http://schemas.microsoft.com/sharepoint/v3/contenttype/forms"/>
  </ds:schemaRefs>
</ds:datastoreItem>
</file>

<file path=customXml/itemProps2.xml><?xml version="1.0" encoding="utf-8"?>
<ds:datastoreItem xmlns:ds="http://schemas.openxmlformats.org/officeDocument/2006/customXml" ds:itemID="{54353118-61BD-452E-BE83-63315C215DB5}">
  <ds:schemaRefs>
    <ds:schemaRef ds:uri="http://www.w3.org/XML/1998/namespace"/>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3dad766c-9e36-455d-8d7c-234eca89fec7"/>
  </ds:schemaRefs>
</ds:datastoreItem>
</file>

<file path=customXml/itemProps3.xml><?xml version="1.0" encoding="utf-8"?>
<ds:datastoreItem xmlns:ds="http://schemas.openxmlformats.org/officeDocument/2006/customXml" ds:itemID="{15CA76AB-4816-448E-8FA7-8D06659FF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d766c-9e36-455d-8d7c-234eca89fec7"/>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974</TotalTime>
  <Words>1527</Words>
  <Application>Microsoft Office PowerPoint</Application>
  <PresentationFormat>On-screen Show (4:3)</PresentationFormat>
  <Paragraphs>251</Paragraphs>
  <Slides>54</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54</vt:i4>
      </vt:variant>
    </vt:vector>
  </HeadingPairs>
  <TitlesOfParts>
    <vt:vector size="66" baseType="lpstr">
      <vt:lpstr>Arial</vt:lpstr>
      <vt:lpstr>Arial Black</vt:lpstr>
      <vt:lpstr>Calibri</vt:lpstr>
      <vt:lpstr>Comic Sans MS</vt:lpstr>
      <vt:lpstr>Cooper Blk BT</vt:lpstr>
      <vt:lpstr>Times New Roman</vt:lpstr>
      <vt:lpstr>Wingdings</vt:lpstr>
      <vt:lpstr>Office Theme</vt:lpstr>
      <vt:lpstr>1_Default Design</vt:lpstr>
      <vt:lpstr>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Parts of a Chloroplast </vt:lpstr>
      <vt:lpstr>PowerPoint Presentation</vt:lpstr>
      <vt:lpstr>PowerPoint Presentation</vt:lpstr>
      <vt:lpstr>PowerPoint Presentation</vt:lpstr>
      <vt:lpstr>PowerPoint Presentation</vt:lpstr>
      <vt:lpstr>PowerPoint Presentation</vt:lpstr>
      <vt:lpstr>If you were making a cake, what would the… </vt:lpstr>
      <vt:lpstr>PowerPoint Presentation</vt:lpstr>
      <vt:lpstr>PowerPoint Presentation</vt:lpstr>
      <vt:lpstr>Photosynthesis Equation:</vt:lpstr>
      <vt:lpstr>Photosynthesis Chemical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Katy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Energy Powerpoint</dc:title>
  <dc:creator>d0803679</dc:creator>
  <cp:lastModifiedBy>Kristie Wright</cp:lastModifiedBy>
  <cp:revision>92</cp:revision>
  <dcterms:created xsi:type="dcterms:W3CDTF">2009-09-30T15:49:46Z</dcterms:created>
  <dcterms:modified xsi:type="dcterms:W3CDTF">2019-09-12T02:42:08Z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0x010100AF1096CC707031408CD9FF9F286BB83A</vt:lpwstr>
  </property>
</Properties>
</file>