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www.infraware.co.kr/2012/infrawarePen" Target="docProps/infrawarePe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1"/>
  </p:notesMasterIdLst>
  <p:sldIdLst>
    <p:sldId id="256" r:id="rId3"/>
    <p:sldId id="257" r:id="rId4"/>
    <p:sldId id="258" r:id="rId5"/>
    <p:sldId id="317" r:id="rId6"/>
    <p:sldId id="259" r:id="rId7"/>
    <p:sldId id="269" r:id="rId8"/>
    <p:sldId id="318" r:id="rId9"/>
    <p:sldId id="319" r:id="rId10"/>
    <p:sldId id="342" r:id="rId11"/>
    <p:sldId id="343" r:id="rId12"/>
    <p:sldId id="344" r:id="rId13"/>
    <p:sldId id="345" r:id="rId14"/>
    <p:sldId id="266" r:id="rId15"/>
    <p:sldId id="346" r:id="rId16"/>
    <p:sldId id="321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22" r:id="rId27"/>
    <p:sldId id="328" r:id="rId28"/>
    <p:sldId id="329" r:id="rId29"/>
    <p:sldId id="316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FFFF00"/>
    <a:srgbClr val="63972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Блондинки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Хотят про-ть учебу</c:v>
                </c:pt>
                <c:pt idx="2">
                  <c:v>Хотят пол-ть высшее обр-е </c:v>
                </c:pt>
                <c:pt idx="3">
                  <c:v>Техническое обр-е</c:v>
                </c:pt>
                <c:pt idx="4">
                  <c:v>Гуманитарное обр-е</c:v>
                </c:pt>
                <c:pt idx="5">
                  <c:v>Не определились</c:v>
                </c:pt>
              </c:strCache>
            </c:strRef>
          </c:cat>
          <c:val>
            <c:numRef>
              <c:f>Лист1!$B$2:$B$7</c:f>
              <c:numCache>
                <c:formatCode>\О\с\н\о\в\н\о\й</c:formatCode>
                <c:ptCount val="6"/>
                <c:pt idx="0">
                  <c:v>26</c:v>
                </c:pt>
                <c:pt idx="1">
                  <c:v>25</c:v>
                </c:pt>
                <c:pt idx="2">
                  <c:v>24</c:v>
                </c:pt>
                <c:pt idx="3">
                  <c:v>14</c:v>
                </c:pt>
                <c:pt idx="4">
                  <c:v>10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Темноволосые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Хотят про-ть учебу</c:v>
                </c:pt>
                <c:pt idx="2">
                  <c:v>Хотят пол-ть высшее обр-е </c:v>
                </c:pt>
                <c:pt idx="3">
                  <c:v>Техническое обр-е</c:v>
                </c:pt>
                <c:pt idx="4">
                  <c:v>Гуманитарное обр-е</c:v>
                </c:pt>
                <c:pt idx="5">
                  <c:v>Не определились</c:v>
                </c:pt>
              </c:strCache>
            </c:strRef>
          </c:cat>
          <c:val>
            <c:numRef>
              <c:f>Лист1!$C$2:$C$7</c:f>
              <c:numCache>
                <c:formatCode>\О\с\н\о\в\н\о\й</c:formatCode>
                <c:ptCount val="6"/>
                <c:pt idx="0">
                  <c:v>101</c:v>
                </c:pt>
                <c:pt idx="1">
                  <c:v>98</c:v>
                </c:pt>
                <c:pt idx="2">
                  <c:v>95</c:v>
                </c:pt>
                <c:pt idx="3">
                  <c:v>44</c:v>
                </c:pt>
                <c:pt idx="4">
                  <c:v>41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165376"/>
        <c:axId val="42166912"/>
        <c:axId val="39163200"/>
      </c:bar3DChart>
      <c:catAx>
        <c:axId val="42165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42166912"/>
        <c:crosses val="autoZero"/>
        <c:auto val="1"/>
        <c:lblAlgn val="ctr"/>
        <c:lblOffset val="100"/>
        <c:noMultiLvlLbl val="0"/>
      </c:catAx>
      <c:valAx>
        <c:axId val="42166912"/>
        <c:scaling>
          <c:orientation val="minMax"/>
        </c:scaling>
        <c:delete val="0"/>
        <c:axPos val="l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42165376"/>
        <c:crosses val="autoZero"/>
        <c:crossBetween val="between"/>
      </c:valAx>
      <c:serAx>
        <c:axId val="39163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42166912"/>
        <c:crosses val="autoZero"/>
      </c:ser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endParaRPr lang="ko-KR" altLang="en-US" dirty="0" smtClean="0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endParaRPr lang="ko-KR" altLang="en-US" dirty="0" smtClean="0"/>
          </a:p>
        </p:txBody>
      </p:sp>
      <p:sp>
        <p:nvSpPr>
          <p:cNvPr id="4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endParaRPr lang="ko-KR" altLang="en-US" dirty="0" smtClean="0"/>
          </a:p>
        </p:txBody>
      </p:sp>
      <p:sp>
        <p:nvSpPr>
          <p:cNvPr id="5" name="Notes Placeholder 4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endParaRPr lang="ko-KR" altLang="en-US" dirty="0" smtClean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endParaRPr lang="ko-KR" altLang="en-US" dirty="0" smtClean="0"/>
          </a:p>
        </p:txBody>
      </p:sp>
      <p:sp>
        <p:nvSpPr>
          <p:cNvPr id="7" name="Slide Number Placeholder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7397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1pPr>
    <a:lvl2pPr marL="4572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2pPr>
    <a:lvl3pPr marL="9144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3pPr>
    <a:lvl4pPr marL="13716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4pPr>
    <a:lvl5pPr marL="18288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5pPr>
    <a:lvl6pPr marL="22860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6pPr>
    <a:lvl7pPr marL="27432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7pPr>
    <a:lvl8pPr marL="32004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8pPr>
    <a:lvl9pPr marL="36576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uario\Mis documentos\132\Diapositiva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7 Imagen" descr="2784104897_054121d4d5_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3981822" cy="3981822"/>
          </a:xfrm>
          <a:prstGeom prst="rect">
            <a:avLst/>
          </a:prstGeom>
        </p:spPr>
      </p:pic>
      <p:pic>
        <p:nvPicPr>
          <p:cNvPr id="9" name="图片 1" descr="未标题-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32000" y="1484784"/>
            <a:ext cx="54006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28E33-CC54-4A91-84F7-02A07E75B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8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55160" cy="5760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uario\Mis documentos\132\Diapositiva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18680-6E2D-451C-8385-484B930B8E17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420B3-53D9-432E-BB6C-510EB706E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116632"/>
            <a:ext cx="8072494" cy="1470025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412776"/>
            <a:ext cx="7786710" cy="1752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Проектная деятельность как условие социализации учащихся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9180" y="4714884"/>
            <a:ext cx="5544820" cy="12225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600" dirty="0" smtClean="0">
              <a:latin typeface="Calibri" charset="0"/>
            </a:endParaRPr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600" dirty="0" smtClean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4"/>
          <p:cNvSpPr>
            <a:spLocks noChangeArrowheads="1"/>
          </p:cNvSpPr>
          <p:nvPr/>
        </p:nvSpPr>
        <p:spPr bwMode="auto">
          <a:xfrm>
            <a:off x="1500166" y="1142984"/>
            <a:ext cx="6858048" cy="12922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 smtClean="0"/>
              <a:t>Подготовительный этап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Rectangle 55"/>
          <p:cNvSpPr>
            <a:spLocks noChangeArrowheads="1"/>
          </p:cNvSpPr>
          <p:nvPr/>
        </p:nvSpPr>
        <p:spPr bwMode="auto">
          <a:xfrm>
            <a:off x="6286512" y="3286124"/>
            <a:ext cx="2643206" cy="100647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2.Разработка идей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56"/>
          <p:cNvSpPr>
            <a:spLocks noChangeArrowheads="1"/>
          </p:cNvSpPr>
          <p:nvPr/>
        </p:nvSpPr>
        <p:spPr bwMode="auto">
          <a:xfrm>
            <a:off x="5286380" y="4643445"/>
            <a:ext cx="3000396" cy="92869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4.Подбор материалов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Rectangle 59"/>
          <p:cNvSpPr>
            <a:spLocks noChangeArrowheads="1"/>
          </p:cNvSpPr>
          <p:nvPr/>
        </p:nvSpPr>
        <p:spPr bwMode="auto">
          <a:xfrm>
            <a:off x="1142976" y="4643446"/>
            <a:ext cx="3286148" cy="93503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3.Обоснование выбора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Rectangle 60"/>
          <p:cNvSpPr>
            <a:spLocks noChangeArrowheads="1"/>
          </p:cNvSpPr>
          <p:nvPr/>
        </p:nvSpPr>
        <p:spPr bwMode="auto">
          <a:xfrm>
            <a:off x="1071538" y="3357562"/>
            <a:ext cx="2786082" cy="93503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1.Выбор темы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2428860" y="2428868"/>
            <a:ext cx="1143008" cy="8572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357950" y="2500306"/>
            <a:ext cx="1000132" cy="78581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178959" y="3178967"/>
            <a:ext cx="2214578" cy="7143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4429124" y="3214686"/>
            <a:ext cx="2214578" cy="64294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56"/>
          <p:cNvSpPr>
            <a:spLocks noChangeArrowheads="1"/>
          </p:cNvSpPr>
          <p:nvPr/>
        </p:nvSpPr>
        <p:spPr bwMode="auto">
          <a:xfrm>
            <a:off x="2786050" y="5643578"/>
            <a:ext cx="4000528" cy="92869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Расчёт себестоимости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5125" idx="2"/>
          </p:cNvCxnSpPr>
          <p:nvPr/>
        </p:nvCxnSpPr>
        <p:spPr>
          <a:xfrm rot="5400000">
            <a:off x="3325007" y="4039395"/>
            <a:ext cx="320836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7566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Технологический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составление плана 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проведения экспериментов;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выбор оборудования; 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экспериментов;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расчёты и выводы.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Picture 4" descr="cd10f1c1012cd06af88462100cbce5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357694"/>
            <a:ext cx="292922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5519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оформление проекта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5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проекта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ортфельи школьные принадлежнос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6256"/>
            <a:ext cx="28638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44379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«Физика в жизни девушки»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785926"/>
            <a:ext cx="8143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социологический опрос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Ваше  ФИО.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Класс, в котором Вы учитесь.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Ваш цвет волос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собираетесь продолжить учёбу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считаете, что достаточно для девушки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среднего образования?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считаете, нужно ли девушке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высшее образование?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образование, техническое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гуманитарное нужно Вам?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143372" y="3929066"/>
          <a:ext cx="500062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Содержимое 10" descr="http://gentlemans.com/thumbnail.ashx?path=slike_profila/2382/9073cbb6.jpg&amp;width=637&amp;height=0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000108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fakulteti.mk/Images/20140103-mileva-ajnstaj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000108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onb.ac.at/ariadne/vfb/vfbimages/meitner_0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000108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care.org/sites/default/files/image/marie-curie-portrait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000108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83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 fontAlgn="base"/>
            <a:r>
              <a:rPr lang="ru-RU" dirty="0">
                <a:solidFill>
                  <a:srgbClr val="FFFF00"/>
                </a:solidFill>
              </a:rPr>
              <a:t>Результаты опроса:</a:t>
            </a:r>
          </a:p>
          <a:p>
            <a:pPr fontAlgn="base"/>
            <a:r>
              <a:rPr lang="ru-RU" dirty="0">
                <a:solidFill>
                  <a:srgbClr val="FFFF00"/>
                </a:solidFill>
              </a:rPr>
              <a:t>Всего участвовала в опросе 101 девушка, из них светлые волосы имеют 26 человек. Собираются продолжить учёбу 98 девушек, из них 25 блондинок. </a:t>
            </a:r>
            <a:endParaRPr lang="ru-RU" dirty="0" smtClean="0">
              <a:solidFill>
                <a:srgbClr val="FFFF00"/>
              </a:solidFill>
            </a:endParaRPr>
          </a:p>
          <a:p>
            <a:pPr fontAlgn="base"/>
            <a:r>
              <a:rPr lang="ru-RU" dirty="0" smtClean="0">
                <a:solidFill>
                  <a:srgbClr val="FFFF00"/>
                </a:solidFill>
              </a:rPr>
              <a:t>Хотят </a:t>
            </a:r>
            <a:r>
              <a:rPr lang="ru-RU" dirty="0">
                <a:solidFill>
                  <a:srgbClr val="FFFF00"/>
                </a:solidFill>
              </a:rPr>
              <a:t>получить высшее образование 95 девушек, из них 24 блондинки. </a:t>
            </a:r>
            <a:endParaRPr lang="ru-RU" dirty="0" smtClean="0">
              <a:solidFill>
                <a:srgbClr val="FFFF00"/>
              </a:solidFill>
            </a:endParaRPr>
          </a:p>
          <a:p>
            <a:pPr fontAlgn="base"/>
            <a:r>
              <a:rPr lang="ru-RU" dirty="0" smtClean="0">
                <a:solidFill>
                  <a:srgbClr val="FFFF00"/>
                </a:solidFill>
              </a:rPr>
              <a:t>Техническое </a:t>
            </a:r>
            <a:r>
              <a:rPr lang="ru-RU" dirty="0">
                <a:solidFill>
                  <a:srgbClr val="FFFF00"/>
                </a:solidFill>
              </a:rPr>
              <a:t>образование хотят получить - 44, из них 14 блондинок, гуманитарное - 41, из них 10 блондинок. </a:t>
            </a:r>
            <a:endParaRPr lang="ru-RU" dirty="0" smtClean="0">
              <a:solidFill>
                <a:srgbClr val="FFFF00"/>
              </a:solidFill>
            </a:endParaRPr>
          </a:p>
          <a:p>
            <a:pPr fontAlgn="base"/>
            <a:r>
              <a:rPr lang="ru-RU" dirty="0" smtClean="0">
                <a:solidFill>
                  <a:srgbClr val="FFFF00"/>
                </a:solidFill>
              </a:rPr>
              <a:t>Ещё </a:t>
            </a:r>
            <a:r>
              <a:rPr lang="ru-RU" dirty="0">
                <a:solidFill>
                  <a:srgbClr val="FFFF00"/>
                </a:solidFill>
              </a:rPr>
              <a:t>не определились 13, из них 4 блондинки. </a:t>
            </a:r>
          </a:p>
          <a:p>
            <a:pPr fontAlgn="base"/>
            <a:r>
              <a:rPr lang="ru-RU" dirty="0">
                <a:solidFill>
                  <a:srgbClr val="FFFF00"/>
                </a:solidFill>
              </a:rPr>
              <a:t>Девушки продолжают работать над этим проектом.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3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Атмосферное давление и здоровье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4" y="1071546"/>
          <a:ext cx="7499352" cy="3476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19"/>
                <a:gridCol w="937419"/>
                <a:gridCol w="937419"/>
                <a:gridCol w="937419"/>
                <a:gridCol w="937419"/>
                <a:gridCol w="937419"/>
                <a:gridCol w="937419"/>
                <a:gridCol w="937419"/>
              </a:tblGrid>
              <a:tr h="520588">
                <a:tc>
                  <a:txBody>
                    <a:bodyPr/>
                    <a:lstStyle/>
                    <a:p>
                      <a:pPr marL="2159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7июля</a:t>
                      </a:r>
                    </a:p>
                  </a:txBody>
                  <a:tcPr marL="68580" marR="68580" marT="0" marB="0"/>
                </a:tc>
              </a:tr>
              <a:tr h="520588">
                <a:tc>
                  <a:txBody>
                    <a:bodyPr/>
                    <a:lstStyle/>
                    <a:p>
                      <a:pPr marL="2159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давление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735</a:t>
                      </a:r>
                    </a:p>
                  </a:txBody>
                  <a:tcPr marL="68580" marR="68580" marT="0" marB="0"/>
                </a:tc>
              </a:tr>
              <a:tr h="541269">
                <a:tc>
                  <a:txBody>
                    <a:bodyPr/>
                    <a:lstStyle/>
                    <a:p>
                      <a:pPr marL="2159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9-00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Болит голова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Болит голова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Хорош.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Хорош.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плохо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плохо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+17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Болит голова</a:t>
                      </a:r>
                    </a:p>
                  </a:txBody>
                  <a:tcPr marL="68580" marR="68580" marT="0" marB="0"/>
                </a:tc>
              </a:tr>
              <a:tr h="811903">
                <a:tc>
                  <a:txBody>
                    <a:bodyPr/>
                    <a:lstStyle/>
                    <a:p>
                      <a:pPr marL="2159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12-00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+29, солнце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Уменьшение боли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+28,солнце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Уменьшение боли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Хорош.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+18дождь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Хорош.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+18,ливень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Хорош.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+22,ливень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Хорош.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+22,ливень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Хорош</a:t>
                      </a:r>
                    </a:p>
                  </a:txBody>
                  <a:tcPr marL="68580" marR="68580" marT="0" marB="0"/>
                </a:tc>
              </a:tr>
              <a:tr h="541269">
                <a:tc>
                  <a:txBody>
                    <a:bodyPr/>
                    <a:lstStyle/>
                    <a:p>
                      <a:pPr marL="2159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15-00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+29,дождь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облегчение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Хорош.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Хорош.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Хорош.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Хорош.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Хорош</a:t>
                      </a:r>
                    </a:p>
                  </a:txBody>
                  <a:tcPr marL="68580" marR="68580" marT="0" marB="0"/>
                </a:tc>
              </a:tr>
              <a:tr h="541269">
                <a:tc>
                  <a:txBody>
                    <a:bodyPr/>
                    <a:lstStyle/>
                    <a:p>
                      <a:pPr marL="2159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18-00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+24,дождь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облегчение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Хорош.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Хорош.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Хорош.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Хорош.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+21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Хорош.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+22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Хорош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http://fyk.ucoz.ru/klimaticheskoe-vlijani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857760"/>
            <a:ext cx="2217872" cy="170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vetnsk.ru/foto8.png?i=13169&amp;k=ekologiya-fot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857760"/>
            <a:ext cx="2500330" cy="17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ushilight-sp.ru/post/imgs/5623b2d46ec8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28662" y="4857760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oveopium.ru/content/2012/09/sun/903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24" y="0"/>
            <a:ext cx="3714776" cy="2714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2643182"/>
            <a:ext cx="6000792" cy="271464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2"/>
                </a:solidFill>
              </a:rPr>
              <a:t>Влияние солнечного излучения на здоровье человека</a:t>
            </a:r>
            <a:endParaRPr lang="ru-RU" sz="54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300014" cy="30860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0"/>
            <a:ext cx="1971660" cy="1467018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428736"/>
            <a:ext cx="5300642" cy="40005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  <a:latin typeface="Calibri" pitchFamily="34" charset="0"/>
              </a:rPr>
              <a:t>Выяснить влияние солнечной активности на здоровье человека.</a:t>
            </a:r>
          </a:p>
          <a:p>
            <a:endParaRPr lang="ru-RU" sz="4000" dirty="0"/>
          </a:p>
        </p:txBody>
      </p:sp>
      <p:pic>
        <p:nvPicPr>
          <p:cNvPr id="1026" name="Picture 2" descr="http://mtdata.ru/u24/photoFBBC/20537086820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572000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Положительное влияние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2"/>
                </a:solidFill>
              </a:rPr>
              <a:t>1.Вырабатывание витамина </a:t>
            </a:r>
            <a:r>
              <a:rPr lang="en-US" sz="4800" dirty="0" smtClean="0">
                <a:solidFill>
                  <a:schemeClr val="bg2"/>
                </a:solidFill>
              </a:rPr>
              <a:t>D</a:t>
            </a:r>
            <a:r>
              <a:rPr lang="ru-RU" sz="4800" dirty="0" smtClean="0">
                <a:solidFill>
                  <a:schemeClr val="bg2"/>
                </a:solidFill>
              </a:rPr>
              <a:t> под воздействием солнечных лучей.</a:t>
            </a:r>
          </a:p>
          <a:p>
            <a:r>
              <a:rPr lang="ru-RU" sz="4800" dirty="0" smtClean="0">
                <a:solidFill>
                  <a:schemeClr val="bg2"/>
                </a:solidFill>
              </a:rPr>
              <a:t>2.Загар</a:t>
            </a:r>
          </a:p>
          <a:p>
            <a:r>
              <a:rPr lang="ru-RU" sz="4800" dirty="0" smtClean="0">
                <a:solidFill>
                  <a:schemeClr val="bg2"/>
                </a:solidFill>
              </a:rPr>
              <a:t>3.Настроение</a:t>
            </a:r>
            <a:endParaRPr lang="ru-RU" sz="4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Отрицательное влияние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3600" dirty="0" smtClean="0">
                <a:solidFill>
                  <a:schemeClr val="bg2"/>
                </a:solidFill>
              </a:rPr>
              <a:t>1.Воздействие солнечного света на кожу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dirty="0" smtClean="0">
                <a:solidFill>
                  <a:schemeClr val="bg2"/>
                </a:solidFill>
              </a:rPr>
              <a:t>вызывает гиперемию сосудов с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dirty="0" smtClean="0">
                <a:solidFill>
                  <a:schemeClr val="bg2"/>
                </a:solidFill>
              </a:rPr>
              <a:t>Расширением капилляров. (Не все лучи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dirty="0" smtClean="0">
                <a:solidFill>
                  <a:schemeClr val="bg2"/>
                </a:solidFill>
              </a:rPr>
              <a:t>света оказывают на кровяное давление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dirty="0" smtClean="0">
                <a:solidFill>
                  <a:schemeClr val="bg2"/>
                </a:solidFill>
              </a:rPr>
              <a:t>одинаковое влияния)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dirty="0" smtClean="0">
                <a:solidFill>
                  <a:schemeClr val="bg2"/>
                </a:solidFill>
              </a:rPr>
              <a:t>2.Солнечная аллергия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dirty="0" smtClean="0">
                <a:solidFill>
                  <a:schemeClr val="bg2"/>
                </a:solidFill>
              </a:rPr>
              <a:t>3.Изменения в химическом составе крови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dirty="0" smtClean="0">
                <a:solidFill>
                  <a:schemeClr val="bg2"/>
                </a:solidFill>
              </a:rPr>
              <a:t>4.Увеличение количества лейкоцитов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642918"/>
            <a:ext cx="7355840" cy="57658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Основная цель проектов </a:t>
            </a:r>
            <a:r>
              <a:rPr lang="ru-RU" dirty="0" smtClean="0">
                <a:solidFill>
                  <a:srgbClr val="FFFF99"/>
                </a:solidFill>
              </a:rPr>
              <a:t/>
            </a:r>
            <a:br>
              <a:rPr lang="ru-RU" dirty="0" smtClean="0">
                <a:solidFill>
                  <a:srgbClr val="FFFF99"/>
                </a:solidFill>
              </a:rPr>
            </a:br>
            <a:endParaRPr lang="es-ES" dirty="0">
              <a:solidFill>
                <a:srgbClr val="FFFF9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4414" y="1357298"/>
            <a:ext cx="7704856" cy="4357718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FFFFFF"/>
                </a:solidFill>
                <a:latin typeface="Arial Narrow" pitchFamily="34" charset="0"/>
              </a:rPr>
              <a:t>способствовать развитию творческой, активно действующей личности и формированию системы интеллектуальных и общетрудовых жизненнонеобходимых</a:t>
            </a:r>
          </a:p>
          <a:p>
            <a:pPr>
              <a:buNone/>
            </a:pPr>
            <a:r>
              <a:rPr lang="ru-RU" sz="4000" dirty="0" smtClean="0">
                <a:solidFill>
                  <a:srgbClr val="FFFFFF"/>
                </a:solidFill>
                <a:latin typeface="Arial Narrow" pitchFamily="34" charset="0"/>
              </a:rPr>
              <a:t>   знаний и умений</a:t>
            </a:r>
          </a:p>
          <a:p>
            <a:pPr>
              <a:buNone/>
            </a:pPr>
            <a:r>
              <a:rPr lang="ru-RU" sz="4000" dirty="0" smtClean="0">
                <a:solidFill>
                  <a:srgbClr val="FFFFFF"/>
                </a:solidFill>
                <a:latin typeface="Arial Narrow" pitchFamily="34" charset="0"/>
              </a:rPr>
              <a:t>    учащихся.</a:t>
            </a:r>
          </a:p>
          <a:p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4" name="Picture 10" descr="J02002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215741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900igr.net/up/datas/207088/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5786478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800" b="0" kern="0" dirty="0" smtClean="0">
                <a:solidFill>
                  <a:schemeClr val="bg2"/>
                </a:solidFill>
              </a:rPr>
              <a:t>Учащимся нашей школы  мы задали вопрос:</a:t>
            </a:r>
            <a:br>
              <a:rPr lang="ru-RU" sz="4800" b="0" kern="0" dirty="0" smtClean="0">
                <a:solidFill>
                  <a:schemeClr val="bg2"/>
                </a:solidFill>
              </a:rPr>
            </a:br>
            <a:r>
              <a:rPr lang="ru-RU" sz="4800" b="0" kern="0" dirty="0" smtClean="0">
                <a:solidFill>
                  <a:schemeClr val="bg2"/>
                </a:solidFill>
              </a:rPr>
              <a:t> </a:t>
            </a:r>
            <a:r>
              <a:rPr lang="ru-RU" sz="4800" b="0" kern="0" dirty="0" smtClean="0"/>
              <a:t/>
            </a:r>
            <a:br>
              <a:rPr lang="ru-RU" sz="4800" b="0" kern="0" dirty="0" smtClean="0"/>
            </a:br>
            <a:r>
              <a:rPr lang="ru-RU" sz="4800" b="0" kern="0" dirty="0" smtClean="0">
                <a:solidFill>
                  <a:srgbClr val="FF0000"/>
                </a:solidFill>
              </a:rPr>
              <a:t>«Влияет ли солнечная активность (магнитные бури) на ваше здоровье и организм?».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542900" cy="40003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None/>
              <a:defRPr/>
            </a:pPr>
            <a:r>
              <a:rPr lang="ru-RU" kern="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 отвечали: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471990" cy="3225445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4000" dirty="0" smtClean="0">
                <a:solidFill>
                  <a:schemeClr val="bg2"/>
                </a:solidFill>
              </a:rPr>
              <a:t>24</a:t>
            </a:r>
            <a:r>
              <a:rPr lang="ru-RU" sz="4000" kern="0" dirty="0" smtClean="0">
                <a:solidFill>
                  <a:schemeClr val="bg2"/>
                </a:solidFill>
              </a:rPr>
              <a:t>% - ответили</a:t>
            </a:r>
            <a:r>
              <a:rPr lang="ru-RU" sz="4000" kern="0" dirty="0" smtClean="0">
                <a:solidFill>
                  <a:schemeClr val="tx2"/>
                </a:solidFill>
              </a:rPr>
              <a:t> </a:t>
            </a:r>
            <a:r>
              <a:rPr lang="ru-RU" sz="4000" kern="0" dirty="0" smtClean="0">
                <a:solidFill>
                  <a:schemeClr val="bg2"/>
                </a:solidFill>
              </a:rPr>
              <a:t>«да»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4000" kern="0" dirty="0" smtClean="0">
                <a:solidFill>
                  <a:srgbClr val="FFFF00"/>
                </a:solidFill>
              </a:rPr>
              <a:t>76 % - ответили «нет»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Солнечные лучи очень коварны, постоянно пытаются взломать защиту и иногда производят ощутимые атаки по нашему кораблю – планете Зем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928934"/>
            <a:ext cx="4390658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lashcrimea.com/sites/default/files/uploads/main/cu0vunoxeaahycj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8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Вывод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75191"/>
            <a:ext cx="4214842" cy="472564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Таким образом, солнечная активность и магнитные бури не оказывают  большое влияние на людей младше 30 лет и на людей с хорошей иммунной системой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это один из эффективных способов формирования и развития личности учащихся, умеющей ориентироваться в огромном потоке информации, способной принимать нестандартные решения, раскрытия их интеллектуального, духовного и творческого потенциала, повышения мотивации к учебно-познавательной деятельности</a:t>
            </a:r>
            <a:endParaRPr lang="ru-RU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конференциях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20170215_150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7572428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14356"/>
            <a:ext cx="7355160" cy="2663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Преимущества проектной деятельности: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Увеличение самостоятельной работы учащихся</a:t>
            </a:r>
          </a:p>
          <a:p>
            <a:pPr lvl="0"/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Получение навыков самостоятельного поиска и обработки информации</a:t>
            </a:r>
          </a:p>
          <a:p>
            <a:pPr lvl="0"/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Активизация познавательных интересов учащихся</a:t>
            </a:r>
          </a:p>
          <a:p>
            <a:pPr lvl="0"/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Получение навыков презентации себя и своей работы</a:t>
            </a:r>
          </a:p>
          <a:p>
            <a:pPr lvl="0"/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проектов позволяет готовить подростков к жизни в социуме.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29600" cy="300038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Century" pitchFamily="18" charset="0"/>
              </a:rPr>
              <a:t>Спасибо за внимание</a:t>
            </a:r>
            <a:endParaRPr lang="ru-RU" sz="7200" dirty="0">
              <a:solidFill>
                <a:srgbClr val="FFFF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35516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метода проектов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7956376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      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96752"/>
            <a:ext cx="75997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Состоит в </a:t>
            </a:r>
            <a:r>
              <a:rPr lang="ru-RU" sz="4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выборе и выполнении </a:t>
            </a:r>
          </a:p>
          <a:p>
            <a:r>
              <a:rPr lang="ru-RU" sz="4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какого -либо </a:t>
            </a:r>
          </a:p>
          <a:p>
            <a:r>
              <a:rPr lang="ru-RU" sz="4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объекта труда, посильного и доступного учащемуся и разработке необходимой для этого документации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d10f1c1012cd06af88462100cbce5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09" y="1556792"/>
            <a:ext cx="292922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Особенность выполнения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788611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	</a:t>
            </a:r>
            <a:r>
              <a:rPr lang="ru-RU" sz="4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возможность совместной творческой работы учителя и учащегося</a:t>
            </a:r>
            <a:endParaRPr lang="ru-RU" sz="4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удрый фили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143380"/>
            <a:ext cx="4214842" cy="248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ткрытая книг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00636"/>
            <a:ext cx="274117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Для учащегося проект</a:t>
            </a:r>
            <a:r>
              <a:rPr lang="ru-RU" i="1" dirty="0" smtClean="0"/>
              <a:t>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7886110" cy="53578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i="1" dirty="0" smtClean="0">
                <a:solidFill>
                  <a:srgbClr val="FFFFFF"/>
                </a:solidFill>
              </a:rPr>
              <a:t> 	это деятельность, направленная на решение интересной проблемы, сформулированной самими учащимися, которая позволяет проявить себя, попробовать свои силы, приложить свои знания, принести пользу, показать публично достигнутый результат. Результат этой деятельности – найденный способ решения проблемы – носит практический характер, и значим для самих открывателей. Это возможность максимального раскрытия своего творческого потенциала.</a:t>
            </a:r>
            <a:endParaRPr lang="ru-RU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val 51"/>
          <p:cNvSpPr>
            <a:spLocks noChangeArrowheads="1"/>
          </p:cNvSpPr>
          <p:nvPr/>
        </p:nvSpPr>
        <p:spPr bwMode="auto">
          <a:xfrm>
            <a:off x="3643306" y="3143248"/>
            <a:ext cx="2590800" cy="13684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52"/>
          <p:cNvSpPr>
            <a:spLocks noChangeArrowheads="1"/>
          </p:cNvSpPr>
          <p:nvPr/>
        </p:nvSpPr>
        <p:spPr bwMode="auto">
          <a:xfrm>
            <a:off x="1357290" y="1142984"/>
            <a:ext cx="2579699" cy="122078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1.Проблема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54"/>
          <p:cNvSpPr>
            <a:spLocks noChangeArrowheads="1"/>
          </p:cNvSpPr>
          <p:nvPr/>
        </p:nvSpPr>
        <p:spPr bwMode="auto">
          <a:xfrm>
            <a:off x="5286380" y="1142984"/>
            <a:ext cx="3071834" cy="12922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2.Проектирование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(планирование)</a:t>
            </a:r>
          </a:p>
        </p:txBody>
      </p:sp>
      <p:sp>
        <p:nvSpPr>
          <p:cNvPr id="5126" name="Rectangle 55"/>
          <p:cNvSpPr>
            <a:spLocks noChangeArrowheads="1"/>
          </p:cNvSpPr>
          <p:nvPr/>
        </p:nvSpPr>
        <p:spPr bwMode="auto">
          <a:xfrm>
            <a:off x="6572264" y="3429000"/>
            <a:ext cx="2357454" cy="1006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3.Поиск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информации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56"/>
          <p:cNvSpPr>
            <a:spLocks noChangeArrowheads="1"/>
          </p:cNvSpPr>
          <p:nvPr/>
        </p:nvSpPr>
        <p:spPr bwMode="auto">
          <a:xfrm>
            <a:off x="6215074" y="5429264"/>
            <a:ext cx="2016125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4.Продукт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Rectangle 59"/>
          <p:cNvSpPr>
            <a:spLocks noChangeArrowheads="1"/>
          </p:cNvSpPr>
          <p:nvPr/>
        </p:nvSpPr>
        <p:spPr bwMode="auto">
          <a:xfrm>
            <a:off x="1500165" y="5429264"/>
            <a:ext cx="2500331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5.Презентация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Rectangle 60"/>
          <p:cNvSpPr>
            <a:spLocks noChangeArrowheads="1"/>
          </p:cNvSpPr>
          <p:nvPr/>
        </p:nvSpPr>
        <p:spPr bwMode="auto">
          <a:xfrm>
            <a:off x="1071538" y="3714752"/>
            <a:ext cx="201612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6.Портфолио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5429256" y="2500306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099" idx="6"/>
          </p:cNvCxnSpPr>
          <p:nvPr/>
        </p:nvCxnSpPr>
        <p:spPr>
          <a:xfrm>
            <a:off x="6234106" y="3827461"/>
            <a:ext cx="338158" cy="30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43570" y="4357694"/>
            <a:ext cx="128588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099" idx="1"/>
          </p:cNvCxnSpPr>
          <p:nvPr/>
        </p:nvCxnSpPr>
        <p:spPr>
          <a:xfrm rot="16200000" flipV="1">
            <a:off x="2875557" y="2196486"/>
            <a:ext cx="914781" cy="1379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3071802" y="4000504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3428992" y="4429132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8356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4"/>
          <p:cNvSpPr>
            <a:spLocks noChangeArrowheads="1"/>
          </p:cNvSpPr>
          <p:nvPr/>
        </p:nvSpPr>
        <p:spPr bwMode="auto">
          <a:xfrm>
            <a:off x="1500166" y="1142984"/>
            <a:ext cx="6858048" cy="12922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Виды проектов</a:t>
            </a:r>
          </a:p>
        </p:txBody>
      </p:sp>
      <p:sp>
        <p:nvSpPr>
          <p:cNvPr id="5126" name="Rectangle 55"/>
          <p:cNvSpPr>
            <a:spLocks noChangeArrowheads="1"/>
          </p:cNvSpPr>
          <p:nvPr/>
        </p:nvSpPr>
        <p:spPr bwMode="auto">
          <a:xfrm>
            <a:off x="6286512" y="3286124"/>
            <a:ext cx="2643206" cy="100647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56"/>
          <p:cNvSpPr>
            <a:spLocks noChangeArrowheads="1"/>
          </p:cNvSpPr>
          <p:nvPr/>
        </p:nvSpPr>
        <p:spPr bwMode="auto">
          <a:xfrm>
            <a:off x="5715008" y="5357826"/>
            <a:ext cx="2016125" cy="935037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ролевые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Rectangle 59"/>
          <p:cNvSpPr>
            <a:spLocks noChangeArrowheads="1"/>
          </p:cNvSpPr>
          <p:nvPr/>
        </p:nvSpPr>
        <p:spPr bwMode="auto">
          <a:xfrm>
            <a:off x="1857356" y="5357826"/>
            <a:ext cx="2500331" cy="93503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Rectangle 60"/>
          <p:cNvSpPr>
            <a:spLocks noChangeArrowheads="1"/>
          </p:cNvSpPr>
          <p:nvPr/>
        </p:nvSpPr>
        <p:spPr bwMode="auto">
          <a:xfrm>
            <a:off x="1071538" y="3357562"/>
            <a:ext cx="2786082" cy="93503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исследовательские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2428860" y="2428868"/>
            <a:ext cx="1143008" cy="8572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357950" y="2500306"/>
            <a:ext cx="1000132" cy="78581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714612" y="3429000"/>
            <a:ext cx="2928958" cy="9286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4214810" y="3429000"/>
            <a:ext cx="2928958" cy="9286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8356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Правила и принципы: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8028986" cy="5857892"/>
          </a:xfrm>
        </p:spPr>
        <p:txBody>
          <a:bodyPr>
            <a:noAutofit/>
          </a:bodyPr>
          <a:lstStyle/>
          <a:p>
            <a:pPr fontAlgn="base"/>
            <a:r>
              <a:rPr lang="ru-RU" sz="2800" dirty="0" smtClean="0">
                <a:solidFill>
                  <a:srgbClr val="FFFFFF"/>
                </a:solidFill>
              </a:rPr>
              <a:t>в команде нет лидеров, все равны;</a:t>
            </a:r>
          </a:p>
          <a:p>
            <a:pPr fontAlgn="base"/>
            <a:r>
              <a:rPr lang="ru-RU" sz="2800" dirty="0" smtClean="0">
                <a:solidFill>
                  <a:srgbClr val="FFFFFF"/>
                </a:solidFill>
              </a:rPr>
              <a:t> команды не соревнуются;</a:t>
            </a:r>
          </a:p>
          <a:p>
            <a:pPr fontAlgn="base"/>
            <a:r>
              <a:rPr lang="ru-RU" sz="2800" dirty="0" smtClean="0">
                <a:solidFill>
                  <a:srgbClr val="FFFFFF"/>
                </a:solidFill>
              </a:rPr>
              <a:t> все члены команды должны получать удовольствие от того, что они вместе выполняют проектное задание;</a:t>
            </a:r>
          </a:p>
          <a:p>
            <a:pPr fontAlgn="base"/>
            <a:r>
              <a:rPr lang="ru-RU" sz="2800" dirty="0" smtClean="0">
                <a:solidFill>
                  <a:srgbClr val="FFFFFF"/>
                </a:solidFill>
              </a:rPr>
              <a:t> каждый должен получать удовольствие от чувства уверенности в себе;</a:t>
            </a:r>
          </a:p>
          <a:p>
            <a:pPr fontAlgn="base"/>
            <a:r>
              <a:rPr lang="ru-RU" sz="2800" dirty="0" smtClean="0">
                <a:solidFill>
                  <a:srgbClr val="FFFFFF"/>
                </a:solidFill>
              </a:rPr>
              <a:t> все должны проявлять активность и вносить свой вклад в общее дело; </a:t>
            </a:r>
          </a:p>
          <a:p>
            <a:pPr fontAlgn="base"/>
            <a:r>
              <a:rPr lang="ru-RU" sz="2800" dirty="0" smtClean="0">
                <a:solidFill>
                  <a:srgbClr val="FFFFFF"/>
                </a:solidFill>
              </a:rPr>
              <a:t>ответственность за конечный результат несут все члены команды, выполняющие проектное задание.</a:t>
            </a:r>
            <a:endParaRPr lang="ru-RU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выполнения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Технологический</a:t>
            </a:r>
          </a:p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  <a:p>
            <a:endParaRPr lang="ru-RU" dirty="0"/>
          </a:p>
        </p:txBody>
      </p:sp>
      <p:pic>
        <p:nvPicPr>
          <p:cNvPr id="4" name="Рисунок 3" descr="http://fs.nashaucheba.ru/tw_files2/urls_3/1235/d-1234423/7z-docs/1_html_m6313088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500438"/>
            <a:ext cx="2014904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34498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483574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사용자지정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508171-41B7-4922-A65E-723FBB8EAE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2184</TotalTime>
  <Pages>9</Pages>
  <Words>583</Words>
  <Characters>0</Characters>
  <Application>Microsoft Office PowerPoint</Application>
  <DocSecurity>0</DocSecurity>
  <PresentationFormat>Экран (4:3)</PresentationFormat>
  <Lines>0</Lines>
  <Paragraphs>183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TP102483574_template</vt:lpstr>
      <vt:lpstr>Презентация PowerPoint</vt:lpstr>
      <vt:lpstr>Основная цель проектов  </vt:lpstr>
      <vt:lpstr>Суть метода проектов </vt:lpstr>
      <vt:lpstr>Особенность выполнения</vt:lpstr>
      <vt:lpstr>Для учащегося проект </vt:lpstr>
      <vt:lpstr>Презентация PowerPoint</vt:lpstr>
      <vt:lpstr>Презентация PowerPoint</vt:lpstr>
      <vt:lpstr>Правила и принципы:</vt:lpstr>
      <vt:lpstr>Этапы выполнения</vt:lpstr>
      <vt:lpstr>Презентация PowerPoint</vt:lpstr>
      <vt:lpstr>Технологический этап</vt:lpstr>
      <vt:lpstr>Заключительный этап</vt:lpstr>
      <vt:lpstr>«Физика в жизни девушки»</vt:lpstr>
      <vt:lpstr>Презентация PowerPoint</vt:lpstr>
      <vt:lpstr>Атмосферное давление и здоровье</vt:lpstr>
      <vt:lpstr>Влияние солнечного излучения на здоровье человека</vt:lpstr>
      <vt:lpstr>Цель</vt:lpstr>
      <vt:lpstr>Положительное влияние</vt:lpstr>
      <vt:lpstr>Отрицательное влияние</vt:lpstr>
      <vt:lpstr>Презентация PowerPoint</vt:lpstr>
      <vt:lpstr>Учащимся нашей школы  мы задали вопрос:   «Влияет ли солнечная активность (магнитные бури) на ваше здоровье и организм?».</vt:lpstr>
      <vt:lpstr>Учащиеся отвечали:</vt:lpstr>
      <vt:lpstr>Презентация PowerPoint</vt:lpstr>
      <vt:lpstr>Вывод</vt:lpstr>
      <vt:lpstr>Проектная деятельность</vt:lpstr>
      <vt:lpstr>Участие в конференциях</vt:lpstr>
      <vt:lpstr>Преимущества проектной деятельности:</vt:lpstr>
      <vt:lpstr>Спасибо за внимание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Франческо  Петрарка</dc:title>
  <dc:creator>user</dc:creator>
  <cp:lastModifiedBy>самсунг</cp:lastModifiedBy>
  <cp:revision>200</cp:revision>
  <dcterms:modified xsi:type="dcterms:W3CDTF">2019-06-20T16:02:30Z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TC024835759991</vt:lpwstr>
  </property>
</Properties>
</file>

<file path=docProps/infrawarePen.xml><?xml version="1.0" encoding="utf-8"?>
<InfrawarePenDraw xmlns="http://www.infraware.co.kr/2012/penmode"/>
</file>