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0456" y="1298448"/>
            <a:ext cx="8094592" cy="22300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Скорость при прямолинейном движении с постоянным ускорением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Урок 17</a:t>
            </a:r>
          </a:p>
          <a:p>
            <a:r>
              <a:rPr lang="ru-RU" dirty="0" smtClean="0"/>
              <a:t>9 класс</a:t>
            </a:r>
          </a:p>
          <a:p>
            <a:r>
              <a:rPr lang="ru-RU" dirty="0" err="1" smtClean="0"/>
              <a:t>Парабкович</a:t>
            </a:r>
            <a:r>
              <a:rPr lang="ru-RU" dirty="0" smtClean="0"/>
              <a:t> Л.А.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4728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ÐÐ°ÑÑÐ¸Ð½ÐºÐ¸ Ð¿Ð¾ Ð·Ð°Ð¿ÑÐ¾ÑÑ Ð´Ð²Ð¸Ð¶ÐµÐ½Ð¸Ðµ ÑÐ°ÑÐ¸ÐºÐ° Ð¿Ð¾ Ð½Ð°ÐºÐ»Ð¾Ð½Ð½Ð¾Ð¼Ñ Ð¶ÐµÐ»Ð¾Ð±Ñ gif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419" y="1123837"/>
            <a:ext cx="5115672" cy="4559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Движение шарика по наклонному желобу вниз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flipH="1">
            <a:off x="7342631" y="1506070"/>
            <a:ext cx="45719" cy="325235"/>
          </a:xfrm>
        </p:spPr>
        <p:txBody>
          <a:bodyPr>
            <a:normAutofit fontScale="92500" lnSpcReduction="10000"/>
          </a:bodyPr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44793" y="5586936"/>
            <a:ext cx="11429886" cy="92740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3600" dirty="0">
                <a:solidFill>
                  <a:srgbClr val="C00000"/>
                </a:solidFill>
              </a:rPr>
              <a:t>При движении с постоянным ускорением скорость тела линейно зависит от времени.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8845132" y="4640304"/>
            <a:ext cx="417202" cy="3388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Х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18" name="Объект 17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623936" y="2527186"/>
            <a:ext cx="443377" cy="366268"/>
          </a:xfrm>
          <a:prstGeom prst="rect">
            <a:avLst/>
          </a:prstGeom>
        </p:spPr>
      </p:pic>
      <p:cxnSp>
        <p:nvCxnSpPr>
          <p:cNvPr id="9" name="Прямая со стрелкой 8"/>
          <p:cNvCxnSpPr/>
          <p:nvPr/>
        </p:nvCxnSpPr>
        <p:spPr>
          <a:xfrm>
            <a:off x="4690334" y="3571539"/>
            <a:ext cx="4475181" cy="1000461"/>
          </a:xfrm>
          <a:prstGeom prst="straightConnector1">
            <a:avLst/>
          </a:prstGeom>
          <a:ln w="76200">
            <a:solidFill>
              <a:srgbClr val="C00000">
                <a:alpha val="50000"/>
              </a:srgb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690334" y="3270325"/>
            <a:ext cx="677732" cy="154103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4134" y="2814548"/>
            <a:ext cx="439499" cy="455777"/>
          </a:xfrm>
          <a:prstGeom prst="rect">
            <a:avLst/>
          </a:prstGeom>
        </p:spPr>
      </p:pic>
      <p:cxnSp>
        <p:nvCxnSpPr>
          <p:cNvPr id="14" name="Прямая со стрелкой 13"/>
          <p:cNvCxnSpPr/>
          <p:nvPr/>
        </p:nvCxnSpPr>
        <p:spPr>
          <a:xfrm>
            <a:off x="5959736" y="3571539"/>
            <a:ext cx="968188" cy="22591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Рисунок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4920" y="3138510"/>
            <a:ext cx="425096" cy="462061"/>
          </a:xfrm>
          <a:prstGeom prst="rect">
            <a:avLst/>
          </a:prstGeom>
        </p:spPr>
      </p:pic>
      <p:cxnSp>
        <p:nvCxnSpPr>
          <p:cNvPr id="17" name="Прямая со стрелкой 16"/>
          <p:cNvCxnSpPr/>
          <p:nvPr/>
        </p:nvCxnSpPr>
        <p:spPr>
          <a:xfrm>
            <a:off x="5507915" y="2893807"/>
            <a:ext cx="559398" cy="148629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Рисунок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89112" y="2425754"/>
            <a:ext cx="1933655" cy="542367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26890" y="3112365"/>
            <a:ext cx="2350963" cy="5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44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ÐÐ°ÑÑÐ¸Ð½ÐºÐ¸ Ð¿Ð¾ Ð·Ð°Ð¿ÑÐ¾ÑÑ Ð´Ð²Ð¸Ð¶ÐµÐ½Ð¸Ðµ ÑÐ°ÑÐ¸ÐºÐ° Ð¿Ð¾ Ð½Ð°ÐºÐ»Ð¾Ð½Ð½Ð¾Ð¼Ñ Ð¶ÐµÐ»Ð¾Ð±Ñ gif 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579" y="1257231"/>
            <a:ext cx="5193307" cy="4628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Движение шарика по наклонному желобу </a:t>
            </a:r>
            <a:r>
              <a:rPr lang="ru-RU" b="1" dirty="0" smtClean="0"/>
              <a:t>вверх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182668" y="3667829"/>
            <a:ext cx="470990" cy="49324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Х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/>
          </a:p>
        </p:txBody>
      </p:sp>
      <p:cxnSp>
        <p:nvCxnSpPr>
          <p:cNvPr id="9" name="Прямая со стрелкой 8"/>
          <p:cNvCxnSpPr>
            <a:endCxn id="7" idx="1"/>
          </p:cNvCxnSpPr>
          <p:nvPr/>
        </p:nvCxnSpPr>
        <p:spPr>
          <a:xfrm flipH="1" flipV="1">
            <a:off x="3408579" y="3571640"/>
            <a:ext cx="4967396" cy="108271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 flipV="1">
            <a:off x="6990125" y="4210222"/>
            <a:ext cx="828338" cy="147029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6720" y="3667829"/>
            <a:ext cx="439499" cy="455777"/>
          </a:xfrm>
          <a:prstGeom prst="rect">
            <a:avLst/>
          </a:prstGeom>
        </p:spPr>
      </p:pic>
      <p:cxnSp>
        <p:nvCxnSpPr>
          <p:cNvPr id="15" name="Прямая со стрелкой 14"/>
          <p:cNvCxnSpPr/>
          <p:nvPr/>
        </p:nvCxnSpPr>
        <p:spPr>
          <a:xfrm flipH="1" flipV="1">
            <a:off x="4357682" y="3594314"/>
            <a:ext cx="828338" cy="147029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Рисунок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0924" y="3193397"/>
            <a:ext cx="425096" cy="462061"/>
          </a:xfrm>
          <a:prstGeom prst="rect">
            <a:avLst/>
          </a:prstGeom>
        </p:spPr>
      </p:pic>
      <p:cxnSp>
        <p:nvCxnSpPr>
          <p:cNvPr id="18" name="Прямая со стрелкой 17"/>
          <p:cNvCxnSpPr/>
          <p:nvPr/>
        </p:nvCxnSpPr>
        <p:spPr>
          <a:xfrm>
            <a:off x="5976088" y="3430235"/>
            <a:ext cx="670007" cy="227888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Объект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5767" y="3105742"/>
            <a:ext cx="443377" cy="366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115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Графики зависимости</a:t>
            </a:r>
            <a:endParaRPr lang="ru-RU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732904" y="1023586"/>
            <a:ext cx="3609728" cy="807720"/>
          </a:xfrm>
        </p:spPr>
        <p:txBody>
          <a:bodyPr/>
          <a:lstStyle/>
          <a:p>
            <a:r>
              <a:rPr lang="ru-RU" dirty="0" smtClean="0">
                <a:latin typeface="Arial Black" panose="020B0A04020102020204" pitchFamily="34" charset="0"/>
              </a:rPr>
              <a:t>1) Проекции ускорения от времени</a:t>
            </a:r>
            <a:endParaRPr lang="ru-RU" dirty="0">
              <a:latin typeface="Arial Black" panose="020B0A04020102020204" pitchFamily="34" charset="0"/>
            </a:endParaRPr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628133" y="2624866"/>
            <a:ext cx="3759799" cy="2506532"/>
          </a:xfrm>
          <a:prstGeom prst="rect">
            <a:avLst/>
          </a:prstGeom>
        </p:spPr>
      </p:pic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4373536" cy="813171"/>
          </a:xfrm>
        </p:spPr>
        <p:txBody>
          <a:bodyPr/>
          <a:lstStyle/>
          <a:p>
            <a:r>
              <a:rPr lang="ru-RU" dirty="0" smtClean="0">
                <a:latin typeface="Arial Black" panose="020B0A04020102020204" pitchFamily="34" charset="0"/>
              </a:rPr>
              <a:t>2) Проекции скорости от времени</a:t>
            </a:r>
            <a:endParaRPr lang="ru-RU" dirty="0">
              <a:latin typeface="Arial Black" panose="020B0A04020102020204" pitchFamily="34" charset="0"/>
            </a:endParaRPr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7723990" y="2679465"/>
            <a:ext cx="3556239" cy="2451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824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23838"/>
            <a:ext cx="3410175" cy="403983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Средняя скорость при равнопеременном движении</a:t>
            </a:r>
            <a:endParaRPr lang="ru-RU" sz="2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ru-RU" sz="2400" b="1" dirty="0">
                    <a:latin typeface="Arial Black" panose="020B0A04020102020204" pitchFamily="34" charset="0"/>
                  </a:rPr>
                  <a:t>Средняя скорость движения с постоянным ускорением равна </a:t>
                </a:r>
                <a:r>
                  <a:rPr lang="ru-RU" sz="2400" b="1" dirty="0" err="1">
                    <a:latin typeface="Arial Black" panose="020B0A04020102020204" pitchFamily="34" charset="0"/>
                  </a:rPr>
                  <a:t>полусумме</a:t>
                </a:r>
                <a:r>
                  <a:rPr lang="ru-RU" sz="2400" b="1" dirty="0">
                    <a:latin typeface="Arial Black" panose="020B0A04020102020204" pitchFamily="34" charset="0"/>
                  </a:rPr>
                  <a:t> начальной и конечной скоростей</a:t>
                </a:r>
                <a:r>
                  <a:rPr lang="ru-RU" sz="2400" b="1" dirty="0" smtClean="0">
                    <a:latin typeface="Arial Black" panose="020B0A04020102020204" pitchFamily="34" charset="0"/>
                  </a:rPr>
                  <a:t>.</a:t>
                </a:r>
              </a:p>
              <a:p>
                <a:pPr/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ru-RU" sz="6000" b="1" i="1" smtClean="0">
                            <a:solidFill>
                              <a:srgbClr val="7030A0"/>
                            </a:solidFill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6000" b="1" i="1">
                                <a:solidFill>
                                  <a:srgbClr val="7030A0"/>
                                </a:solidFill>
                              </a:rPr>
                            </m:ctrlPr>
                          </m:accPr>
                          <m:e>
                            <m:r>
                              <a:rPr lang="ru-RU" sz="6000" b="1" i="1">
                                <a:solidFill>
                                  <a:srgbClr val="7030A0"/>
                                </a:solidFill>
                              </a:rPr>
                              <m:t>𝝑</m:t>
                            </m:r>
                          </m:e>
                        </m:acc>
                      </m:e>
                    </m:d>
                    <m:r>
                      <a:rPr lang="ru-RU" sz="6000" b="1">
                        <a:solidFill>
                          <a:srgbClr val="7030A0"/>
                        </a:solidFill>
                      </a:rPr>
                      <m:t>=</m:t>
                    </m:r>
                    <m:f>
                      <m:fPr>
                        <m:ctrlPr>
                          <a:rPr lang="ru-RU" sz="6000" b="1" i="1">
                            <a:solidFill>
                              <a:srgbClr val="7030A0"/>
                            </a:solidFill>
                          </a:rPr>
                        </m:ctrlPr>
                      </m:fPr>
                      <m:num>
                        <m:acc>
                          <m:accPr>
                            <m:chr m:val="⃗"/>
                            <m:ctrlPr>
                              <a:rPr lang="ru-RU" sz="6000" b="1" i="1">
                                <a:solidFill>
                                  <a:srgbClr val="7030A0"/>
                                </a:solidFill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ru-RU" sz="6000" b="1" i="1">
                                    <a:solidFill>
                                      <a:srgbClr val="7030A0"/>
                                    </a:solidFill>
                                  </a:rPr>
                                </m:ctrlPr>
                              </m:sSubPr>
                              <m:e>
                                <m:r>
                                  <a:rPr lang="ru-RU" sz="6000" b="1" i="1">
                                    <a:solidFill>
                                      <a:srgbClr val="7030A0"/>
                                    </a:solidFill>
                                  </a:rPr>
                                  <m:t>𝝑</m:t>
                                </m:r>
                              </m:e>
                              <m:sub>
                                <m:r>
                                  <a:rPr lang="ru-RU" sz="6000" b="1" i="1">
                                    <a:solidFill>
                                      <a:srgbClr val="7030A0"/>
                                    </a:solidFill>
                                  </a:rPr>
                                  <m:t>𝟎</m:t>
                                </m:r>
                              </m:sub>
                            </m:sSub>
                          </m:e>
                        </m:acc>
                        <m:r>
                          <a:rPr lang="ru-RU" sz="6000" b="1" i="1">
                            <a:solidFill>
                              <a:srgbClr val="7030A0"/>
                            </a:solidFill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ru-RU" sz="6000" b="1" i="1">
                                <a:solidFill>
                                  <a:srgbClr val="7030A0"/>
                                </a:solidFill>
                              </a:rPr>
                            </m:ctrlPr>
                          </m:accPr>
                          <m:e>
                            <m:r>
                              <a:rPr lang="ru-RU" sz="6000" b="1" i="1">
                                <a:solidFill>
                                  <a:srgbClr val="7030A0"/>
                                </a:solidFill>
                              </a:rPr>
                              <m:t>𝝑</m:t>
                            </m:r>
                          </m:e>
                        </m:acc>
                      </m:num>
                      <m:den>
                        <m:r>
                          <a:rPr lang="ru-RU" sz="6000" b="1" i="1">
                            <a:solidFill>
                              <a:srgbClr val="7030A0"/>
                            </a:solidFill>
                          </a:rPr>
                          <m:t>𝟐</m:t>
                        </m:r>
                      </m:den>
                    </m:f>
                  </m:oMath>
                </a14:m>
                <a:endParaRPr lang="ru-RU" dirty="0">
                  <a:latin typeface="Arial Black" panose="020B0A04020102020204" pitchFamily="34" charset="0"/>
                </a:endParaRPr>
              </a:p>
              <a:p>
                <a:endParaRPr lang="ru-RU" sz="2400" b="1" dirty="0">
                  <a:latin typeface="Arial Black" panose="020B0A04020102020204" pitchFamily="34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324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мка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126</TotalTime>
  <Words>72</Words>
  <Application>Microsoft Office PowerPoint</Application>
  <PresentationFormat>Широкоэкранный</PresentationFormat>
  <Paragraphs>15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Corbel</vt:lpstr>
      <vt:lpstr>Wingdings 2</vt:lpstr>
      <vt:lpstr>Рамка</vt:lpstr>
      <vt:lpstr>Скорость при прямолинейном движении с постоянным ускорением</vt:lpstr>
      <vt:lpstr>Движение шарика по наклонному желобу вниз</vt:lpstr>
      <vt:lpstr>Движение шарика по наклонному желобу вверх</vt:lpstr>
      <vt:lpstr>Графики зависимости</vt:lpstr>
      <vt:lpstr>Средняя скорость при равнопеременном движении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Скорость при прямолинейном движении с постоянным ускорением</dc:title>
  <dc:creator>Pavel Pn</dc:creator>
  <cp:lastModifiedBy>Pavel Pn</cp:lastModifiedBy>
  <cp:revision>8</cp:revision>
  <dcterms:created xsi:type="dcterms:W3CDTF">2018-11-08T18:59:06Z</dcterms:created>
  <dcterms:modified xsi:type="dcterms:W3CDTF">2018-11-08T21:05:40Z</dcterms:modified>
</cp:coreProperties>
</file>