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10/18/2018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microsoft.com/office/2007/relationships/hdphoto" Target="../media/hdphoto2.wdp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microsoft.com/office/2007/relationships/hdphoto" Target="../media/hdphoto4.wdp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5.wdp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6.wd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Первый и второй </a:t>
            </a:r>
            <a:r>
              <a:rPr lang="ru-RU" b="1" dirty="0" err="1" smtClean="0"/>
              <a:t>признанаки</a:t>
            </a:r>
            <a:r>
              <a:rPr lang="ru-RU" b="1" dirty="0" smtClean="0"/>
              <a:t> равенства треугольников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1649804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r>
              <a:rPr lang="ru-RU" sz="2300" dirty="0" smtClean="0"/>
              <a:t>Номер урока 13</a:t>
            </a:r>
          </a:p>
          <a:p>
            <a:r>
              <a:rPr lang="ru-RU" sz="2300" dirty="0" smtClean="0"/>
              <a:t>Класс 7</a:t>
            </a:r>
            <a:endParaRPr lang="ru-RU" sz="2300" dirty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6158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0155" y="258184"/>
            <a:ext cx="10936045" cy="247425"/>
          </a:xfrm>
        </p:spPr>
        <p:txBody>
          <a:bodyPr>
            <a:normAutofit fontScale="90000"/>
          </a:bodyPr>
          <a:lstStyle/>
          <a:p>
            <a:pPr algn="l"/>
            <a:r>
              <a:rPr lang="ru-RU" b="1" dirty="0" smtClean="0">
                <a:solidFill>
                  <a:srgbClr val="FFFF00"/>
                </a:solidFill>
              </a:rPr>
              <a:t>Актуализация опорных знаний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685800" y="2162287"/>
            <a:ext cx="10820400" cy="4024125"/>
          </a:xfrm>
        </p:spPr>
        <p:txBody>
          <a:bodyPr/>
          <a:lstStyle/>
          <a:p>
            <a:r>
              <a:rPr lang="ru-RU" sz="2800" b="1" dirty="0"/>
              <a:t>1. Какая фигура изображена на рисунке?</a:t>
            </a:r>
          </a:p>
          <a:p>
            <a:r>
              <a:rPr lang="ru-RU" sz="2800" b="1" dirty="0"/>
              <a:t>2 – Как называется данный треугольник?</a:t>
            </a:r>
          </a:p>
          <a:p>
            <a:r>
              <a:rPr lang="ru-RU" sz="2800" b="1" dirty="0"/>
              <a:t>3 – Выберите правильную запись данного треугольника</a:t>
            </a:r>
          </a:p>
          <a:p>
            <a:r>
              <a:rPr lang="ru-RU" sz="2800" b="1" dirty="0"/>
              <a:t>а) АВС      б) ∆АВС      </a:t>
            </a:r>
          </a:p>
          <a:p>
            <a:r>
              <a:rPr lang="ru-RU" sz="2800" b="1" dirty="0"/>
              <a:t>4 – Назовите углы данного </a:t>
            </a:r>
            <a:r>
              <a:rPr lang="ru-RU" sz="2800" b="1" dirty="0" smtClean="0"/>
              <a:t>треугольника</a:t>
            </a:r>
          </a:p>
          <a:p>
            <a:r>
              <a:rPr lang="ru-RU" sz="2800" b="1" dirty="0" smtClean="0"/>
              <a:t>5 – Перечислите равные стороны</a:t>
            </a:r>
          </a:p>
          <a:p>
            <a:r>
              <a:rPr lang="ru-RU" sz="2800" b="1" dirty="0" smtClean="0"/>
              <a:t>6 – Какого вида данный треугольник</a:t>
            </a:r>
            <a:endParaRPr lang="ru-RU" sz="2800" b="1" dirty="0"/>
          </a:p>
          <a:p>
            <a:endParaRPr lang="ru-RU" dirty="0"/>
          </a:p>
        </p:txBody>
      </p:sp>
      <p:pic>
        <p:nvPicPr>
          <p:cNvPr id="9" name="Рисунок 8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4452" y="75304"/>
            <a:ext cx="3467548" cy="319502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95376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86061"/>
            <a:ext cx="10820400" cy="1301675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FF00"/>
                </a:solidFill>
              </a:rPr>
              <a:t>Первый признак равенства треугольников</a:t>
            </a:r>
            <a:endParaRPr lang="ru-RU" b="1" dirty="0">
              <a:solidFill>
                <a:srgbClr val="FFFF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1204856"/>
            <a:ext cx="10820400" cy="5013829"/>
          </a:xfrm>
        </p:spPr>
        <p:txBody>
          <a:bodyPr/>
          <a:lstStyle/>
          <a:p>
            <a:r>
              <a:rPr lang="ru-RU" b="1" dirty="0" smtClean="0">
                <a:solidFill>
                  <a:srgbClr val="00B0F0"/>
                </a:solidFill>
              </a:rPr>
              <a:t>Теорема :</a:t>
            </a:r>
          </a:p>
          <a:p>
            <a:pPr marL="0" indent="0">
              <a:buNone/>
            </a:pPr>
            <a:r>
              <a:rPr lang="ru-RU" sz="2800" b="1" dirty="0" smtClean="0"/>
              <a:t>Если </a:t>
            </a:r>
            <a:r>
              <a:rPr lang="ru-RU" sz="2800" b="1" dirty="0"/>
              <a:t>две стороны и угол между ними одного треугольника соответственно равны двум сторонам и углу между ними другого треугольника, то такие треугольники равны.</a:t>
            </a:r>
          </a:p>
          <a:p>
            <a:endParaRPr lang="ru-RU" dirty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514191" y="3487751"/>
            <a:ext cx="3512265" cy="301835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297985" y="3538870"/>
            <a:ext cx="3448443" cy="3068300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/>
        </p:nvCxnSpPr>
        <p:spPr>
          <a:xfrm flipV="1">
            <a:off x="1904104" y="4098664"/>
            <a:ext cx="1775011" cy="1796527"/>
          </a:xfrm>
          <a:prstGeom prst="line">
            <a:avLst/>
          </a:prstGeom>
          <a:ln/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V="1">
            <a:off x="6648226" y="4216998"/>
            <a:ext cx="1742739" cy="1678193"/>
          </a:xfrm>
          <a:prstGeom prst="line">
            <a:avLst/>
          </a:prstGeom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1914861" y="5895191"/>
            <a:ext cx="2710927" cy="0"/>
          </a:xfrm>
          <a:prstGeom prst="line">
            <a:avLst/>
          </a:prstGeom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6648226" y="5938223"/>
            <a:ext cx="2646381" cy="0"/>
          </a:xfrm>
          <a:prstGeom prst="line">
            <a:avLst/>
          </a:prstGeom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4" name="Дуга 13"/>
          <p:cNvSpPr/>
          <p:nvPr/>
        </p:nvSpPr>
        <p:spPr>
          <a:xfrm>
            <a:off x="2248349" y="5497158"/>
            <a:ext cx="215152" cy="721527"/>
          </a:xfrm>
          <a:prstGeom prst="arc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Дуга 14"/>
          <p:cNvSpPr/>
          <p:nvPr/>
        </p:nvSpPr>
        <p:spPr>
          <a:xfrm>
            <a:off x="6951234" y="5640867"/>
            <a:ext cx="215152" cy="721527"/>
          </a:xfrm>
          <a:prstGeom prst="arc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4495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6518" y="129672"/>
            <a:ext cx="11129682" cy="1293028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FF00"/>
                </a:solidFill>
              </a:rPr>
              <a:t>Второй </a:t>
            </a:r>
            <a:r>
              <a:rPr lang="ru-RU" b="1" dirty="0">
                <a:solidFill>
                  <a:srgbClr val="FFFF00"/>
                </a:solidFill>
              </a:rPr>
              <a:t>признак равенства треугольников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5800" y="1422700"/>
            <a:ext cx="10820400" cy="4795985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  <a:p>
            <a:r>
              <a:rPr lang="ru-RU" sz="2800" b="1" dirty="0"/>
              <a:t>Если сторона и два прилежащих к ней угла одного треугольника соответственно равны стороне и двум прилежащим к ней углам другого треугольника, то такие треугольники равны</a:t>
            </a:r>
            <a:r>
              <a:rPr lang="ru-RU" sz="2800" b="1" dirty="0" smtClean="0"/>
              <a:t>.</a:t>
            </a:r>
          </a:p>
          <a:p>
            <a:endParaRPr lang="ru-RU" sz="2800" b="1" dirty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81298" y="1641444"/>
            <a:ext cx="17267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00B0F0"/>
                </a:solidFill>
              </a:rPr>
              <a:t>Теорема :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39394" y="3896615"/>
            <a:ext cx="3537318" cy="2610878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720635" y="3896615"/>
            <a:ext cx="3663596" cy="2596249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/>
        </p:nvCxnSpPr>
        <p:spPr>
          <a:xfrm flipV="1">
            <a:off x="1441525" y="6013525"/>
            <a:ext cx="2743200" cy="10757"/>
          </a:xfrm>
          <a:prstGeom prst="line">
            <a:avLst/>
          </a:prstGeom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6188028" y="5948978"/>
            <a:ext cx="2743200" cy="10757"/>
          </a:xfrm>
          <a:prstGeom prst="line">
            <a:avLst/>
          </a:prstGeom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1" name="Дуга 10"/>
          <p:cNvSpPr/>
          <p:nvPr/>
        </p:nvSpPr>
        <p:spPr>
          <a:xfrm>
            <a:off x="1861080" y="5588214"/>
            <a:ext cx="215152" cy="721527"/>
          </a:xfrm>
          <a:prstGeom prst="arc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Дуга 11"/>
          <p:cNvSpPr/>
          <p:nvPr/>
        </p:nvSpPr>
        <p:spPr>
          <a:xfrm>
            <a:off x="6551383" y="5604738"/>
            <a:ext cx="215152" cy="721527"/>
          </a:xfrm>
          <a:prstGeom prst="arc">
            <a:avLst/>
          </a:prstGeom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Дуга 12"/>
          <p:cNvSpPr/>
          <p:nvPr/>
        </p:nvSpPr>
        <p:spPr>
          <a:xfrm flipH="1">
            <a:off x="3668359" y="5609730"/>
            <a:ext cx="460149" cy="436068"/>
          </a:xfrm>
          <a:prstGeom prst="arc">
            <a:avLst>
              <a:gd name="adj1" fmla="val 16200000"/>
              <a:gd name="adj2" fmla="val 1103134"/>
            </a:avLst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Дуга 24"/>
          <p:cNvSpPr/>
          <p:nvPr/>
        </p:nvSpPr>
        <p:spPr>
          <a:xfrm flipH="1">
            <a:off x="8401722" y="5507915"/>
            <a:ext cx="529505" cy="578923"/>
          </a:xfrm>
          <a:prstGeom prst="arc">
            <a:avLst>
              <a:gd name="adj1" fmla="val 16200000"/>
              <a:gd name="adj2" fmla="val 1969709"/>
            </a:avLst>
          </a:prstGeom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1195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 animBg="1"/>
      <p:bldP spid="12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6367" y="764373"/>
            <a:ext cx="10989833" cy="1293028"/>
          </a:xfrm>
        </p:spPr>
        <p:txBody>
          <a:bodyPr/>
          <a:lstStyle/>
          <a:p>
            <a:pPr algn="l"/>
            <a:r>
              <a:rPr lang="ru-RU" b="1" dirty="0" smtClean="0">
                <a:solidFill>
                  <a:srgbClr val="00B0F0"/>
                </a:solidFill>
              </a:rPr>
              <a:t>Тест 1</a:t>
            </a:r>
            <a:endParaRPr lang="ru-RU" b="1" dirty="0">
              <a:solidFill>
                <a:srgbClr val="00B0F0"/>
              </a:solidFill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162287" y="1361704"/>
            <a:ext cx="7024744" cy="5079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2508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764373"/>
            <a:ext cx="10820400" cy="1293028"/>
          </a:xfrm>
        </p:spPr>
        <p:txBody>
          <a:bodyPr/>
          <a:lstStyle/>
          <a:p>
            <a:pPr algn="l"/>
            <a:r>
              <a:rPr lang="ru-RU" b="1" dirty="0">
                <a:solidFill>
                  <a:srgbClr val="00B0F0"/>
                </a:solidFill>
              </a:rPr>
              <a:t>Тест </a:t>
            </a:r>
            <a:r>
              <a:rPr lang="ru-RU" b="1" dirty="0" smtClean="0">
                <a:solidFill>
                  <a:srgbClr val="00B0F0"/>
                </a:solidFill>
              </a:rPr>
              <a:t>2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2800184" y="764373"/>
            <a:ext cx="7322762" cy="5413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822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След самолета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TM04033937[[fn=След самолета]]</Template>
  <TotalTime>32</TotalTime>
  <Words>128</Words>
  <Application>Microsoft Office PowerPoint</Application>
  <PresentationFormat>Широкоэкранный</PresentationFormat>
  <Paragraphs>22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9" baseType="lpstr">
      <vt:lpstr>Arial</vt:lpstr>
      <vt:lpstr>Century Gothic</vt:lpstr>
      <vt:lpstr>След самолета</vt:lpstr>
      <vt:lpstr>Первый и второй признанаки равенства треугольников</vt:lpstr>
      <vt:lpstr>Актуализация опорных знаний</vt:lpstr>
      <vt:lpstr>Первый признак равенства треугольников</vt:lpstr>
      <vt:lpstr>Второй признак равенства треугольников</vt:lpstr>
      <vt:lpstr>Тест 1</vt:lpstr>
      <vt:lpstr>Тест 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Первый и второй признанаки равенства треугольников</dc:title>
  <dc:creator>Pavel Pn</dc:creator>
  <cp:lastModifiedBy>Pavel Pn</cp:lastModifiedBy>
  <cp:revision>7</cp:revision>
  <dcterms:created xsi:type="dcterms:W3CDTF">2018-10-18T07:58:29Z</dcterms:created>
  <dcterms:modified xsi:type="dcterms:W3CDTF">2018-10-18T08:30:59Z</dcterms:modified>
</cp:coreProperties>
</file>