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68" r:id="rId6"/>
    <p:sldId id="288" r:id="rId7"/>
    <p:sldId id="287" r:id="rId8"/>
    <p:sldId id="260" r:id="rId9"/>
    <p:sldId id="264" r:id="rId10"/>
    <p:sldId id="285" r:id="rId11"/>
    <p:sldId id="265" r:id="rId12"/>
    <p:sldId id="286" r:id="rId13"/>
    <p:sldId id="291" r:id="rId14"/>
    <p:sldId id="292" r:id="rId15"/>
    <p:sldId id="293" r:id="rId16"/>
    <p:sldId id="294" r:id="rId17"/>
    <p:sldId id="266" r:id="rId18"/>
    <p:sldId id="295" r:id="rId19"/>
    <p:sldId id="270" r:id="rId20"/>
    <p:sldId id="289" r:id="rId21"/>
    <p:sldId id="29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69" r:id="rId30"/>
    <p:sldId id="279" r:id="rId31"/>
    <p:sldId id="280" r:id="rId32"/>
    <p:sldId id="261" r:id="rId33"/>
    <p:sldId id="296" r:id="rId34"/>
    <p:sldId id="297" r:id="rId35"/>
    <p:sldId id="298" r:id="rId36"/>
    <p:sldId id="299" r:id="rId37"/>
    <p:sldId id="300" r:id="rId38"/>
    <p:sldId id="312" r:id="rId39"/>
    <p:sldId id="313" r:id="rId40"/>
    <p:sldId id="301" r:id="rId41"/>
    <p:sldId id="303" r:id="rId42"/>
    <p:sldId id="302" r:id="rId43"/>
    <p:sldId id="304" r:id="rId44"/>
    <p:sldId id="305" r:id="rId45"/>
    <p:sldId id="306" r:id="rId46"/>
    <p:sldId id="309" r:id="rId47"/>
    <p:sldId id="307" r:id="rId48"/>
    <p:sldId id="308" r:id="rId49"/>
    <p:sldId id="310" r:id="rId50"/>
    <p:sldId id="311" r:id="rId51"/>
    <p:sldId id="259" r:id="rId52"/>
    <p:sldId id="26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Пользователь\Рабочий стол\Рыжкова СЮН\картинки для презентации\школьная\metoduroki.png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2267744" cy="2180792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Рабочий стол\Рыжкова СЮН\картинки для презентации\школьная\скачанные файлы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6988206" y="3717032"/>
            <a:ext cx="2155794" cy="3140968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Рыжкова СЮН\картинки для презентации\школьная\0_828ac_dca4804f_L.png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flipH="1">
            <a:off x="0" y="3873500"/>
            <a:ext cx="6732240" cy="2984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Рыжкова СЮН\картинки для презентации\школьная\1492531720-icon-sets-school-outline-hand-drawn-iconfinder05_83194.pn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1431008">
            <a:off x="6733418" y="45802"/>
            <a:ext cx="2716560" cy="2716560"/>
          </a:xfrm>
          <a:prstGeom prst="rect">
            <a:avLst/>
          </a:prstGeom>
          <a:noFill/>
        </p:spPr>
      </p:pic>
      <p:pic>
        <p:nvPicPr>
          <p:cNvPr id="13" name="Picture 3" descr="C:\Documents and Settings\Пользователь\Рабочий стол\Рыжкова СЮН\картинки для презентации\школьная\icon_sets_school_outline_hand_drawn_iconfinder-04-512.pn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849616" y="4563616"/>
            <a:ext cx="2294384" cy="2294384"/>
          </a:xfrm>
          <a:prstGeom prst="rect">
            <a:avLst/>
          </a:prstGeom>
          <a:noFill/>
        </p:spPr>
      </p:pic>
      <p:pic>
        <p:nvPicPr>
          <p:cNvPr id="12" name="Picture 2" descr="C:\Documents and Settings\Пользователь\Рабочий стол\Рыжкова СЮН\картинки для презентации\школьная\1492531743-icon-sets-school-outline-hand-drawn-iconfinder02_83203.png"/>
          <p:cNvPicPr>
            <a:picLocks noChangeAspect="1" noChangeArrowheads="1"/>
          </p:cNvPicPr>
          <p:nvPr userDrawn="1"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-252536" y="4193704"/>
            <a:ext cx="2664296" cy="26642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Пользователь\Рабочий стол\Рыжкова СЮН\картинки для презентации\школьная\1492531720-icon-sets-school-outline-hand-drawn-iconfinder05_83194.pn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1431008">
            <a:off x="6733418" y="45802"/>
            <a:ext cx="2716560" cy="2716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Пользователь\Рабочий стол\Рыжкова СЮН\картинки для презентации\школьная\1492531743-icon-sets-school-outline-hand-drawn-iconfinder02_83203.pn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-252536" y="4193704"/>
            <a:ext cx="2664296" cy="2664296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Рыжкова СЮН\картинки для презентации\школьная\icon_sets_school_outline_hand_drawn_iconfinder-04-512.png"/>
          <p:cNvPicPr>
            <a:picLocks noChangeAspect="1" noChangeArrowheads="1"/>
          </p:cNvPicPr>
          <p:nvPr userDrawn="1"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849616" y="4563616"/>
            <a:ext cx="2294384" cy="22943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Пользователь\Рабочий стол\Рыжкова СЮН\картинки для презентации\школьная\1492531720-icon-sets-school-outline-hand-drawn-iconfinder05_83194.pn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1431008">
            <a:off x="6733418" y="45802"/>
            <a:ext cx="2716560" cy="2716560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Рабочий стол\Рыжкова СЮН\картинки для презентации\школьная\1492531743-icon-sets-school-outline-hand-drawn-iconfinder02_83203.pn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-252536" y="4193704"/>
            <a:ext cx="2664296" cy="2664296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Рыжкова СЮН\картинки для презентации\школьная\icon_sets_school_outline_hand_drawn_iconfinder-04-512.png"/>
          <p:cNvPicPr>
            <a:picLocks noChangeAspect="1" noChangeArrowheads="1"/>
          </p:cNvPicPr>
          <p:nvPr userDrawn="1"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849616" y="4563616"/>
            <a:ext cx="2294384" cy="2294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Пользователь\Рабочий стол\Рыжкова СЮН\картинки для презентации\школьная\1492531720-icon-sets-school-outline-hand-drawn-iconfinder05_83194.pn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1431008">
            <a:off x="6733418" y="45802"/>
            <a:ext cx="2716560" cy="2716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3" descr="C:\Documents and Settings\Пользователь\Рабочий стол\Рыжкова СЮН\картинки для презентации\школьная\icon_sets_school_outline_hand_drawn_iconfinder-04-512.pn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849616" y="4563616"/>
            <a:ext cx="2294384" cy="2294384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Рыжкова СЮН\картинки для презентации\школьная\1492531743-icon-sets-school-outline-hand-drawn-iconfinder02_83203.png"/>
          <p:cNvPicPr>
            <a:picLocks noChangeAspect="1" noChangeArrowheads="1"/>
          </p:cNvPicPr>
          <p:nvPr userDrawn="1"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-252536" y="4193704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Рыжкова СЮН\картинки для презентации\школьная\6358623401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591A-34F1-4A15-A7B6-14645538FE1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3C90-161F-4F1D-9A79-CC776C87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linnamae.tln.edu.ee/06_07/urok/seminar_04_05_07/images/sem_21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324528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Семинар-практикум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«Основные </a:t>
            </a:r>
            <a:r>
              <a:rPr lang="ru-RU" dirty="0"/>
              <a:t>методы </a:t>
            </a:r>
            <a:r>
              <a:rPr lang="ru-RU" dirty="0" smtClean="0"/>
              <a:t>и приемы</a:t>
            </a:r>
            <a:r>
              <a:rPr lang="ru-RU" dirty="0"/>
              <a:t> использования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формирующего </a:t>
            </a:r>
            <a:r>
              <a:rPr lang="ru-RU" dirty="0"/>
              <a:t>оценивания на уроке. Технология организации групповой работы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20 января 2018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192139"/>
            <a:ext cx="4032448" cy="338087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«Кубик </a:t>
            </a:r>
            <a:r>
              <a:rPr lang="ru-RU" dirty="0" err="1"/>
              <a:t>Блума</a:t>
            </a:r>
            <a:r>
              <a:rPr lang="ru-RU" dirty="0"/>
              <a:t>» можно использовать </a:t>
            </a:r>
            <a:r>
              <a:rPr lang="ru-RU" b="1" dirty="0"/>
              <a:t>на всех этапах уроков</a:t>
            </a:r>
            <a:r>
              <a:rPr lang="ru-RU" dirty="0"/>
              <a:t> любого типа. </a:t>
            </a:r>
            <a:endParaRPr lang="ru-RU" dirty="0" smtClean="0"/>
          </a:p>
          <a:p>
            <a:r>
              <a:rPr lang="ru-RU" b="1" dirty="0" smtClean="0"/>
              <a:t>Однако </a:t>
            </a:r>
            <a:r>
              <a:rPr lang="ru-RU" b="1" dirty="0"/>
              <a:t>наиболее удобно применять приём на обобщающих занятиях, когда у ребят уже есть представление о сути темы.</a:t>
            </a:r>
            <a:endParaRPr lang="ru-RU" dirty="0"/>
          </a:p>
        </p:txBody>
      </p:sp>
      <p:pic>
        <p:nvPicPr>
          <p:cNvPr id="4" name="Рисунок 3" descr="http://vagu-m-v.narod.ru/kubik_blu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9654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9535" y="3573016"/>
            <a:ext cx="8604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начальной школы: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Опиши</a:t>
            </a:r>
            <a:r>
              <a:rPr lang="ru-RU" b="1" dirty="0" smtClean="0"/>
              <a:t> </a:t>
            </a:r>
            <a:r>
              <a:rPr lang="ru-RU" b="1" dirty="0"/>
              <a:t>(то есть ребёнку нужно назвать форму, цвет, размер предмета или просто назвать явление);</a:t>
            </a:r>
          </a:p>
          <a:p>
            <a:r>
              <a:rPr lang="ru-RU" b="1" dirty="0">
                <a:solidFill>
                  <a:srgbClr val="C00000"/>
                </a:solidFill>
              </a:rPr>
              <a:t>Сравни</a:t>
            </a:r>
            <a:r>
              <a:rPr lang="ru-RU" b="1" dirty="0"/>
              <a:t> (необходимо указать сходства и различия с уже знакомыми предметами или процессами);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Предложи ассоциацию </a:t>
            </a:r>
            <a:r>
              <a:rPr lang="ru-RU" b="1" dirty="0"/>
              <a:t>(ученик должен назвать то, с чем у него ассоциируется тот или иной объект или явление);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Проанализируй</a:t>
            </a:r>
            <a:r>
              <a:rPr lang="ru-RU" b="1" dirty="0"/>
              <a:t> (как сделан предмет, из чего состоит);</a:t>
            </a:r>
          </a:p>
          <a:p>
            <a:r>
              <a:rPr lang="ru-RU" b="1" dirty="0"/>
              <a:t>Используй (дети показывают, как можно применить предмет);</a:t>
            </a:r>
          </a:p>
          <a:p>
            <a:r>
              <a:rPr lang="ru-RU" b="1" dirty="0">
                <a:solidFill>
                  <a:srgbClr val="C00000"/>
                </a:solidFill>
              </a:rPr>
              <a:t>Дай оценку </a:t>
            </a:r>
            <a:r>
              <a:rPr lang="ru-RU" b="1" dirty="0"/>
              <a:t>(малыши перечисляют достоинства и недостатки рассматриваемого).</a:t>
            </a:r>
          </a:p>
        </p:txBody>
      </p:sp>
    </p:spTree>
    <p:extLst>
      <p:ext uri="{BB962C8B-B14F-4D97-AF65-F5344CB8AC3E}">
        <p14:creationId xmlns:p14="http://schemas.microsoft.com/office/powerpoint/2010/main" val="25026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solidFill>
                  <a:srgbClr val="002060"/>
                </a:solidFill>
              </a:rPr>
              <a:t>Якія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два </a:t>
            </a:r>
            <a:r>
              <a:rPr lang="ru-RU" sz="1800" dirty="0" err="1">
                <a:solidFill>
                  <a:srgbClr val="002060"/>
                </a:solidFill>
              </a:rPr>
              <a:t>асабовыя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займеннікі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перашкаджаюць</a:t>
            </a:r>
            <a:r>
              <a:rPr lang="ru-RU" sz="1800" dirty="0">
                <a:solidFill>
                  <a:srgbClr val="002060"/>
                </a:solidFill>
              </a:rPr>
              <a:t> на </a:t>
            </a:r>
            <a:r>
              <a:rPr lang="ru-RU" sz="1800" dirty="0" err="1">
                <a:solidFill>
                  <a:srgbClr val="002060"/>
                </a:solidFill>
              </a:rPr>
              <a:t>дарогах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аўтатранспарту</a:t>
            </a:r>
            <a:r>
              <a:rPr lang="ru-RU" sz="1800" dirty="0">
                <a:solidFill>
                  <a:srgbClr val="002060"/>
                </a:solidFill>
              </a:rPr>
              <a:t>?</a:t>
            </a:r>
          </a:p>
          <a:p>
            <a:r>
              <a:rPr lang="ru-RU" sz="1800" dirty="0" err="1" smtClean="0">
                <a:solidFill>
                  <a:srgbClr val="002060"/>
                </a:solidFill>
              </a:rPr>
              <a:t>Чаму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гукі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называюць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i="1" dirty="0" err="1">
                <a:solidFill>
                  <a:srgbClr val="002060"/>
                </a:solidFill>
              </a:rPr>
              <a:t>прыстаўнымі</a:t>
            </a:r>
            <a:r>
              <a:rPr lang="ru-RU" sz="1800" dirty="0">
                <a:solidFill>
                  <a:srgbClr val="002060"/>
                </a:solidFill>
              </a:rPr>
              <a:t>, а не </a:t>
            </a:r>
            <a:r>
              <a:rPr lang="ru-RU" sz="1800" i="1" dirty="0" err="1">
                <a:solidFill>
                  <a:srgbClr val="002060"/>
                </a:solidFill>
              </a:rPr>
              <a:t>прыставачнымі</a:t>
            </a:r>
            <a:r>
              <a:rPr lang="ru-RU" sz="1800" dirty="0">
                <a:solidFill>
                  <a:srgbClr val="002060"/>
                </a:solidFill>
              </a:rPr>
              <a:t>?</a:t>
            </a:r>
          </a:p>
          <a:p>
            <a:r>
              <a:rPr lang="ru-RU" sz="1800" dirty="0" err="1">
                <a:solidFill>
                  <a:srgbClr val="002060"/>
                </a:solidFill>
              </a:rPr>
              <a:t>Чаму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менавіта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літары</a:t>
            </a:r>
            <a:r>
              <a:rPr lang="ru-RU" sz="1800" dirty="0">
                <a:solidFill>
                  <a:srgbClr val="002060"/>
                </a:solidFill>
              </a:rPr>
              <a:t> Ў </a:t>
            </a:r>
            <a:r>
              <a:rPr lang="ru-RU" sz="1800" dirty="0" err="1">
                <a:solidFill>
                  <a:srgbClr val="002060"/>
                </a:solidFill>
              </a:rPr>
              <a:t>паставілі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помнік</a:t>
            </a:r>
            <a:r>
              <a:rPr lang="ru-RU" sz="1800" dirty="0">
                <a:solidFill>
                  <a:srgbClr val="002060"/>
                </a:solidFill>
              </a:rPr>
              <a:t> у </a:t>
            </a:r>
            <a:r>
              <a:rPr lang="ru-RU" sz="1800" dirty="0" err="1">
                <a:solidFill>
                  <a:srgbClr val="002060"/>
                </a:solidFill>
              </a:rPr>
              <a:t>Полацку</a:t>
            </a:r>
            <a:r>
              <a:rPr lang="ru-RU" sz="1800" dirty="0">
                <a:solidFill>
                  <a:srgbClr val="002060"/>
                </a:solidFill>
              </a:rPr>
              <a:t>?</a:t>
            </a:r>
          </a:p>
          <a:p>
            <a:r>
              <a:rPr lang="ru-RU" sz="1800" dirty="0" err="1" smtClean="0">
                <a:solidFill>
                  <a:srgbClr val="002060"/>
                </a:solidFill>
              </a:rPr>
              <a:t>Вобразы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персанажаў</a:t>
            </a:r>
            <a:r>
              <a:rPr lang="ru-RU" sz="1800" dirty="0">
                <a:solidFill>
                  <a:srgbClr val="002060"/>
                </a:solidFill>
              </a:rPr>
              <a:t> у </a:t>
            </a:r>
            <a:r>
              <a:rPr lang="ru-RU" sz="1800" dirty="0" err="1">
                <a:solidFill>
                  <a:srgbClr val="002060"/>
                </a:solidFill>
              </a:rPr>
              <a:t>паэме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Янкі</a:t>
            </a:r>
            <a:r>
              <a:rPr lang="ru-RU" sz="1800" dirty="0">
                <a:solidFill>
                  <a:srgbClr val="002060"/>
                </a:solidFill>
              </a:rPr>
              <a:t> Купалы «</a:t>
            </a:r>
            <a:r>
              <a:rPr lang="ru-RU" sz="1800" dirty="0" err="1">
                <a:solidFill>
                  <a:srgbClr val="002060"/>
                </a:solidFill>
              </a:rPr>
              <a:t>Магіла</a:t>
            </a:r>
            <a:r>
              <a:rPr lang="ru-RU" sz="1800" dirty="0">
                <a:solidFill>
                  <a:srgbClr val="002060"/>
                </a:solidFill>
              </a:rPr>
              <a:t> льва». </a:t>
            </a:r>
            <a:r>
              <a:rPr lang="ru-RU" sz="1800" dirty="0" err="1">
                <a:solidFill>
                  <a:srgbClr val="002060"/>
                </a:solidFill>
              </a:rPr>
              <a:t>Машэка</a:t>
            </a:r>
            <a:r>
              <a:rPr lang="ru-RU" sz="1800" dirty="0">
                <a:solidFill>
                  <a:srgbClr val="002060"/>
                </a:solidFill>
              </a:rPr>
              <a:t> – герой </a:t>
            </a:r>
            <a:r>
              <a:rPr lang="ru-RU" sz="1800" dirty="0" err="1">
                <a:solidFill>
                  <a:srgbClr val="002060"/>
                </a:solidFill>
              </a:rPr>
              <a:t>ці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злодзей</a:t>
            </a:r>
            <a:r>
              <a:rPr lang="ru-RU" sz="1800" dirty="0" smtClean="0">
                <a:solidFill>
                  <a:srgbClr val="002060"/>
                </a:solidFill>
              </a:rPr>
              <a:t>? </a:t>
            </a:r>
            <a:r>
              <a:rPr lang="ru-RU" sz="1800" dirty="0" err="1" smtClean="0">
                <a:solidFill>
                  <a:srgbClr val="002060"/>
                </a:solidFill>
              </a:rPr>
              <a:t>Наталька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– </a:t>
            </a:r>
            <a:r>
              <a:rPr lang="ru-RU" sz="1800" dirty="0" err="1">
                <a:solidFill>
                  <a:srgbClr val="002060"/>
                </a:solidFill>
              </a:rPr>
              <a:t>ахвяра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ці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злаўмыснік</a:t>
            </a:r>
            <a:r>
              <a:rPr lang="ru-RU" sz="1800" dirty="0">
                <a:solidFill>
                  <a:srgbClr val="002060"/>
                </a:solidFill>
              </a:rPr>
              <a:t>?</a:t>
            </a:r>
          </a:p>
          <a:p>
            <a:r>
              <a:rPr lang="ru-RU" sz="1800" dirty="0" err="1" smtClean="0">
                <a:solidFill>
                  <a:srgbClr val="002060"/>
                </a:solidFill>
              </a:rPr>
              <a:t>Хочаш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жыць</a:t>
            </a:r>
            <a:r>
              <a:rPr lang="ru-RU" sz="1800" dirty="0">
                <a:solidFill>
                  <a:srgbClr val="002060"/>
                </a:solidFill>
              </a:rPr>
              <a:t> – умей </a:t>
            </a:r>
            <a:r>
              <a:rPr lang="ru-RU" sz="1800" dirty="0" err="1">
                <a:solidFill>
                  <a:srgbClr val="002060"/>
                </a:solidFill>
              </a:rPr>
              <a:t>выкручвацца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r>
              <a:rPr lang="ru-RU" sz="1800" dirty="0" err="1">
                <a:solidFill>
                  <a:srgbClr val="002060"/>
                </a:solidFill>
              </a:rPr>
              <a:t>Хто</a:t>
            </a:r>
            <a:r>
              <a:rPr lang="ru-RU" sz="1800" dirty="0">
                <a:solidFill>
                  <a:srgbClr val="002060"/>
                </a:solidFill>
              </a:rPr>
              <a:t> з </a:t>
            </a:r>
            <a:r>
              <a:rPr lang="ru-RU" sz="1800" dirty="0" err="1">
                <a:solidFill>
                  <a:srgbClr val="002060"/>
                </a:solidFill>
              </a:rPr>
              <a:t>герояў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аповесці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В.Быкава</a:t>
            </a:r>
            <a:r>
              <a:rPr lang="ru-RU" sz="1800" dirty="0">
                <a:solidFill>
                  <a:srgbClr val="002060"/>
                </a:solidFill>
              </a:rPr>
              <a:t> «</a:t>
            </a:r>
            <a:r>
              <a:rPr lang="ru-RU" sz="1800" dirty="0" err="1">
                <a:solidFill>
                  <a:srgbClr val="002060"/>
                </a:solidFill>
              </a:rPr>
              <a:t>Сотнікаў</a:t>
            </a:r>
            <a:r>
              <a:rPr lang="ru-RU" sz="1800" dirty="0">
                <a:solidFill>
                  <a:srgbClr val="002060"/>
                </a:solidFill>
              </a:rPr>
              <a:t>» </a:t>
            </a:r>
            <a:r>
              <a:rPr lang="ru-RU" sz="1800" dirty="0" err="1">
                <a:solidFill>
                  <a:srgbClr val="002060"/>
                </a:solidFill>
              </a:rPr>
              <a:t>жыве</a:t>
            </a:r>
            <a:r>
              <a:rPr lang="ru-RU" sz="1800" dirty="0">
                <a:solidFill>
                  <a:srgbClr val="002060"/>
                </a:solidFill>
              </a:rPr>
              <a:t>, а </a:t>
            </a:r>
            <a:r>
              <a:rPr lang="ru-RU" sz="1800" dirty="0" err="1" smtClean="0">
                <a:solidFill>
                  <a:srgbClr val="002060"/>
                </a:solidFill>
              </a:rPr>
              <a:t>хто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выкручваецца</a:t>
            </a:r>
            <a:r>
              <a:rPr lang="ru-RU" sz="1800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1800" b="1" dirty="0" smtClean="0"/>
              <a:t>       </a:t>
            </a:r>
            <a:r>
              <a:rPr lang="ru-RU" sz="2000" b="1" dirty="0" err="1" smtClean="0"/>
              <a:t>Калі</a:t>
            </a:r>
            <a:r>
              <a:rPr lang="ru-RU" sz="2000" b="1" dirty="0" smtClean="0"/>
              <a:t> </a:t>
            </a:r>
            <a:r>
              <a:rPr lang="ru-RU" sz="2000" b="1" dirty="0"/>
              <a:t>мы </a:t>
            </a:r>
            <a:r>
              <a:rPr lang="ru-RU" sz="2000" b="1" dirty="0" err="1"/>
              <a:t>фармулюем</a:t>
            </a:r>
            <a:r>
              <a:rPr lang="ru-RU" sz="2000" b="1" dirty="0"/>
              <a:t> </a:t>
            </a:r>
            <a:r>
              <a:rPr lang="ru-RU" sz="2000" b="1" dirty="0" err="1"/>
              <a:t>пытанне</a:t>
            </a:r>
            <a:r>
              <a:rPr lang="ru-RU" sz="2000" b="1" dirty="0"/>
              <a:t>, то </a:t>
            </a:r>
            <a:r>
              <a:rPr lang="ru-RU" sz="2000" b="1" dirty="0" err="1"/>
              <a:t>адначасова</a:t>
            </a:r>
            <a:r>
              <a:rPr lang="ru-RU" sz="2000" b="1" dirty="0"/>
              <a:t> </a:t>
            </a:r>
            <a:r>
              <a:rPr lang="ru-RU" sz="2000" b="1" dirty="0" err="1"/>
              <a:t>вызначаем</a:t>
            </a:r>
            <a:r>
              <a:rPr lang="ru-RU" sz="2000" b="1" dirty="0"/>
              <a:t> </a:t>
            </a:r>
            <a:r>
              <a:rPr lang="ru-RU" sz="2000" b="1" dirty="0" err="1"/>
              <a:t>мэту</a:t>
            </a:r>
            <a:r>
              <a:rPr lang="ru-RU" sz="2000" b="1" dirty="0"/>
              <a:t>, </a:t>
            </a:r>
            <a:r>
              <a:rPr lang="ru-RU" sz="2000" b="1" dirty="0" err="1"/>
              <a:t>якую</a:t>
            </a:r>
            <a:r>
              <a:rPr lang="ru-RU" sz="2000" b="1" dirty="0"/>
              <a:t> </a:t>
            </a:r>
            <a:r>
              <a:rPr lang="ru-RU" sz="2000" b="1" dirty="0" err="1"/>
              <a:t>збіраемся</a:t>
            </a:r>
            <a:r>
              <a:rPr lang="ru-RU" sz="2000" b="1" dirty="0"/>
              <a:t> </a:t>
            </a:r>
            <a:r>
              <a:rPr lang="ru-RU" sz="2000" b="1" dirty="0" err="1" smtClean="0"/>
              <a:t>дасягнуць</a:t>
            </a:r>
            <a:r>
              <a:rPr lang="ru-RU" sz="2000" b="1" dirty="0" smtClean="0"/>
              <a:t>. Добра </a:t>
            </a:r>
            <a:r>
              <a:rPr lang="ru-RU" sz="2000" b="1" dirty="0" err="1" smtClean="0"/>
              <a:t>пастаўленае</a:t>
            </a:r>
            <a:r>
              <a:rPr lang="ru-RU" sz="2000" b="1" dirty="0" smtClean="0"/>
              <a:t> </a:t>
            </a:r>
            <a:r>
              <a:rPr lang="ru-RU" sz="2000" b="1" dirty="0" err="1"/>
              <a:t>пытанне</a:t>
            </a:r>
            <a:r>
              <a:rPr lang="ru-RU" sz="2000" b="1" dirty="0"/>
              <a:t> – тое, на </a:t>
            </a:r>
            <a:r>
              <a:rPr lang="ru-RU" sz="2000" b="1" dirty="0" err="1"/>
              <a:t>якое</a:t>
            </a:r>
            <a:r>
              <a:rPr lang="ru-RU" sz="2000" b="1" dirty="0"/>
              <a:t> </a:t>
            </a:r>
            <a:r>
              <a:rPr lang="ru-RU" sz="2000" b="1" dirty="0" err="1"/>
              <a:t>вучань</a:t>
            </a:r>
            <a:r>
              <a:rPr lang="ru-RU" sz="2000" b="1" dirty="0"/>
              <a:t> </a:t>
            </a:r>
            <a:r>
              <a:rPr lang="ru-RU" sz="2000" b="1" dirty="0" err="1"/>
              <a:t>пажадае</a:t>
            </a:r>
            <a:r>
              <a:rPr lang="ru-RU" sz="2000" b="1" dirty="0"/>
              <a:t> </a:t>
            </a:r>
            <a:r>
              <a:rPr lang="ru-RU" sz="2000" b="1" dirty="0" err="1"/>
              <a:t>адказаць</a:t>
            </a:r>
            <a:r>
              <a:rPr lang="ru-RU" sz="2000" b="1" dirty="0"/>
              <a:t>, </a:t>
            </a:r>
            <a:r>
              <a:rPr lang="ru-RU" sz="2000" b="1" dirty="0" err="1"/>
              <a:t>зможа</a:t>
            </a:r>
            <a:r>
              <a:rPr lang="ru-RU" sz="2000" b="1" dirty="0"/>
              <a:t> </a:t>
            </a:r>
            <a:r>
              <a:rPr lang="ru-RU" sz="2000" b="1" dirty="0" err="1"/>
              <a:t>знайсці</a:t>
            </a:r>
            <a:r>
              <a:rPr lang="ru-RU" sz="2000" b="1" dirty="0"/>
              <a:t> </a:t>
            </a:r>
            <a:r>
              <a:rPr lang="ru-RU" sz="2000" b="1" dirty="0" err="1"/>
              <a:t>адказ</a:t>
            </a:r>
            <a:r>
              <a:rPr lang="ru-RU" sz="2000" b="1" dirty="0"/>
              <a:t> </a:t>
            </a:r>
            <a:r>
              <a:rPr lang="ru-RU" sz="2000" b="1" dirty="0" err="1" smtClean="0"/>
              <a:t>ці</a:t>
            </a:r>
            <a:r>
              <a:rPr lang="ru-RU" sz="2000" b="1" dirty="0"/>
              <a:t> </a:t>
            </a:r>
            <a:r>
              <a:rPr lang="ru-RU" sz="2000" b="1" dirty="0" smtClean="0"/>
              <a:t>над </a:t>
            </a:r>
            <a:r>
              <a:rPr lang="ru-RU" sz="2000" b="1" dirty="0" err="1"/>
              <a:t>якім</a:t>
            </a:r>
            <a:r>
              <a:rPr lang="ru-RU" sz="2000" b="1" dirty="0"/>
              <a:t> яму </a:t>
            </a:r>
            <a:r>
              <a:rPr lang="ru-RU" sz="2000" b="1" dirty="0" err="1"/>
              <a:t>захочацца</a:t>
            </a:r>
            <a:r>
              <a:rPr lang="ru-RU" sz="2000" b="1" dirty="0"/>
              <a:t> </a:t>
            </a:r>
            <a:r>
              <a:rPr lang="ru-RU" sz="2000" b="1" dirty="0" err="1"/>
              <a:t>падумаць</a:t>
            </a:r>
            <a:r>
              <a:rPr lang="ru-RU" sz="2000" b="1" dirty="0"/>
              <a:t>, </a:t>
            </a:r>
            <a:r>
              <a:rPr lang="ru-RU" sz="2000" b="1" dirty="0" err="1"/>
              <a:t>тады</a:t>
            </a:r>
            <a:r>
              <a:rPr lang="ru-RU" sz="2000" b="1" dirty="0"/>
              <a:t> </a:t>
            </a:r>
            <a:r>
              <a:rPr lang="ru-RU" sz="2000" b="1" dirty="0" err="1"/>
              <a:t>ён</a:t>
            </a:r>
            <a:r>
              <a:rPr lang="ru-RU" sz="2000" b="1" dirty="0"/>
              <a:t> </a:t>
            </a:r>
            <a:r>
              <a:rPr lang="ru-RU" sz="2000" b="1" dirty="0" err="1"/>
              <a:t>будзе</a:t>
            </a:r>
            <a:r>
              <a:rPr lang="ru-RU" sz="2000" b="1" dirty="0"/>
              <a:t> </a:t>
            </a:r>
            <a:r>
              <a:rPr lang="ru-RU" sz="2000" b="1" dirty="0" err="1"/>
              <a:t>зацікаўлены</a:t>
            </a:r>
            <a:r>
              <a:rPr lang="ru-RU" sz="2000" b="1" dirty="0"/>
              <a:t> ў </a:t>
            </a:r>
            <a:r>
              <a:rPr lang="ru-RU" sz="2000" b="1" dirty="0" err="1"/>
              <a:t>вучэбным</a:t>
            </a:r>
            <a:r>
              <a:rPr lang="ru-RU" sz="2000" b="1" dirty="0"/>
              <a:t> </a:t>
            </a:r>
            <a:r>
              <a:rPr lang="ru-RU" sz="2000" b="1" dirty="0" err="1"/>
              <a:t>працэсе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Дзяцей</a:t>
            </a:r>
            <a:r>
              <a:rPr lang="ru-RU" sz="2000" b="1" dirty="0"/>
              <a:t> </a:t>
            </a:r>
            <a:r>
              <a:rPr lang="ru-RU" sz="2000" b="1" dirty="0" err="1"/>
              <a:t>неабходна</a:t>
            </a:r>
            <a:r>
              <a:rPr lang="ru-RU" sz="2000" b="1" dirty="0"/>
              <a:t> </a:t>
            </a:r>
            <a:r>
              <a:rPr lang="ru-RU" sz="2000" b="1" dirty="0" err="1"/>
              <a:t>вучыць</a:t>
            </a:r>
            <a:r>
              <a:rPr lang="ru-RU" sz="2000" b="1" dirty="0"/>
              <a:t> </a:t>
            </a:r>
            <a:r>
              <a:rPr lang="ru-RU" sz="2000" b="1" dirty="0" err="1"/>
              <a:t>адказваць</a:t>
            </a:r>
            <a:r>
              <a:rPr lang="ru-RU" sz="2000" b="1" dirty="0"/>
              <a:t> на </a:t>
            </a:r>
            <a:r>
              <a:rPr lang="ru-RU" sz="2000" b="1" dirty="0" err="1"/>
              <a:t>тыя</a:t>
            </a:r>
            <a:r>
              <a:rPr lang="ru-RU" sz="2000" b="1" dirty="0"/>
              <a:t> </a:t>
            </a:r>
            <a:r>
              <a:rPr lang="ru-RU" sz="2000" b="1" dirty="0" err="1"/>
              <a:t>пытанні</a:t>
            </a:r>
            <a:r>
              <a:rPr lang="ru-RU" sz="2000" b="1" dirty="0"/>
              <a:t>, </a:t>
            </a:r>
            <a:r>
              <a:rPr lang="ru-RU" sz="2000" b="1" dirty="0" err="1"/>
              <a:t>якія</a:t>
            </a:r>
            <a:r>
              <a:rPr lang="ru-RU" sz="2000" b="1" dirty="0"/>
              <a:t> </a:t>
            </a:r>
            <a:r>
              <a:rPr lang="ru-RU" sz="2000" b="1" dirty="0" err="1"/>
              <a:t>ім</a:t>
            </a:r>
            <a:r>
              <a:rPr lang="ru-RU" sz="2000" b="1" dirty="0"/>
              <a:t> </a:t>
            </a:r>
            <a:r>
              <a:rPr lang="ru-RU" sz="2000" b="1" dirty="0" err="1"/>
              <a:t>прыйдзецца</a:t>
            </a:r>
            <a:r>
              <a:rPr lang="ru-RU" sz="2000" b="1" dirty="0"/>
              <a:t> </a:t>
            </a:r>
            <a:r>
              <a:rPr lang="ru-RU" sz="2000" b="1" dirty="0" err="1"/>
              <a:t>вырашаць</a:t>
            </a:r>
            <a:r>
              <a:rPr lang="ru-RU" sz="2000" b="1" dirty="0"/>
              <a:t> </a:t>
            </a:r>
            <a:r>
              <a:rPr lang="ru-RU" sz="2000" b="1" dirty="0" smtClean="0"/>
              <a:t>ў </a:t>
            </a:r>
            <a:r>
              <a:rPr lang="ru-RU" sz="2000" b="1" dirty="0" err="1" smtClean="0"/>
              <a:t>дарослым</a:t>
            </a:r>
            <a:r>
              <a:rPr lang="ru-RU" sz="2000" b="1" dirty="0" smtClean="0"/>
              <a:t> </a:t>
            </a:r>
            <a:r>
              <a:rPr lang="ru-RU" sz="2000" b="1" dirty="0" err="1"/>
              <a:t>жыцці</a:t>
            </a:r>
            <a:r>
              <a:rPr lang="ru-RU" sz="2000" b="1" dirty="0"/>
              <a:t>. А </a:t>
            </a:r>
            <a:r>
              <a:rPr lang="ru-RU" sz="2000" b="1" dirty="0" err="1"/>
              <a:t>гэтыя</a:t>
            </a:r>
            <a:r>
              <a:rPr lang="ru-RU" sz="2000" b="1" dirty="0"/>
              <a:t> </a:t>
            </a:r>
            <a:r>
              <a:rPr lang="ru-RU" sz="2000" b="1" dirty="0" err="1"/>
              <a:t>пытанні</a:t>
            </a:r>
            <a:r>
              <a:rPr lang="ru-RU" sz="2000" b="1" dirty="0"/>
              <a:t> </a:t>
            </a:r>
            <a:r>
              <a:rPr lang="ru-RU" sz="2000" b="1" dirty="0" err="1"/>
              <a:t>звычайна</a:t>
            </a:r>
            <a:r>
              <a:rPr lang="ru-RU" sz="2000" b="1" dirty="0"/>
              <a:t> не </a:t>
            </a:r>
            <a:r>
              <a:rPr lang="ru-RU" sz="2000" b="1" dirty="0" err="1"/>
              <a:t>маюць</a:t>
            </a:r>
            <a:r>
              <a:rPr lang="ru-RU" sz="2000" b="1" dirty="0"/>
              <a:t> </a:t>
            </a:r>
            <a:r>
              <a:rPr lang="ru-RU" sz="2000" b="1" dirty="0" err="1"/>
              <a:t>гатовых</a:t>
            </a:r>
            <a:r>
              <a:rPr lang="ru-RU" sz="2000" b="1" dirty="0"/>
              <a:t> </a:t>
            </a:r>
            <a:r>
              <a:rPr lang="ru-RU" sz="2000" b="1" dirty="0" err="1"/>
              <a:t>рашэнняў</a:t>
            </a:r>
            <a:r>
              <a:rPr lang="ru-RU" sz="2000" b="1" dirty="0"/>
              <a:t> і </a:t>
            </a:r>
            <a:r>
              <a:rPr lang="ru-RU" sz="2000" b="1" dirty="0" err="1"/>
              <a:t>маюць</a:t>
            </a:r>
            <a:r>
              <a:rPr lang="ru-RU" sz="2000" b="1" dirty="0"/>
              <a:t> </a:t>
            </a:r>
            <a:r>
              <a:rPr lang="ru-RU" sz="2000" b="1" dirty="0" smtClean="0"/>
              <a:t>на   </a:t>
            </a:r>
            <a:r>
              <a:rPr lang="ru-RU" sz="2000" b="1" dirty="0" err="1" smtClean="0"/>
              <a:t>ўвазе</a:t>
            </a:r>
            <a:r>
              <a:rPr lang="ru-RU" sz="2000" b="1" dirty="0" smtClean="0"/>
              <a:t> </a:t>
            </a:r>
            <a:r>
              <a:rPr lang="ru-RU" sz="2000" b="1" dirty="0"/>
              <a:t>шмат </a:t>
            </a:r>
            <a:r>
              <a:rPr lang="ru-RU" sz="2000" b="1" dirty="0" err="1"/>
              <a:t>варыянтаў</a:t>
            </a:r>
            <a:r>
              <a:rPr lang="ru-RU" sz="2000" b="1" dirty="0"/>
              <a:t> </a:t>
            </a:r>
            <a:r>
              <a:rPr lang="ru-RU" sz="2000" b="1" dirty="0" err="1"/>
              <a:t>адказаў</a:t>
            </a:r>
            <a:r>
              <a:rPr lang="ru-RU" sz="2000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Прыклады</a:t>
            </a:r>
            <a:r>
              <a:rPr lang="ru-RU" sz="2400" dirty="0"/>
              <a:t> </a:t>
            </a:r>
            <a:r>
              <a:rPr lang="ru-RU" sz="2400" dirty="0" err="1"/>
              <a:t>ключавых</a:t>
            </a:r>
            <a:r>
              <a:rPr lang="ru-RU" sz="2400" dirty="0"/>
              <a:t> </a:t>
            </a:r>
            <a:r>
              <a:rPr lang="ru-RU" sz="2400" dirty="0" err="1"/>
              <a:t>пытанняў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Беларуская</a:t>
            </a:r>
            <a:r>
              <a:rPr lang="ru-RU" sz="2400" dirty="0"/>
              <a:t> </a:t>
            </a:r>
            <a:r>
              <a:rPr lang="ru-RU" sz="2400" dirty="0" err="1"/>
              <a:t>мова</a:t>
            </a:r>
            <a:r>
              <a:rPr lang="ru-RU" sz="2400" dirty="0"/>
              <a:t> і </a:t>
            </a:r>
            <a:r>
              <a:rPr lang="ru-RU" sz="2400" dirty="0" err="1"/>
              <a:t>літаратура</a:t>
            </a:r>
            <a:r>
              <a:rPr lang="ru-RU" sz="2400" dirty="0"/>
              <a:t>: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56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012733"/>
              </p:ext>
            </p:extLst>
          </p:nvPr>
        </p:nvGraphicFramePr>
        <p:xfrm>
          <a:off x="467544" y="1196752"/>
          <a:ext cx="8229600" cy="4649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4989240"/>
              </a:tblGrid>
              <a:tr h="71206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Пытанне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Перайначанае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пытанне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пры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дапамозе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набору </a:t>
                      </a:r>
                      <a:r>
                        <a:rPr lang="ru-RU" sz="18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адказаў</a:t>
                      </a: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фізічныя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практыкаванні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добра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ўплываюць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функцыянаванне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сэрца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пералічанага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добра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ўплывае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функцыянаванне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сэрца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вела</a:t>
                      </a:r>
                      <a:r>
                        <a:rPr lang="be-BY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сіпедзе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хадзьба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гольф,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плаванне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скокі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парашутам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стралянне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луку?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Якія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рысы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ўласцівыя</a:t>
                      </a:r>
                      <a:endParaRPr lang="ru-RU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добраму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сябру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пералічаных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рысаў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уласцівыя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добраму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сябру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ветлівасць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шчырасць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шчодрасць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смачнае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здзекаванне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</a:t>
                      </a: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іншых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добры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выгляд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вернасць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Чакаю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вашага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абгрунтавання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Што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трэба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раслінам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росту?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пералічанага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неабходна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росту</a:t>
                      </a: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раслін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паветра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вада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святло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цяпло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глеба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малако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Чаму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 так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думаеце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Стратэгія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1. </a:t>
            </a:r>
            <a:r>
              <a:rPr lang="ru-RU" sz="2400" b="0" dirty="0" err="1">
                <a:solidFill>
                  <a:srgbClr val="002060"/>
                </a:solidFill>
              </a:rPr>
              <a:t>Выбар</a:t>
            </a:r>
            <a:r>
              <a:rPr lang="ru-RU" sz="2400" b="0" dirty="0">
                <a:solidFill>
                  <a:srgbClr val="002060"/>
                </a:solidFill>
              </a:rPr>
              <a:t> </a:t>
            </a:r>
            <a:r>
              <a:rPr lang="ru-RU" sz="2400" b="0" dirty="0" err="1">
                <a:solidFill>
                  <a:srgbClr val="002060"/>
                </a:solidFill>
              </a:rPr>
              <a:t>правільнага</a:t>
            </a:r>
            <a:r>
              <a:rPr lang="ru-RU" sz="2400" b="0" dirty="0">
                <a:solidFill>
                  <a:srgbClr val="002060"/>
                </a:solidFill>
              </a:rPr>
              <a:t> </a:t>
            </a:r>
            <a:r>
              <a:rPr lang="ru-RU" sz="2400" b="0" dirty="0" err="1">
                <a:solidFill>
                  <a:srgbClr val="002060"/>
                </a:solidFill>
              </a:rPr>
              <a:t>адказу</a:t>
            </a:r>
            <a:r>
              <a:rPr lang="ru-RU" sz="2400" b="0" dirty="0">
                <a:solidFill>
                  <a:srgbClr val="002060"/>
                </a:solidFill>
              </a:rPr>
              <a:t> і </a:t>
            </a:r>
            <a:r>
              <a:rPr lang="ru-RU" sz="2400" b="0" dirty="0" err="1">
                <a:solidFill>
                  <a:srgbClr val="002060"/>
                </a:solidFill>
              </a:rPr>
              <a:t>абгрунтаванне</a:t>
            </a:r>
            <a:r>
              <a:rPr lang="ru-RU" sz="2400" b="0" dirty="0">
                <a:solidFill>
                  <a:srgbClr val="002060"/>
                </a:solidFill>
              </a:rPr>
              <a:t> </a:t>
            </a:r>
            <a:r>
              <a:rPr lang="ru-RU" sz="2400" b="0" dirty="0" err="1">
                <a:solidFill>
                  <a:srgbClr val="002060"/>
                </a:solidFill>
              </a:rPr>
              <a:t>свайго</a:t>
            </a:r>
            <a:r>
              <a:rPr lang="ru-RU" sz="2400" b="0" dirty="0">
                <a:solidFill>
                  <a:srgbClr val="002060"/>
                </a:solidFill>
              </a:rPr>
              <a:t> </a:t>
            </a:r>
            <a:r>
              <a:rPr lang="ru-RU" sz="2400" b="0" dirty="0" err="1">
                <a:solidFill>
                  <a:srgbClr val="002060"/>
                </a:solidFill>
              </a:rPr>
              <a:t>выбару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24429"/>
              </p:ext>
            </p:extLst>
          </p:nvPr>
        </p:nvGraphicFramePr>
        <p:xfrm>
          <a:off x="468313" y="1628775"/>
          <a:ext cx="82296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Першапачатковае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пытанне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Перайначанае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пытанне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падкрэслівае</a:t>
                      </a:r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супрацьпастаўленне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Якую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ежу мы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лічым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здаровай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Чыпсам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чорнаму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хлебу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трэба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аддаваць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перавагу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Што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трэба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зрабіць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пачаў</a:t>
                      </a:r>
                      <a:endParaRPr lang="ru-RU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працаваць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электрычны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ланцуг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двух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электрычных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ланцугоў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знаходзіцца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ў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рабочым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стане?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выглядае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кінематычны</a:t>
                      </a:r>
                      <a:endParaRPr lang="ru-RU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роўнапаскоранага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руху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Якая 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гэтых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формул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апісвае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Роўнапаскораны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Стратэгія</a:t>
            </a:r>
            <a:r>
              <a:rPr lang="ru-RU" sz="2800" dirty="0"/>
              <a:t> 3. </a:t>
            </a:r>
            <a:r>
              <a:rPr lang="ru-RU" sz="2800" b="0" dirty="0" err="1"/>
              <a:t>Пошук</a:t>
            </a:r>
            <a:r>
              <a:rPr lang="ru-RU" sz="2800" b="0" dirty="0"/>
              <a:t> </a:t>
            </a:r>
            <a:r>
              <a:rPr lang="ru-RU" sz="2800" b="0" dirty="0" err="1"/>
              <a:t>адрозненняў</a:t>
            </a:r>
            <a:r>
              <a:rPr lang="ru-RU" sz="2800" b="0" dirty="0"/>
              <a:t>: </a:t>
            </a:r>
            <a:r>
              <a:rPr lang="ru-RU" sz="2800" b="0" dirty="0" err="1"/>
              <a:t>чаму</a:t>
            </a:r>
            <a:r>
              <a:rPr lang="ru-RU" sz="2800" b="0" dirty="0"/>
              <a:t> </a:t>
            </a:r>
            <a:r>
              <a:rPr lang="ru-RU" sz="2800" b="0" dirty="0" err="1"/>
              <a:t>гэта</a:t>
            </a:r>
            <a:r>
              <a:rPr lang="ru-RU" sz="2800" b="0" dirty="0"/>
              <a:t> – добра, а </a:t>
            </a:r>
            <a:r>
              <a:rPr lang="ru-RU" sz="2800" b="0" dirty="0" err="1"/>
              <a:t>гэта</a:t>
            </a:r>
            <a:r>
              <a:rPr lang="ru-RU" sz="2800" b="0" dirty="0"/>
              <a:t> – </a:t>
            </a:r>
            <a:r>
              <a:rPr lang="ru-RU" sz="2800" b="0" dirty="0" err="1"/>
              <a:t>дрэнна</a:t>
            </a:r>
            <a:r>
              <a:rPr lang="ru-RU" sz="2800" b="0" dirty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15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655395"/>
              </p:ext>
            </p:extLst>
          </p:nvPr>
        </p:nvGraphicFramePr>
        <p:xfrm>
          <a:off x="467544" y="1196752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Першапачатковае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пытанне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Перайначанае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пытанне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ўключае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адказ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Якія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ты </a:t>
                      </a:r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памятаеш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злучнікі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Чаму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мы называем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злучнікамі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выразы</a:t>
                      </a:r>
                      <a:endParaRPr lang="ru-RU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«але», «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такім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чынам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«і»?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Калі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Зямлі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самая </a:t>
                      </a:r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доўгая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ноч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Чаму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22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снежня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называюць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днём</a:t>
                      </a:r>
                    </a:p>
                    <a:p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зімовага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сонцастаяння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Якія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ўласцівасці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належаць</a:t>
                      </a:r>
                      <a:endParaRPr lang="ru-RU" sz="24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пластыку</a:t>
                      </a:r>
                      <a:r>
                        <a:rPr lang="ru-RU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Чаму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пластык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выкарыстоўваецца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</a:t>
                      </a:r>
                    </a:p>
                    <a:p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вытворчасці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сучасных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цацак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Стратэгія</a:t>
            </a:r>
            <a:r>
              <a:rPr lang="ru-RU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4. </a:t>
            </a:r>
            <a:r>
              <a:rPr lang="ru-RU" sz="2800" b="0" dirty="0" err="1">
                <a:latin typeface="+mn-lt"/>
                <a:ea typeface="+mn-ea"/>
                <a:cs typeface="+mn-cs"/>
              </a:rPr>
              <a:t>Агучванне</a:t>
            </a:r>
            <a:r>
              <a:rPr lang="ru-RU" sz="2800" b="0" dirty="0">
                <a:latin typeface="+mn-lt"/>
                <a:ea typeface="+mn-ea"/>
                <a:cs typeface="+mn-cs"/>
              </a:rPr>
              <a:t> </a:t>
            </a:r>
            <a:r>
              <a:rPr lang="ru-RU" sz="2800" b="0" dirty="0" err="1">
                <a:latin typeface="+mn-lt"/>
                <a:ea typeface="+mn-ea"/>
                <a:cs typeface="+mn-cs"/>
              </a:rPr>
              <a:t>адказу</a:t>
            </a:r>
            <a:r>
              <a:rPr lang="ru-RU" sz="2800" b="0" dirty="0">
                <a:latin typeface="+mn-lt"/>
                <a:ea typeface="+mn-ea"/>
                <a:cs typeface="+mn-cs"/>
              </a:rPr>
              <a:t> і </a:t>
            </a:r>
            <a:r>
              <a:rPr lang="ru-RU" sz="2800" b="0" dirty="0" err="1">
                <a:latin typeface="+mn-lt"/>
                <a:ea typeface="+mn-ea"/>
                <a:cs typeface="+mn-cs"/>
              </a:rPr>
              <a:t>пастаноўка</a:t>
            </a:r>
            <a:r>
              <a:rPr lang="ru-RU" sz="2800" b="0" dirty="0">
                <a:latin typeface="+mn-lt"/>
                <a:ea typeface="+mn-ea"/>
                <a:cs typeface="+mn-cs"/>
              </a:rPr>
              <a:t> </a:t>
            </a:r>
            <a:r>
              <a:rPr lang="ru-RU" sz="2800" b="0" dirty="0" err="1">
                <a:latin typeface="+mn-lt"/>
                <a:ea typeface="+mn-ea"/>
                <a:cs typeface="+mn-cs"/>
              </a:rPr>
              <a:t>пытання</a:t>
            </a:r>
            <a:r>
              <a:rPr lang="ru-RU" sz="2800" b="0" dirty="0">
                <a:latin typeface="+mn-lt"/>
                <a:ea typeface="+mn-ea"/>
                <a:cs typeface="+mn-cs"/>
              </a:rPr>
              <a:t>,</a:t>
            </a:r>
            <a:br>
              <a:rPr lang="ru-RU" sz="2800" b="0" dirty="0">
                <a:latin typeface="+mn-lt"/>
                <a:ea typeface="+mn-ea"/>
                <a:cs typeface="+mn-cs"/>
              </a:rPr>
            </a:br>
            <a:r>
              <a:rPr lang="ru-RU" sz="2800" b="0" dirty="0" err="1">
                <a:latin typeface="+mn-lt"/>
                <a:ea typeface="+mn-ea"/>
                <a:cs typeface="+mn-cs"/>
              </a:rPr>
              <a:t>якім</a:t>
            </a:r>
            <a:r>
              <a:rPr lang="ru-RU" sz="2800" b="0" dirty="0">
                <a:latin typeface="+mn-lt"/>
                <a:ea typeface="+mn-ea"/>
                <a:cs typeface="+mn-cs"/>
              </a:rPr>
              <a:t> </a:t>
            </a:r>
            <a:r>
              <a:rPr lang="ru-RU" sz="2800" b="0" dirty="0" err="1">
                <a:latin typeface="+mn-lt"/>
                <a:ea typeface="+mn-ea"/>
                <a:cs typeface="+mn-cs"/>
              </a:rPr>
              <a:t>чынам</a:t>
            </a:r>
            <a:r>
              <a:rPr lang="ru-RU" sz="2800" b="0" dirty="0">
                <a:latin typeface="+mn-lt"/>
                <a:ea typeface="+mn-ea"/>
                <a:cs typeface="+mn-cs"/>
              </a:rPr>
              <a:t> мы </a:t>
            </a:r>
            <a:r>
              <a:rPr lang="ru-RU" sz="2800" b="0" dirty="0" err="1">
                <a:latin typeface="+mn-lt"/>
                <a:ea typeface="+mn-ea"/>
                <a:cs typeface="+mn-cs"/>
              </a:rPr>
              <a:t>дайшлі</a:t>
            </a:r>
            <a:r>
              <a:rPr lang="ru-RU" sz="2800" b="0" dirty="0">
                <a:latin typeface="+mn-lt"/>
                <a:ea typeface="+mn-ea"/>
                <a:cs typeface="+mn-cs"/>
              </a:rPr>
              <a:t> да </a:t>
            </a:r>
            <a:r>
              <a:rPr lang="ru-RU" sz="2800" b="0" dirty="0" err="1">
                <a:latin typeface="+mn-lt"/>
                <a:ea typeface="+mn-ea"/>
                <a:cs typeface="+mn-cs"/>
              </a:rPr>
              <a:t>гэтага</a:t>
            </a:r>
            <a:r>
              <a:rPr lang="ru-RU" sz="2800" b="0" dirty="0">
                <a:latin typeface="+mn-lt"/>
                <a:ea typeface="+mn-ea"/>
                <a:cs typeface="+mn-cs"/>
              </a:rPr>
              <a:t> </a:t>
            </a:r>
            <a:r>
              <a:rPr lang="ru-RU" sz="2800" b="0" dirty="0" err="1">
                <a:latin typeface="+mn-lt"/>
                <a:ea typeface="+mn-ea"/>
                <a:cs typeface="+mn-cs"/>
              </a:rPr>
              <a:t>адказу</a:t>
            </a:r>
            <a:r>
              <a:rPr lang="ru-RU" sz="2800" b="0" dirty="0">
                <a:latin typeface="+mn-lt"/>
                <a:ea typeface="+mn-ea"/>
                <a:cs typeface="+mn-cs"/>
              </a:rPr>
              <a:t/>
            </a:r>
            <a:br>
              <a:rPr lang="ru-RU" sz="2800" b="0" dirty="0">
                <a:latin typeface="+mn-lt"/>
                <a:ea typeface="+mn-ea"/>
                <a:cs typeface="+mn-cs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19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321234"/>
              </p:ext>
            </p:extLst>
          </p:nvPr>
        </p:nvGraphicFramePr>
        <p:xfrm>
          <a:off x="467544" y="836712"/>
          <a:ext cx="8229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Першапачатковае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пытанне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Перайначанае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пытанне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падкрэслівае</a:t>
                      </a:r>
                      <a:endParaRPr lang="ru-RU" sz="20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іншую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перспектыву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Якая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з’ява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называецца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інерцыяй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ты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думаеш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чаму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трэба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ведаць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што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такое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інерцыя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Чым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шкоднае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паленне</a:t>
                      </a:r>
                      <a:endParaRPr lang="ru-RU" sz="20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цыгарэтаў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варта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даваць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людзям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свабодны</a:t>
                      </a:r>
                      <a:endParaRPr lang="ru-RU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выбар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паленне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цыгарэтаў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на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тэрыторыі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Беларусі</a:t>
                      </a:r>
                      <a:endParaRPr lang="ru-RU" sz="20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развіваліся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падзеі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ў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першыя</a:t>
                      </a:r>
                      <a:endParaRPr lang="ru-RU" sz="20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дні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Вялікай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Айчыннай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вайны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Якім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мог бы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быць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пачатак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Вялікай</a:t>
                      </a:r>
                      <a:endParaRPr lang="ru-RU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Айчыннай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вайны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быў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рэпрэсаваны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камандны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састаў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Савецкай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арміі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/>
              <a:t>Стратэгія</a:t>
            </a:r>
            <a:r>
              <a:rPr lang="ru-RU" sz="2400" dirty="0"/>
              <a:t> 5. </a:t>
            </a:r>
            <a:r>
              <a:rPr lang="ru-RU" sz="2400" dirty="0" err="1"/>
              <a:t>Прадстаўленне</a:t>
            </a:r>
            <a:r>
              <a:rPr lang="ru-RU" sz="2400" dirty="0"/>
              <a:t> </a:t>
            </a:r>
            <a:r>
              <a:rPr lang="ru-RU" sz="2400" dirty="0" err="1"/>
              <a:t>іншага</a:t>
            </a:r>
            <a:r>
              <a:rPr lang="ru-RU" sz="2400" dirty="0"/>
              <a:t> </a:t>
            </a:r>
            <a:r>
              <a:rPr lang="ru-RU" sz="2400" dirty="0" err="1"/>
              <a:t>бачання</a:t>
            </a:r>
            <a:r>
              <a:rPr lang="ru-RU" sz="2400" dirty="0"/>
              <a:t> </a:t>
            </a:r>
            <a:r>
              <a:rPr lang="ru-RU" sz="2400" dirty="0" err="1"/>
              <a:t>праблемы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56" y="4595065"/>
            <a:ext cx="2109753" cy="207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Тест-коррекция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  <a:r>
              <a:rPr lang="ru-RU" sz="2000" dirty="0"/>
              <a:t> На листе с одной стороны учитель предлагает задачи для решения. Когда ученик справляется и проверяет свою работу, он видит, какие ошибки он допустил. На оборотной стороне листа для каждой задачи приводятся дополнительные задания. На основании своих ошибок ученик знает, какие материалы проработать дополнительно.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Метод </a:t>
            </a:r>
            <a:r>
              <a:rPr lang="ru-RU" sz="1800" b="1" dirty="0">
                <a:solidFill>
                  <a:srgbClr val="C00000"/>
                </a:solidFill>
              </a:rPr>
              <a:t>подытоживающих предложений</a:t>
            </a:r>
            <a:r>
              <a:rPr lang="ru-RU" sz="1800" b="1" dirty="0"/>
              <a:t>. У</a:t>
            </a:r>
            <a:r>
              <a:rPr lang="ru-RU" sz="1800" dirty="0"/>
              <a:t>ченику дается 3 минуты в конце урока, чтобы обобщить основные выводы урока. Это позволяет закрепить самое важное для него.</a:t>
            </a:r>
          </a:p>
          <a:p>
            <a:r>
              <a:rPr lang="ru-RU" sz="1800" dirty="0"/>
              <a:t>Он включает в себя продолжение учащимися следующих предложений:</a:t>
            </a:r>
          </a:p>
          <a:p>
            <a:pPr lvl="0"/>
            <a:r>
              <a:rPr lang="ru-RU" sz="1800" dirty="0"/>
              <a:t>сегодня на уроке я узнал, что</a:t>
            </a:r>
          </a:p>
          <a:p>
            <a:pPr lvl="0"/>
            <a:r>
              <a:rPr lang="ru-RU" sz="1800" dirty="0"/>
              <a:t>я понял, что        </a:t>
            </a:r>
          </a:p>
          <a:p>
            <a:pPr lvl="0"/>
            <a:r>
              <a:rPr lang="ru-RU" sz="1800" dirty="0"/>
              <a:t>я вспомнил, что  </a:t>
            </a:r>
          </a:p>
          <a:p>
            <a:pPr lvl="0"/>
            <a:r>
              <a:rPr lang="ru-RU" sz="1800" dirty="0"/>
              <a:t>я был удивлён, что       </a:t>
            </a:r>
          </a:p>
          <a:p>
            <a:pPr lvl="0"/>
            <a:r>
              <a:rPr lang="ru-RU" sz="1800" dirty="0"/>
              <a:t>я недостаточно понял, что   </a:t>
            </a:r>
          </a:p>
          <a:p>
            <a:pPr lvl="0"/>
            <a:r>
              <a:rPr lang="ru-RU" sz="1800" dirty="0"/>
              <a:t>я утвердился в мысли, что...</a:t>
            </a:r>
          </a:p>
          <a:p>
            <a:pPr lvl="0"/>
            <a:r>
              <a:rPr lang="ru-RU" sz="1800" dirty="0"/>
              <a:t>сегодня я достигнул поставленной цели, потому что....</a:t>
            </a:r>
          </a:p>
          <a:p>
            <a:pPr lvl="0"/>
            <a:r>
              <a:rPr lang="ru-RU" sz="1800" dirty="0"/>
              <a:t>мои представления о.... изменились так:</a:t>
            </a:r>
          </a:p>
          <a:p>
            <a:pPr lvl="0"/>
            <a:r>
              <a:rPr lang="ru-RU" sz="1800" dirty="0"/>
              <a:t>я расскажу дома о своей работе на уроке и скажу, что...</a:t>
            </a:r>
          </a:p>
          <a:p>
            <a:pPr lvl="0"/>
            <a:r>
              <a:rPr lang="ru-RU" sz="1800" dirty="0"/>
              <a:t>я считаю, что дома мне необходимо...</a:t>
            </a:r>
          </a:p>
          <a:p>
            <a:r>
              <a:rPr lang="ru-RU" sz="20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08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Формативный</a:t>
            </a:r>
            <a:r>
              <a:rPr lang="ru-RU" dirty="0"/>
              <a:t> тест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011" y="1052736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Учитель </a:t>
            </a:r>
            <a:r>
              <a:rPr lang="ru-RU" sz="2400" b="1" dirty="0"/>
              <a:t>произвольно делит учеников на малые группы (по 4-5 учащихся в группе). </a:t>
            </a:r>
            <a:endParaRPr lang="ru-RU" sz="2400" b="1" dirty="0" smtClean="0"/>
          </a:p>
          <a:p>
            <a:r>
              <a:rPr lang="ru-RU" sz="2400" b="1" dirty="0" smtClean="0"/>
              <a:t>      Каждый </a:t>
            </a:r>
            <a:r>
              <a:rPr lang="ru-RU" sz="2400" b="1" dirty="0"/>
              <a:t>учащийся получает лист с вопросами теста и лист для ответов.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Учащимся </a:t>
            </a:r>
            <a:r>
              <a:rPr lang="ru-RU" sz="2400" b="1" dirty="0"/>
              <a:t>предоставляется время на обсуждение вопросов теста в малых группах. </a:t>
            </a:r>
            <a:endParaRPr lang="ru-RU" sz="2400" b="1" dirty="0" smtClean="0"/>
          </a:p>
          <a:p>
            <a:r>
              <a:rPr lang="ru-RU" sz="2400" b="1" dirty="0" smtClean="0"/>
              <a:t>     После </a:t>
            </a:r>
            <a:r>
              <a:rPr lang="ru-RU" sz="2400" b="1" dirty="0"/>
              <a:t>обсуждения учащиеся заполняют лист ответов самостоятельно. Баллы каждого </a:t>
            </a:r>
            <a:r>
              <a:rPr lang="ru-RU" sz="2400" b="1" dirty="0" smtClean="0"/>
              <a:t>учащегося подсчитываются </a:t>
            </a:r>
            <a:r>
              <a:rPr lang="ru-RU" sz="2400" b="1" dirty="0"/>
              <a:t>отдельно. </a:t>
            </a:r>
            <a:endParaRPr lang="ru-RU" sz="2400" b="1" dirty="0" smtClean="0"/>
          </a:p>
          <a:p>
            <a:r>
              <a:rPr lang="ru-RU" sz="2400" b="1" dirty="0" smtClean="0"/>
              <a:t>       Необходимо </a:t>
            </a:r>
            <a:r>
              <a:rPr lang="ru-RU" sz="2400" b="1" dirty="0"/>
              <a:t>предупредить учащихся, что они могут быть не согласны с членами группы, и отметить тот ответ, который они считают правильным. </a:t>
            </a:r>
          </a:p>
        </p:txBody>
      </p:sp>
    </p:spTree>
    <p:extLst>
      <p:ext uri="{BB962C8B-B14F-4D97-AF65-F5344CB8AC3E}">
        <p14:creationId xmlns:p14="http://schemas.microsoft.com/office/powerpoint/2010/main" val="2085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Инструменты оценочной деятельности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59340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</a:t>
            </a:r>
            <a:r>
              <a:rPr lang="ru-RU" sz="2800" b="1" dirty="0"/>
              <a:t> Письменные комментарии </a:t>
            </a:r>
            <a:r>
              <a:rPr lang="ru-RU" sz="2000" b="1" dirty="0"/>
              <a:t>(письменная обратная связь) - </a:t>
            </a:r>
            <a:r>
              <a:rPr lang="ru-RU" sz="2400" b="1" dirty="0"/>
              <a:t>это «хорошие слова» или комплименты.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000" b="1" dirty="0" smtClean="0"/>
              <a:t>Комплимент </a:t>
            </a:r>
            <a:r>
              <a:rPr lang="ru-RU" sz="2000" b="1" dirty="0"/>
              <a:t>формирует у школьника уверенность в себе. </a:t>
            </a:r>
            <a:endParaRPr lang="ru-RU" sz="2000" b="1" dirty="0" smtClean="0"/>
          </a:p>
          <a:p>
            <a:r>
              <a:rPr lang="ru-RU" sz="2000" b="1" dirty="0" smtClean="0"/>
              <a:t>Это </a:t>
            </a:r>
            <a:r>
              <a:rPr lang="ru-RU" sz="2000" b="1" dirty="0"/>
              <a:t>важное качество помогает ему успешно учиться. </a:t>
            </a:r>
            <a:endParaRPr lang="ru-RU" sz="2000" b="1" dirty="0" smtClean="0"/>
          </a:p>
          <a:p>
            <a:r>
              <a:rPr lang="ru-RU" sz="2000" b="1" dirty="0" smtClean="0"/>
              <a:t>При </a:t>
            </a:r>
            <a:r>
              <a:rPr lang="ru-RU" sz="2000" b="1" dirty="0"/>
              <a:t>оценке письменной работы отмечаются не только ошибки и погрешности в выполнении работы, но и все удачные места, делаются поощрительные записи.</a:t>
            </a:r>
          </a:p>
        </p:txBody>
      </p:sp>
    </p:spTree>
    <p:extLst>
      <p:ext uri="{BB962C8B-B14F-4D97-AF65-F5344CB8AC3E}">
        <p14:creationId xmlns:p14="http://schemas.microsoft.com/office/powerpoint/2010/main" val="17877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01357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/>
              <a:t>адзначае</a:t>
            </a:r>
            <a:r>
              <a:rPr lang="ru-RU" dirty="0"/>
              <a:t> эксперт АА </a:t>
            </a:r>
            <a:r>
              <a:rPr lang="ru-RU" dirty="0" err="1"/>
              <a:t>Данута</a:t>
            </a:r>
            <a:r>
              <a:rPr lang="ru-RU" dirty="0"/>
              <a:t> </a:t>
            </a:r>
            <a:r>
              <a:rPr lang="ru-RU" dirty="0" err="1"/>
              <a:t>Стэрна</a:t>
            </a:r>
            <a:r>
              <a:rPr lang="ru-RU" dirty="0"/>
              <a:t>: «Добры </a:t>
            </a:r>
            <a:r>
              <a:rPr lang="ru-RU" dirty="0" err="1"/>
              <a:t>каментар</a:t>
            </a:r>
            <a:r>
              <a:rPr lang="ru-RU" dirty="0"/>
              <a:t> </a:t>
            </a:r>
            <a:r>
              <a:rPr lang="ru-RU" dirty="0" err="1"/>
              <a:t>заўсёды</a:t>
            </a:r>
            <a:r>
              <a:rPr lang="ru-RU" dirty="0"/>
              <a:t> </a:t>
            </a:r>
            <a:r>
              <a:rPr lang="ru-RU" dirty="0" err="1"/>
              <a:t>павінен</a:t>
            </a:r>
            <a:r>
              <a:rPr lang="ru-RU" dirty="0"/>
              <a:t> </a:t>
            </a:r>
            <a:r>
              <a:rPr lang="ru-RU" dirty="0" err="1" smtClean="0"/>
              <a:t>уключаць</a:t>
            </a:r>
            <a:r>
              <a:rPr lang="ru-RU" dirty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чатыры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элементы: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err="1" smtClean="0">
                <a:solidFill>
                  <a:srgbClr val="C00000"/>
                </a:solidFill>
              </a:rPr>
              <a:t>падкрэсліванне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і </a:t>
            </a:r>
            <a:r>
              <a:rPr lang="ru-RU" b="1" dirty="0" err="1">
                <a:solidFill>
                  <a:srgbClr val="C00000"/>
                </a:solidFill>
              </a:rPr>
              <a:t>пахвала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err="1"/>
              <a:t>станоўчых</a:t>
            </a:r>
            <a:r>
              <a:rPr lang="ru-RU" dirty="0"/>
              <a:t> </a:t>
            </a:r>
            <a:r>
              <a:rPr lang="ru-RU" dirty="0" err="1"/>
              <a:t>бакоў</a:t>
            </a:r>
            <a:r>
              <a:rPr lang="ru-RU" dirty="0"/>
              <a:t> </a:t>
            </a:r>
            <a:r>
              <a:rPr lang="ru-RU" dirty="0" err="1"/>
              <a:t>вучнёўскай</a:t>
            </a:r>
            <a:r>
              <a:rPr lang="ru-RU" dirty="0"/>
              <a:t> </a:t>
            </a:r>
            <a:r>
              <a:rPr lang="ru-RU" dirty="0" err="1"/>
              <a:t>працы</a:t>
            </a:r>
            <a:r>
              <a:rPr lang="ru-RU" dirty="0"/>
              <a:t>,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адзначэнне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таго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што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павінна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быць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выпраўлена</a:t>
            </a:r>
            <a:r>
              <a:rPr lang="ru-RU" dirty="0"/>
              <a:t>, над </a:t>
            </a:r>
            <a:r>
              <a:rPr lang="ru-RU" dirty="0" err="1"/>
              <a:t>чым</a:t>
            </a:r>
            <a:r>
              <a:rPr lang="ru-RU" dirty="0"/>
              <a:t> </a:t>
            </a:r>
            <a:r>
              <a:rPr lang="ru-RU" dirty="0" err="1"/>
              <a:t>трэба</a:t>
            </a:r>
            <a:r>
              <a:rPr lang="ru-RU" dirty="0"/>
              <a:t> </a:t>
            </a:r>
            <a:r>
              <a:rPr lang="ru-RU" dirty="0" err="1"/>
              <a:t>папрацаваць</a:t>
            </a:r>
            <a:r>
              <a:rPr lang="ru-RU" dirty="0"/>
              <a:t> </a:t>
            </a:r>
            <a:r>
              <a:rPr lang="ru-RU" dirty="0" err="1"/>
              <a:t>дадаткова</a:t>
            </a:r>
            <a:r>
              <a:rPr lang="ru-RU" dirty="0"/>
              <a:t>;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падказкі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як </a:t>
            </a:r>
            <a:r>
              <a:rPr lang="ru-RU" dirty="0" err="1"/>
              <a:t>гэта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зрабіць</a:t>
            </a:r>
            <a:r>
              <a:rPr lang="ru-RU" dirty="0"/>
              <a:t> і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парады</a:t>
            </a:r>
            <a:r>
              <a:rPr lang="ru-RU" dirty="0"/>
              <a:t>, у </a:t>
            </a:r>
            <a:r>
              <a:rPr lang="ru-RU" dirty="0" err="1"/>
              <a:t>якім</a:t>
            </a:r>
            <a:r>
              <a:rPr lang="ru-RU" dirty="0"/>
              <a:t> </a:t>
            </a:r>
            <a:r>
              <a:rPr lang="ru-RU" dirty="0" err="1"/>
              <a:t>напрамку</a:t>
            </a:r>
            <a:r>
              <a:rPr lang="ru-RU" dirty="0"/>
              <a:t> </a:t>
            </a:r>
            <a:r>
              <a:rPr lang="ru-RU" dirty="0" err="1"/>
              <a:t>вучань</a:t>
            </a:r>
            <a:r>
              <a:rPr lang="ru-RU" dirty="0"/>
              <a:t> </a:t>
            </a:r>
            <a:r>
              <a:rPr lang="ru-RU" dirty="0" err="1"/>
              <a:t>павінен</a:t>
            </a:r>
            <a:r>
              <a:rPr lang="ru-RU" dirty="0"/>
              <a:t> </a:t>
            </a:r>
            <a:r>
              <a:rPr lang="ru-RU" dirty="0" err="1"/>
              <a:t>працаваць</a:t>
            </a:r>
            <a:endParaRPr lang="ru-RU" dirty="0"/>
          </a:p>
          <a:p>
            <a:r>
              <a:rPr lang="ru-RU" dirty="0"/>
              <a:t>далей».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Для </a:t>
            </a:r>
            <a:r>
              <a:rPr lang="ru-RU" b="1" dirty="0" err="1">
                <a:solidFill>
                  <a:srgbClr val="C00000"/>
                </a:solidFill>
              </a:rPr>
              <a:t>зручнасці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можна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карыстацца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наступнымі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сімваламі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[++] – </a:t>
            </a:r>
            <a:r>
              <a:rPr lang="ru-RU" dirty="0" err="1"/>
              <a:t>адзначэнне</a:t>
            </a:r>
            <a:r>
              <a:rPr lang="ru-RU" dirty="0"/>
              <a:t> і </a:t>
            </a:r>
            <a:r>
              <a:rPr lang="ru-RU" dirty="0" err="1"/>
              <a:t>ацэнка</a:t>
            </a:r>
            <a:r>
              <a:rPr lang="ru-RU" dirty="0"/>
              <a:t> добрых </a:t>
            </a:r>
            <a:r>
              <a:rPr lang="ru-RU" dirty="0" err="1"/>
              <a:t>элементаў</a:t>
            </a:r>
            <a:r>
              <a:rPr lang="ru-RU" dirty="0"/>
              <a:t> </a:t>
            </a:r>
            <a:r>
              <a:rPr lang="ru-RU" dirty="0" err="1"/>
              <a:t>працы</a:t>
            </a:r>
            <a:r>
              <a:rPr lang="ru-RU" dirty="0"/>
              <a:t> </a:t>
            </a:r>
            <a:r>
              <a:rPr lang="ru-RU" dirty="0" err="1"/>
              <a:t>вучня</a:t>
            </a:r>
            <a:r>
              <a:rPr lang="ru-RU" dirty="0"/>
              <a:t>;</a:t>
            </a:r>
          </a:p>
          <a:p>
            <a:r>
              <a:rPr lang="ru-RU" dirty="0"/>
              <a:t>[-] – </a:t>
            </a:r>
            <a:r>
              <a:rPr lang="ru-RU" dirty="0" err="1"/>
              <a:t>пазначэнне</a:t>
            </a:r>
            <a:r>
              <a:rPr lang="ru-RU" dirty="0"/>
              <a:t> </a:t>
            </a:r>
            <a:r>
              <a:rPr lang="ru-RU" dirty="0" err="1"/>
              <a:t>таго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неабходна</a:t>
            </a:r>
            <a:r>
              <a:rPr lang="ru-RU" dirty="0"/>
              <a:t> </a:t>
            </a:r>
            <a:r>
              <a:rPr lang="ru-RU" dirty="0" err="1"/>
              <a:t>паправіць</a:t>
            </a:r>
            <a:r>
              <a:rPr lang="ru-RU" dirty="0"/>
              <a:t>, </a:t>
            </a:r>
            <a:r>
              <a:rPr lang="ru-RU" dirty="0" err="1"/>
              <a:t>альбо</a:t>
            </a:r>
            <a:r>
              <a:rPr lang="ru-RU" dirty="0"/>
              <a:t> </a:t>
            </a:r>
            <a:r>
              <a:rPr lang="ru-RU" dirty="0" err="1"/>
              <a:t>дадатковай</a:t>
            </a:r>
            <a:r>
              <a:rPr lang="ru-RU" dirty="0"/>
              <a:t> </a:t>
            </a:r>
            <a:r>
              <a:rPr lang="ru-RU" dirty="0" err="1"/>
              <a:t>працы</a:t>
            </a:r>
            <a:r>
              <a:rPr lang="ru-RU" dirty="0"/>
              <a:t> </a:t>
            </a:r>
            <a:r>
              <a:rPr lang="ru-RU" dirty="0" err="1"/>
              <a:t>вучня</a:t>
            </a:r>
            <a:r>
              <a:rPr lang="ru-RU" dirty="0"/>
              <a:t>;</a:t>
            </a:r>
          </a:p>
          <a:p>
            <a:r>
              <a:rPr lang="ru-RU" dirty="0"/>
              <a:t>[ΔΔ] – </a:t>
            </a:r>
            <a:r>
              <a:rPr lang="ru-RU" dirty="0" err="1"/>
              <a:t>указанні</a:t>
            </a:r>
            <a:r>
              <a:rPr lang="ru-RU" dirty="0"/>
              <a:t>, </a:t>
            </a:r>
            <a:r>
              <a:rPr lang="ru-RU" dirty="0" err="1"/>
              <a:t>якім</a:t>
            </a:r>
            <a:r>
              <a:rPr lang="ru-RU" dirty="0"/>
              <a:t> </a:t>
            </a:r>
            <a:r>
              <a:rPr lang="ru-RU" dirty="0" err="1"/>
              <a:t>чынам</a:t>
            </a:r>
            <a:r>
              <a:rPr lang="ru-RU" dirty="0"/>
              <a:t> </a:t>
            </a:r>
            <a:r>
              <a:rPr lang="ru-RU" dirty="0" err="1"/>
              <a:t>вучань</a:t>
            </a:r>
            <a:r>
              <a:rPr lang="ru-RU" dirty="0"/>
              <a:t> </a:t>
            </a:r>
            <a:r>
              <a:rPr lang="ru-RU" dirty="0" err="1"/>
              <a:t>павінен</a:t>
            </a:r>
            <a:r>
              <a:rPr lang="ru-RU" dirty="0"/>
              <a:t> </a:t>
            </a:r>
            <a:r>
              <a:rPr lang="ru-RU" dirty="0" err="1"/>
              <a:t>выправіць</a:t>
            </a:r>
            <a:r>
              <a:rPr lang="ru-RU" dirty="0"/>
              <a:t> </a:t>
            </a:r>
            <a:r>
              <a:rPr lang="ru-RU" dirty="0" err="1"/>
              <a:t>працу</a:t>
            </a:r>
            <a:r>
              <a:rPr lang="ru-RU" dirty="0"/>
              <a:t>;</a:t>
            </a:r>
          </a:p>
          <a:p>
            <a:r>
              <a:rPr lang="ru-RU" dirty="0"/>
              <a:t>[↑] – </a:t>
            </a:r>
            <a:r>
              <a:rPr lang="ru-RU" dirty="0" err="1"/>
              <a:t>указанні</a:t>
            </a:r>
            <a:r>
              <a:rPr lang="ru-RU" dirty="0"/>
              <a:t>, у </a:t>
            </a:r>
            <a:r>
              <a:rPr lang="ru-RU" dirty="0" err="1"/>
              <a:t>якім</a:t>
            </a:r>
            <a:r>
              <a:rPr lang="ru-RU" dirty="0"/>
              <a:t> </a:t>
            </a:r>
            <a:r>
              <a:rPr lang="ru-RU" dirty="0" err="1"/>
              <a:t>кірунку</a:t>
            </a:r>
            <a:r>
              <a:rPr lang="ru-RU" dirty="0"/>
              <a:t> </a:t>
            </a:r>
            <a:r>
              <a:rPr lang="ru-RU" dirty="0" err="1"/>
              <a:t>вучань</a:t>
            </a:r>
            <a:r>
              <a:rPr lang="ru-RU" dirty="0"/>
              <a:t> </a:t>
            </a:r>
            <a:r>
              <a:rPr lang="ru-RU" dirty="0" err="1"/>
              <a:t>павінен</a:t>
            </a:r>
            <a:r>
              <a:rPr lang="ru-RU" dirty="0"/>
              <a:t> </a:t>
            </a:r>
            <a:r>
              <a:rPr lang="ru-RU" dirty="0" err="1"/>
              <a:t>працаваць</a:t>
            </a:r>
            <a:r>
              <a:rPr lang="ru-RU" dirty="0"/>
              <a:t> далей.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Комментарии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89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Познакомимся с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методами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приемами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формирующего оценивания на уроке.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Научимся правильно строить работу в группах.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0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err="1" smtClean="0"/>
              <a:t>Нашы</a:t>
            </a:r>
            <a:r>
              <a:rPr lang="ru-RU" sz="1800" b="1" dirty="0" smtClean="0"/>
              <a:t> </a:t>
            </a:r>
            <a:r>
              <a:rPr lang="ru-RU" sz="1800" b="1" dirty="0" err="1"/>
              <a:t>настаўнікі</a:t>
            </a:r>
            <a:r>
              <a:rPr lang="ru-RU" sz="1800" b="1" dirty="0"/>
              <a:t> </a:t>
            </a:r>
            <a:r>
              <a:rPr lang="ru-RU" sz="1800" b="1" dirty="0" err="1"/>
              <a:t>засяроджваюцца</a:t>
            </a:r>
            <a:r>
              <a:rPr lang="ru-RU" sz="1800" b="1" dirty="0"/>
              <a:t> на </a:t>
            </a:r>
            <a:r>
              <a:rPr lang="ru-RU" sz="1800" b="1" dirty="0" err="1" smtClean="0"/>
              <a:t>памылках</a:t>
            </a:r>
            <a:r>
              <a:rPr lang="ru-RU" sz="1800" b="1" dirty="0"/>
              <a:t> </a:t>
            </a:r>
            <a:r>
              <a:rPr lang="ru-RU" sz="1800" b="1" dirty="0" err="1" smtClean="0"/>
              <a:t>вучня</a:t>
            </a:r>
            <a:r>
              <a:rPr lang="ru-RU" sz="1800" b="1" dirty="0" smtClean="0"/>
              <a:t> </a:t>
            </a:r>
            <a:r>
              <a:rPr lang="ru-RU" sz="1800" b="1" dirty="0"/>
              <a:t>– </a:t>
            </a:r>
            <a:r>
              <a:rPr lang="ru-RU" sz="1800" b="1" dirty="0" err="1"/>
              <a:t>чырвоным</a:t>
            </a:r>
            <a:r>
              <a:rPr lang="ru-RU" sz="1800" b="1" dirty="0"/>
              <a:t> </a:t>
            </a:r>
            <a:r>
              <a:rPr lang="ru-RU" sz="1800" b="1" dirty="0" err="1"/>
              <a:t>выпраўляюць</a:t>
            </a:r>
            <a:r>
              <a:rPr lang="ru-RU" sz="1800" b="1" dirty="0"/>
              <a:t> </a:t>
            </a:r>
            <a:r>
              <a:rPr lang="ru-RU" sz="1800" b="1" dirty="0" err="1"/>
              <a:t>недахопы</a:t>
            </a:r>
            <a:r>
              <a:rPr lang="ru-RU" sz="1800" b="1" dirty="0"/>
              <a:t>. Мы да </a:t>
            </a:r>
            <a:r>
              <a:rPr lang="ru-RU" sz="1800" b="1" dirty="0" err="1"/>
              <a:t>гэтага</a:t>
            </a:r>
            <a:r>
              <a:rPr lang="ru-RU" sz="1800" b="1" dirty="0"/>
              <a:t> так </a:t>
            </a:r>
            <a:r>
              <a:rPr lang="ru-RU" sz="1800" b="1" dirty="0" err="1"/>
              <a:t>прызвычаіліся</a:t>
            </a:r>
            <a:r>
              <a:rPr lang="ru-RU" sz="1800" b="1" dirty="0"/>
              <a:t>, </a:t>
            </a:r>
            <a:r>
              <a:rPr lang="ru-RU" sz="1800" b="1" dirty="0" err="1"/>
              <a:t>што</a:t>
            </a:r>
            <a:r>
              <a:rPr lang="ru-RU" sz="1800" b="1" dirty="0"/>
              <a:t> </a:t>
            </a:r>
            <a:r>
              <a:rPr lang="ru-RU" sz="1800" b="1" dirty="0" smtClean="0"/>
              <a:t>не  </a:t>
            </a:r>
            <a:r>
              <a:rPr lang="ru-RU" sz="1800" b="1" dirty="0" err="1" smtClean="0"/>
              <a:t>ўяўляем</a:t>
            </a:r>
            <a:r>
              <a:rPr lang="ru-RU" sz="1800" b="1" dirty="0"/>
              <a:t>, а як </a:t>
            </a:r>
            <a:r>
              <a:rPr lang="ru-RU" sz="1800" b="1" dirty="0" err="1"/>
              <a:t>інакш</a:t>
            </a:r>
            <a:r>
              <a:rPr lang="ru-RU" sz="1800" b="1" dirty="0" smtClean="0"/>
              <a:t>.</a:t>
            </a:r>
          </a:p>
          <a:p>
            <a:pPr marL="0" indent="0">
              <a:buNone/>
            </a:pPr>
            <a:r>
              <a:rPr lang="ru-RU" sz="1800" b="1" i="1" dirty="0" smtClean="0"/>
              <a:t>«</a:t>
            </a:r>
            <a:r>
              <a:rPr lang="ru-RU" sz="1800" b="1" i="1" dirty="0"/>
              <a:t>Мне </a:t>
            </a:r>
            <a:r>
              <a:rPr lang="ru-RU" sz="1800" b="1" i="1" dirty="0" err="1"/>
              <a:t>здаецца</a:t>
            </a:r>
            <a:r>
              <a:rPr lang="ru-RU" sz="1800" b="1" i="1" dirty="0"/>
              <a:t>, </a:t>
            </a:r>
            <a:r>
              <a:rPr lang="ru-RU" sz="1800" b="1" i="1" dirty="0" err="1"/>
              <a:t>што</a:t>
            </a:r>
            <a:r>
              <a:rPr lang="ru-RU" sz="1800" b="1" i="1" dirty="0"/>
              <a:t> мы </a:t>
            </a:r>
            <a:r>
              <a:rPr lang="ru-RU" sz="1800" b="1" i="1" dirty="0" err="1"/>
              <a:t>ўсё</a:t>
            </a:r>
            <a:r>
              <a:rPr lang="ru-RU" sz="1800" b="1" i="1" dirty="0"/>
              <a:t> ж </a:t>
            </a:r>
            <a:r>
              <a:rPr lang="ru-RU" sz="1800" b="1" i="1" dirty="0" err="1"/>
              <a:t>павінны</a:t>
            </a:r>
            <a:r>
              <a:rPr lang="ru-RU" sz="1800" b="1" i="1" dirty="0"/>
              <a:t> </a:t>
            </a:r>
            <a:r>
              <a:rPr lang="ru-RU" sz="1800" b="1" i="1" dirty="0" err="1"/>
              <a:t>знайсці</a:t>
            </a:r>
            <a:r>
              <a:rPr lang="ru-RU" sz="1800" b="1" i="1" dirty="0"/>
              <a:t> </a:t>
            </a:r>
            <a:r>
              <a:rPr lang="ru-RU" sz="1800" b="1" i="1" dirty="0" err="1"/>
              <a:t>нешта</a:t>
            </a:r>
            <a:r>
              <a:rPr lang="ru-RU" sz="1800" b="1" i="1" dirty="0"/>
              <a:t> </a:t>
            </a:r>
            <a:r>
              <a:rPr lang="ru-RU" sz="1800" b="1" i="1" dirty="0" err="1"/>
              <a:t>станоўчае</a:t>
            </a:r>
            <a:r>
              <a:rPr lang="ru-RU" sz="1800" b="1" i="1" dirty="0"/>
              <a:t> ў любой</a:t>
            </a:r>
          </a:p>
          <a:p>
            <a:r>
              <a:rPr lang="ru-RU" sz="1800" b="1" i="1" dirty="0" err="1"/>
              <a:t>самай</a:t>
            </a:r>
            <a:r>
              <a:rPr lang="ru-RU" sz="1800" b="1" i="1" dirty="0"/>
              <a:t> слабой </a:t>
            </a:r>
            <a:r>
              <a:rPr lang="ru-RU" sz="1800" b="1" i="1" dirty="0" err="1"/>
              <a:t>рабоце</a:t>
            </a:r>
            <a:r>
              <a:rPr lang="ru-RU" sz="1800" b="1" i="1" dirty="0"/>
              <a:t>. </a:t>
            </a:r>
            <a:r>
              <a:rPr lang="ru-RU" sz="1800" b="1" i="1" dirty="0" err="1"/>
              <a:t>Каментуем</a:t>
            </a:r>
            <a:r>
              <a:rPr lang="ru-RU" sz="1800" b="1" i="1" dirty="0"/>
              <a:t> </a:t>
            </a:r>
            <a:r>
              <a:rPr lang="ru-RU" sz="1800" b="1" i="1" dirty="0" err="1"/>
              <a:t>жа</a:t>
            </a:r>
            <a:r>
              <a:rPr lang="ru-RU" sz="1800" b="1" i="1" dirty="0"/>
              <a:t> </a:t>
            </a:r>
            <a:r>
              <a:rPr lang="ru-RU" sz="1800" b="1" i="1" dirty="0" err="1"/>
              <a:t>менавіта</a:t>
            </a:r>
            <a:r>
              <a:rPr lang="ru-RU" sz="1800" b="1" i="1" dirty="0"/>
              <a:t> </a:t>
            </a:r>
            <a:r>
              <a:rPr lang="ru-RU" sz="1800" b="1" i="1" dirty="0" err="1"/>
              <a:t>гэтую</a:t>
            </a:r>
            <a:r>
              <a:rPr lang="ru-RU" sz="1800" b="1" i="1" dirty="0"/>
              <a:t>, </a:t>
            </a:r>
            <a:r>
              <a:rPr lang="ru-RU" sz="1800" b="1" i="1" dirty="0" err="1"/>
              <a:t>канкрэтную</a:t>
            </a:r>
            <a:endParaRPr lang="ru-RU" sz="1800" b="1" i="1" dirty="0"/>
          </a:p>
          <a:p>
            <a:r>
              <a:rPr lang="ru-RU" sz="1800" b="1" i="1" dirty="0"/>
              <a:t>работу. </a:t>
            </a:r>
            <a:r>
              <a:rPr lang="ru-RU" sz="1800" b="1" i="1" dirty="0" err="1"/>
              <a:t>Нават</a:t>
            </a:r>
            <a:r>
              <a:rPr lang="ru-RU" sz="1800" b="1" i="1" dirty="0"/>
              <a:t> да </a:t>
            </a:r>
            <a:r>
              <a:rPr lang="ru-RU" sz="1800" b="1" i="1" dirty="0" err="1"/>
              <a:t>варыянта</a:t>
            </a:r>
            <a:r>
              <a:rPr lang="ru-RU" sz="1800" b="1" i="1" dirty="0">
                <a:solidFill>
                  <a:srgbClr val="C00000"/>
                </a:solidFill>
              </a:rPr>
              <a:t>:«</a:t>
            </a:r>
            <a:r>
              <a:rPr lang="ru-RU" sz="1800" b="1" i="1" dirty="0" err="1">
                <a:solidFill>
                  <a:srgbClr val="C00000"/>
                </a:solidFill>
              </a:rPr>
              <a:t>Малайчына</a:t>
            </a:r>
            <a:r>
              <a:rPr lang="ru-RU" sz="1800" b="1" i="1" dirty="0">
                <a:solidFill>
                  <a:srgbClr val="C00000"/>
                </a:solidFill>
              </a:rPr>
              <a:t>, </a:t>
            </a:r>
            <a:r>
              <a:rPr lang="ru-RU" sz="1800" b="1" i="1" dirty="0" err="1">
                <a:solidFill>
                  <a:srgbClr val="C00000"/>
                </a:solidFill>
              </a:rPr>
              <a:t>што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</a:rPr>
              <a:t>знайшоў</a:t>
            </a:r>
            <a:r>
              <a:rPr lang="ru-RU" sz="1800" b="1" i="1" dirty="0">
                <a:solidFill>
                  <a:srgbClr val="C00000"/>
                </a:solidFill>
              </a:rPr>
              <a:t> у </a:t>
            </a:r>
            <a:r>
              <a:rPr lang="ru-RU" sz="1800" b="1" i="1" dirty="0" err="1">
                <a:solidFill>
                  <a:srgbClr val="C00000"/>
                </a:solidFill>
              </a:rPr>
              <a:t>першым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 err="1" smtClean="0">
                <a:solidFill>
                  <a:srgbClr val="C00000"/>
                </a:solidFill>
              </a:rPr>
              <a:t>заданні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</a:rPr>
              <a:t>большую </a:t>
            </a:r>
            <a:r>
              <a:rPr lang="ru-RU" sz="1800" b="1" i="1" dirty="0" err="1">
                <a:solidFill>
                  <a:srgbClr val="C00000"/>
                </a:solidFill>
              </a:rPr>
              <a:t>палову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</a:rPr>
              <a:t>лічэбнікаў</a:t>
            </a:r>
            <a:r>
              <a:rPr lang="ru-RU" sz="1800" b="1" i="1" dirty="0">
                <a:solidFill>
                  <a:srgbClr val="C00000"/>
                </a:solidFill>
              </a:rPr>
              <a:t>». </a:t>
            </a:r>
            <a:endParaRPr lang="ru-RU" sz="1800" b="1" i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Лера Сом</a:t>
            </a:r>
            <a:r>
              <a:rPr lang="ru-RU" sz="1800" b="1" i="1" dirty="0">
                <a:solidFill>
                  <a:srgbClr val="002060"/>
                </a:solidFill>
              </a:rPr>
              <a:t>, г. </a:t>
            </a:r>
            <a:r>
              <a:rPr lang="ru-RU" sz="1800" b="1" i="1" dirty="0" err="1">
                <a:solidFill>
                  <a:srgbClr val="002060"/>
                </a:solidFill>
              </a:rPr>
              <a:t>Полацк</a:t>
            </a:r>
            <a:r>
              <a:rPr lang="ru-RU" sz="18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i="1" dirty="0"/>
              <a:t>«</a:t>
            </a:r>
            <a:r>
              <a:rPr lang="ru-RU" sz="1800" b="1" i="1" dirty="0" err="1"/>
              <a:t>Бывае</a:t>
            </a:r>
            <a:r>
              <a:rPr lang="ru-RU" sz="1800" b="1" i="1" dirty="0"/>
              <a:t>, </a:t>
            </a:r>
            <a:r>
              <a:rPr lang="ru-RU" sz="1800" b="1" i="1" dirty="0" err="1"/>
              <a:t>што</a:t>
            </a:r>
            <a:r>
              <a:rPr lang="ru-RU" sz="1800" b="1" i="1" dirty="0"/>
              <a:t> без </a:t>
            </a:r>
            <a:r>
              <a:rPr lang="ru-RU" sz="1800" b="1" i="1" dirty="0" err="1"/>
              <a:t>пачуцця</a:t>
            </a:r>
            <a:r>
              <a:rPr lang="ru-RU" sz="1800" b="1" i="1" dirty="0"/>
              <a:t> </a:t>
            </a:r>
            <a:r>
              <a:rPr lang="ru-RU" sz="1800" b="1" i="1" dirty="0" err="1"/>
              <a:t>гумару</a:t>
            </a:r>
            <a:r>
              <a:rPr lang="ru-RU" sz="1800" b="1" i="1" dirty="0"/>
              <a:t> не </a:t>
            </a:r>
            <a:r>
              <a:rPr lang="ru-RU" sz="1800" b="1" i="1" dirty="0" err="1"/>
              <a:t>абысціся</a:t>
            </a:r>
            <a:r>
              <a:rPr lang="ru-RU" sz="1800" b="1" i="1" dirty="0"/>
              <a:t>. </a:t>
            </a:r>
            <a:r>
              <a:rPr lang="ru-RU" sz="1800" b="1" i="1" dirty="0" err="1"/>
              <a:t>Калі</a:t>
            </a:r>
            <a:r>
              <a:rPr lang="ru-RU" sz="1800" b="1" i="1" dirty="0"/>
              <a:t> </a:t>
            </a:r>
            <a:r>
              <a:rPr lang="ru-RU" sz="1800" b="1" i="1" dirty="0" err="1"/>
              <a:t>пахваліць</a:t>
            </a:r>
            <a:r>
              <a:rPr lang="ru-RU" sz="1800" b="1" i="1" dirty="0"/>
              <a:t> </a:t>
            </a:r>
            <a:r>
              <a:rPr lang="ru-RU" sz="1800" b="1" i="1" dirty="0" err="1"/>
              <a:t>няма</a:t>
            </a:r>
            <a:r>
              <a:rPr lang="ru-RU" sz="1800" b="1" i="1" dirty="0"/>
              <a:t> за </a:t>
            </a:r>
            <a:r>
              <a:rPr lang="ru-RU" sz="1800" b="1" i="1" dirty="0" err="1"/>
              <a:t>што</a:t>
            </a:r>
            <a:r>
              <a:rPr lang="ru-RU" sz="1800" b="1" i="1" dirty="0"/>
              <a:t>,</a:t>
            </a:r>
          </a:p>
          <a:p>
            <a:pPr marL="0" indent="0">
              <a:buNone/>
            </a:pPr>
            <a:r>
              <a:rPr lang="ru-RU" sz="1800" b="1" i="1" dirty="0"/>
              <a:t>я </a:t>
            </a:r>
            <a:r>
              <a:rPr lang="ru-RU" sz="1800" b="1" i="1" dirty="0" err="1"/>
              <a:t>пішу</a:t>
            </a:r>
            <a:r>
              <a:rPr lang="ru-RU" sz="1800" b="1" i="1" dirty="0"/>
              <a:t>: </a:t>
            </a:r>
            <a:r>
              <a:rPr lang="ru-RU" sz="1800" b="1" i="1" dirty="0" err="1">
                <a:solidFill>
                  <a:srgbClr val="C00000"/>
                </a:solidFill>
              </a:rPr>
              <a:t>заданне</a:t>
            </a:r>
            <a:r>
              <a:rPr lang="ru-RU" sz="1800" b="1" i="1" dirty="0">
                <a:solidFill>
                  <a:srgbClr val="C00000"/>
                </a:solidFill>
              </a:rPr>
              <a:t> было </a:t>
            </a:r>
            <a:r>
              <a:rPr lang="ru-RU" sz="1800" b="1" i="1" dirty="0" err="1">
                <a:solidFill>
                  <a:srgbClr val="C00000"/>
                </a:solidFill>
              </a:rPr>
              <a:t>складаным</a:t>
            </a:r>
            <a:r>
              <a:rPr lang="ru-RU" sz="1800" b="1" i="1" dirty="0">
                <a:solidFill>
                  <a:srgbClr val="C00000"/>
                </a:solidFill>
              </a:rPr>
              <a:t>, і я </a:t>
            </a:r>
            <a:r>
              <a:rPr lang="ru-RU" sz="1800" b="1" i="1" dirty="0" err="1">
                <a:solidFill>
                  <a:srgbClr val="C00000"/>
                </a:solidFill>
              </a:rPr>
              <a:t>вельмі</a:t>
            </a:r>
            <a:r>
              <a:rPr lang="ru-RU" sz="1800" b="1" i="1" dirty="0">
                <a:solidFill>
                  <a:srgbClr val="C00000"/>
                </a:solidFill>
              </a:rPr>
              <a:t> рада, </a:t>
            </a:r>
            <a:r>
              <a:rPr lang="ru-RU" sz="1800" b="1" i="1" dirty="0" err="1">
                <a:solidFill>
                  <a:srgbClr val="C00000"/>
                </a:solidFill>
              </a:rPr>
              <a:t>што</a:t>
            </a:r>
            <a:r>
              <a:rPr lang="ru-RU" sz="1800" b="1" i="1" dirty="0">
                <a:solidFill>
                  <a:srgbClr val="C00000"/>
                </a:solidFill>
              </a:rPr>
              <a:t> ты не </a:t>
            </a:r>
            <a:r>
              <a:rPr lang="ru-RU" sz="1800" b="1" i="1" dirty="0" err="1">
                <a:solidFill>
                  <a:srgbClr val="C00000"/>
                </a:solidFill>
              </a:rPr>
              <a:t>здаўся</a:t>
            </a:r>
            <a:r>
              <a:rPr lang="ru-RU" sz="1800" b="1" i="1" dirty="0">
                <a:solidFill>
                  <a:srgbClr val="C00000"/>
                </a:solidFill>
              </a:rPr>
              <a:t>, а </a:t>
            </a:r>
            <a:r>
              <a:rPr lang="ru-RU" sz="1800" b="1" i="1" dirty="0" err="1" smtClean="0">
                <a:solidFill>
                  <a:srgbClr val="C00000"/>
                </a:solidFill>
              </a:rPr>
              <a:t>паспрабаваў</a:t>
            </a:r>
            <a:r>
              <a:rPr lang="ru-RU" sz="1800" b="1" i="1" dirty="0" smtClean="0">
                <a:solidFill>
                  <a:srgbClr val="C00000"/>
                </a:solidFill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</a:rPr>
              <a:t>яго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</a:rPr>
              <a:t>выканаць</a:t>
            </a:r>
            <a:r>
              <a:rPr lang="ru-RU" sz="1800" b="1" i="1" dirty="0">
                <a:solidFill>
                  <a:srgbClr val="C00000"/>
                </a:solidFill>
              </a:rPr>
              <a:t>. </a:t>
            </a:r>
            <a:r>
              <a:rPr lang="ru-RU" sz="1800" b="1" i="1" dirty="0"/>
              <a:t>Я не </a:t>
            </a:r>
            <a:r>
              <a:rPr lang="ru-RU" sz="1800" b="1" i="1" dirty="0" err="1"/>
              <a:t>пішу</a:t>
            </a:r>
            <a:r>
              <a:rPr lang="ru-RU" sz="1800" b="1" i="1" dirty="0"/>
              <a:t> </a:t>
            </a:r>
            <a:r>
              <a:rPr lang="ru-RU" sz="1800" b="1" i="1" dirty="0" err="1"/>
              <a:t>каментары</a:t>
            </a:r>
            <a:r>
              <a:rPr lang="ru-RU" sz="1800" b="1" i="1" dirty="0"/>
              <a:t> </a:t>
            </a:r>
            <a:r>
              <a:rPr lang="ru-RU" sz="1800" b="1" i="1" dirty="0" err="1"/>
              <a:t>чырвоным</a:t>
            </a:r>
            <a:r>
              <a:rPr lang="ru-RU" sz="1800" b="1" i="1" dirty="0"/>
              <a:t> </a:t>
            </a:r>
            <a:r>
              <a:rPr lang="ru-RU" sz="1800" b="1" i="1" dirty="0" err="1"/>
              <a:t>стрыжнем</a:t>
            </a:r>
            <a:r>
              <a:rPr lang="ru-RU" sz="1800" b="1" i="1" dirty="0"/>
              <a:t>, а </a:t>
            </a:r>
            <a:r>
              <a:rPr lang="ru-RU" sz="1800" b="1" i="1" dirty="0" err="1" smtClean="0"/>
              <a:t>выкарыстоўваю</a:t>
            </a:r>
            <a:r>
              <a:rPr lang="ru-RU" sz="1800" b="1" i="1" dirty="0"/>
              <a:t> </a:t>
            </a:r>
            <a:r>
              <a:rPr lang="ru-RU" sz="1800" b="1" i="1" dirty="0" err="1" smtClean="0"/>
              <a:t>зялёны</a:t>
            </a:r>
            <a:r>
              <a:rPr lang="ru-RU" sz="1800" b="1" i="1" dirty="0"/>
              <a:t>. </a:t>
            </a:r>
            <a:r>
              <a:rPr lang="ru-RU" sz="1800" b="1" i="1" dirty="0" err="1"/>
              <a:t>Стараюся</a:t>
            </a:r>
            <a:r>
              <a:rPr lang="ru-RU" sz="1800" b="1" i="1" dirty="0"/>
              <a:t> </a:t>
            </a:r>
            <a:r>
              <a:rPr lang="ru-RU" sz="1800" b="1" i="1" dirty="0" err="1"/>
              <a:t>пісаць</a:t>
            </a:r>
            <a:r>
              <a:rPr lang="ru-RU" sz="1800" b="1" i="1" dirty="0"/>
              <a:t> так, </a:t>
            </a:r>
            <a:r>
              <a:rPr lang="ru-RU" sz="1800" b="1" i="1" dirty="0" err="1"/>
              <a:t>каб</a:t>
            </a:r>
            <a:r>
              <a:rPr lang="ru-RU" sz="1800" b="1" i="1" dirty="0"/>
              <a:t> </a:t>
            </a:r>
            <a:r>
              <a:rPr lang="ru-RU" sz="1800" b="1" i="1" dirty="0" err="1"/>
              <a:t>вучням</a:t>
            </a:r>
            <a:r>
              <a:rPr lang="ru-RU" sz="1800" b="1" i="1" dirty="0"/>
              <a:t> было </a:t>
            </a:r>
            <a:r>
              <a:rPr lang="ru-RU" sz="1800" b="1" i="1" dirty="0" err="1"/>
              <a:t>зразумела</a:t>
            </a:r>
            <a:r>
              <a:rPr lang="ru-RU" sz="1800" b="1" i="1" dirty="0"/>
              <a:t>».</a:t>
            </a:r>
          </a:p>
          <a:p>
            <a:pPr marL="0" indent="0" algn="r">
              <a:buNone/>
            </a:pPr>
            <a:r>
              <a:rPr lang="ru-RU" sz="1800" b="1" i="1" dirty="0" err="1">
                <a:solidFill>
                  <a:srgbClr val="002060"/>
                </a:solidFill>
              </a:rPr>
              <a:t>Ілона</a:t>
            </a: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Вайшнаровіч</a:t>
            </a:r>
            <a:r>
              <a:rPr lang="ru-RU" sz="1800" b="1" i="1" dirty="0">
                <a:solidFill>
                  <a:srgbClr val="002060"/>
                </a:solidFill>
              </a:rPr>
              <a:t>, п. </a:t>
            </a:r>
            <a:r>
              <a:rPr lang="ru-RU" sz="1800" b="1" i="1" dirty="0" err="1">
                <a:solidFill>
                  <a:srgbClr val="002060"/>
                </a:solidFill>
              </a:rPr>
              <a:t>Багданаў</a:t>
            </a:r>
            <a:r>
              <a:rPr lang="ru-RU" sz="18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i="1" dirty="0"/>
              <a:t>«Хвалить нужно. Хотя бы за то, что ученик написал работу </a:t>
            </a:r>
            <a:r>
              <a:rPr lang="ru-RU" sz="1800" b="1" i="1" dirty="0">
                <a:solidFill>
                  <a:srgbClr val="C00000"/>
                </a:solidFill>
              </a:rPr>
              <a:t>аккуратно</a:t>
            </a:r>
          </a:p>
          <a:p>
            <a:r>
              <a:rPr lang="ru-RU" sz="1800" b="1" i="1" dirty="0">
                <a:solidFill>
                  <a:srgbClr val="C00000"/>
                </a:solidFill>
              </a:rPr>
              <a:t>или за терпение, ч</a:t>
            </a:r>
            <a:r>
              <a:rPr lang="ru-RU" sz="1800" b="1" i="1" dirty="0"/>
              <a:t>то не хотел отвечать, но все же написал ответ хоть</a:t>
            </a:r>
          </a:p>
          <a:p>
            <a:r>
              <a:rPr lang="ru-RU" sz="1800" b="1" i="1" dirty="0"/>
              <a:t>на один вопрос. Я стараюсь думать так: прежде чем критиковать</a:t>
            </a:r>
          </a:p>
          <a:p>
            <a:r>
              <a:rPr lang="ru-RU" sz="1800" b="1" i="1" dirty="0"/>
              <a:t>ученика за сделанные ошибки, подумай, что ты сделала для того, чтобы</a:t>
            </a:r>
          </a:p>
          <a:p>
            <a:r>
              <a:rPr lang="ru-RU" sz="1800" b="1" i="1" dirty="0"/>
              <a:t>их не </a:t>
            </a:r>
            <a:r>
              <a:rPr lang="ru-RU" sz="1800" b="1" i="1" dirty="0" smtClean="0"/>
              <a:t>было</a:t>
            </a:r>
            <a:r>
              <a:rPr lang="ru-RU" sz="1800" b="1" i="1" dirty="0" smtClean="0">
                <a:solidFill>
                  <a:srgbClr val="002060"/>
                </a:solidFill>
              </a:rPr>
              <a:t>?                                        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Вікторыя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</a:rPr>
              <a:t>Шпетная</a:t>
            </a:r>
            <a:r>
              <a:rPr lang="ru-RU" sz="1800" b="1" i="1" dirty="0">
                <a:solidFill>
                  <a:srgbClr val="002060"/>
                </a:solidFill>
              </a:rPr>
              <a:t>, г. </a:t>
            </a:r>
            <a:r>
              <a:rPr lang="ru-RU" sz="1800" b="1" i="1" dirty="0" err="1">
                <a:solidFill>
                  <a:srgbClr val="002060"/>
                </a:solidFill>
              </a:rPr>
              <a:t>Маладзечна</a:t>
            </a:r>
            <a:r>
              <a:rPr lang="ru-RU" sz="1800" b="1" i="1" dirty="0">
                <a:solidFill>
                  <a:srgbClr val="002060"/>
                </a:solidFill>
              </a:rPr>
              <a:t>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 </a:t>
            </a:r>
            <a:r>
              <a:rPr lang="ru-RU" sz="2400" dirty="0" err="1"/>
              <a:t>што</a:t>
            </a:r>
            <a:r>
              <a:rPr lang="ru-RU" sz="2400" dirty="0"/>
              <a:t> </a:t>
            </a:r>
            <a:r>
              <a:rPr lang="ru-RU" sz="2400" dirty="0" err="1"/>
              <a:t>рабіць</a:t>
            </a:r>
            <a:r>
              <a:rPr lang="ru-RU" sz="2400" dirty="0"/>
              <a:t>, </a:t>
            </a:r>
            <a:r>
              <a:rPr lang="ru-RU" sz="2400" dirty="0" err="1"/>
              <a:t>калі</a:t>
            </a:r>
            <a:r>
              <a:rPr lang="ru-RU" sz="2400" dirty="0"/>
              <a:t> </a:t>
            </a:r>
            <a:r>
              <a:rPr lang="ru-RU" sz="2400" dirty="0" err="1"/>
              <a:t>няма</a:t>
            </a:r>
            <a:r>
              <a:rPr lang="ru-RU" sz="2400" dirty="0"/>
              <a:t> за </a:t>
            </a:r>
            <a:r>
              <a:rPr lang="ru-RU" sz="2400" dirty="0" err="1"/>
              <a:t>што</a:t>
            </a:r>
            <a:r>
              <a:rPr lang="ru-RU" sz="2400" dirty="0"/>
              <a:t> </a:t>
            </a:r>
            <a:r>
              <a:rPr lang="ru-RU" sz="2400" dirty="0" err="1"/>
              <a:t>пахваліць</a:t>
            </a:r>
            <a:r>
              <a:rPr lang="ru-RU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521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029e/00023905-a5d5c45d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029e/00023905-a5d5c45d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7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2.infourok.ru/uploads/ex/029e/00023905-a5d5c45d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620688"/>
            <a:ext cx="396044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По ходу объяснения, выполнения работы, </a:t>
            </a:r>
            <a:r>
              <a:rPr lang="ru-RU" i="1" dirty="0" smtClean="0"/>
              <a:t>на отдельных </a:t>
            </a:r>
            <a:r>
              <a:rPr lang="ru-RU" i="1" dirty="0"/>
              <a:t>этапах практической </a:t>
            </a:r>
            <a:endParaRPr lang="ru-RU" i="1" dirty="0" smtClean="0"/>
          </a:p>
          <a:p>
            <a:r>
              <a:rPr lang="ru-RU" i="1" dirty="0" smtClean="0"/>
              <a:t>я </a:t>
            </a:r>
            <a:r>
              <a:rPr lang="ru-RU" i="1" dirty="0"/>
              <a:t>задаю вопросы</a:t>
            </a:r>
            <a:br>
              <a:rPr lang="ru-RU" i="1" dirty="0"/>
            </a:br>
            <a:r>
              <a:rPr lang="ru-RU" b="1" i="1" dirty="0">
                <a:solidFill>
                  <a:srgbClr val="FF0000"/>
                </a:solidFill>
              </a:rPr>
              <a:t>«Все понятно?», «Есть проблемы?», «Стоит ли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повторить или рассказать </a:t>
            </a:r>
            <a:r>
              <a:rPr lang="ru-RU" b="1" i="1" dirty="0" smtClean="0">
                <a:solidFill>
                  <a:srgbClr val="FF0000"/>
                </a:solidFill>
              </a:rPr>
              <a:t>по-другому</a:t>
            </a:r>
            <a:r>
              <a:rPr lang="ru-RU" i="1" dirty="0" smtClean="0"/>
              <a:t>?».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                      «</a:t>
            </a:r>
            <a:endParaRPr lang="ru-RU" sz="1800" dirty="0"/>
          </a:p>
        </p:txBody>
      </p:sp>
      <p:pic>
        <p:nvPicPr>
          <p:cNvPr id="5122" name="Picture 2" descr="https://ds02.infourok.ru/uploads/ex/029e/00023905-a5d5c45d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45" y="476672"/>
            <a:ext cx="53640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2.infourok.ru/uploads/ex/029e/00023905-a5d5c45d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2.infourok.ru/uploads/ex/029e/00023905-a5d5c45d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2" y="-4594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2.infourok.ru/uploads/ex/029e/00023905-a5d5c45d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" y="217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29e/00023905-a5d5c45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06"/>
            <a:ext cx="9144000" cy="67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2.infourok.ru/uploads/ex/029e/00023905-a5d5c45d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661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b="1" dirty="0" smtClean="0"/>
              <a:t>Для </a:t>
            </a:r>
            <a:r>
              <a:rPr lang="ru-RU" sz="4000" b="1" dirty="0"/>
              <a:t>достижения результата необходимо учитывать при планировании урока следующее: </a:t>
            </a:r>
          </a:p>
          <a:p>
            <a:r>
              <a:rPr lang="ru-RU" sz="4000" b="1" dirty="0"/>
              <a:t>1. Всегда определять критерии оценки его результативности.</a:t>
            </a:r>
          </a:p>
          <a:p>
            <a:r>
              <a:rPr lang="ru-RU" sz="4000" b="1" dirty="0"/>
              <a:t>2. Всегда знакомить учеников с этими критериями.</a:t>
            </a:r>
          </a:p>
          <a:p>
            <a:r>
              <a:rPr lang="ru-RU" sz="4000" b="1" dirty="0"/>
              <a:t>3. Давать ученикам возможность обратной связи.</a:t>
            </a:r>
          </a:p>
          <a:p>
            <a:r>
              <a:rPr lang="ru-RU" sz="4000" b="1" dirty="0"/>
              <a:t>4. Учить учеников ответственности за их обучение.</a:t>
            </a:r>
          </a:p>
          <a:p>
            <a:r>
              <a:rPr lang="ru-RU" sz="4000" b="1" dirty="0"/>
              <a:t>5. Предоставлять ученикам возможности оценки и самооценки.</a:t>
            </a:r>
          </a:p>
          <a:p>
            <a:r>
              <a:rPr lang="ru-RU" sz="4000" b="1" dirty="0"/>
              <a:t>6. Оценивать работу учеников только после их самооценки.</a:t>
            </a:r>
          </a:p>
          <a:p>
            <a:r>
              <a:rPr lang="ru-RU" sz="4000" b="1" dirty="0"/>
              <a:t>7. Давать учащимся возможность улучшить свою работу и показать, как это можно сделать.</a:t>
            </a:r>
          </a:p>
          <a:p>
            <a:r>
              <a:rPr lang="ru-RU" sz="4000" b="1" dirty="0"/>
              <a:t>8. Верить в возможности учеников и демонстрировать им свои надежды, что они могут достичь большего.</a:t>
            </a:r>
          </a:p>
          <a:p>
            <a:r>
              <a:rPr lang="ru-RU" sz="4000" b="1" dirty="0"/>
              <a:t>9. Сообщать родителям о прогрессе их ребенка, вооружать их критериями оценки. </a:t>
            </a:r>
          </a:p>
          <a:p>
            <a:r>
              <a:rPr lang="ru-RU" sz="4000" b="1" dirty="0"/>
              <a:t>10. Создавать атмосферу сотрудничества, а не соревнования. </a:t>
            </a:r>
          </a:p>
          <a:p>
            <a:pPr algn="just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Предметом АО являются не только знания и творческие результаты, но и сама деятельность по их получению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2.infourok.ru/uploads/ex/029e/00023905-a5d5c45d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 своей презентации вы должны указать:</a:t>
            </a:r>
          </a:p>
          <a:p>
            <a:pPr lvl="0"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</a:rPr>
              <a:t>источник шаблона: </a:t>
            </a:r>
            <a:r>
              <a:rPr lang="en-US" sz="4000" dirty="0" smtClean="0">
                <a:solidFill>
                  <a:srgbClr val="002060"/>
                </a:solidFill>
                <a:hlinkClick r:id="rId2"/>
              </a:rPr>
              <a:t>http://pedsovet.su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Pedsovet.su</a:t>
            </a:r>
            <a:r>
              <a:rPr lang="ru-RU" sz="4000" dirty="0" smtClean="0">
                <a:solidFill>
                  <a:srgbClr val="002060"/>
                </a:solidFill>
              </a:rPr>
              <a:t>. Сообщество взаимопомощи учителей;</a:t>
            </a:r>
          </a:p>
          <a:p>
            <a:pPr lvl="0"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</a:rPr>
              <a:t>автора шаблона: </a:t>
            </a:r>
            <a:r>
              <a:rPr lang="ru-RU" sz="4000" dirty="0" smtClean="0">
                <a:solidFill>
                  <a:srgbClr val="FF0000"/>
                </a:solidFill>
              </a:rPr>
              <a:t>Рыжкова Дарья Викторовна, педагог дополнительного образования МБУ ДО «Станция юных натуралистов» г. Новокузнецк;</a:t>
            </a:r>
          </a:p>
          <a:p>
            <a:pPr lvl="0"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</a:rPr>
              <a:t>а также дополнительные сведения по желанию.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 можете использовать данный шаблон для создания своих презентаций.</a:t>
            </a:r>
            <a:endParaRPr lang="ru-RU" sz="3600" dirty="0"/>
          </a:p>
        </p:txBody>
      </p:sp>
      <p:pic>
        <p:nvPicPr>
          <p:cNvPr id="11266" name="Picture 2" descr="https://ds02.infourok.ru/uploads/ex/029e/00023905-a5d5c45d/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Существует богатая </a:t>
            </a:r>
            <a:r>
              <a:rPr lang="ru-RU" sz="2800" dirty="0" smtClean="0"/>
              <a:t>традиция </a:t>
            </a:r>
            <a:r>
              <a:rPr lang="ru-RU" sz="2800" dirty="0"/>
              <a:t>группового обучения в образовании.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Сократ </a:t>
            </a:r>
            <a:r>
              <a:rPr lang="ru-RU" sz="2800" dirty="0"/>
              <a:t>обучал студентов в малых </a:t>
            </a:r>
            <a:r>
              <a:rPr lang="ru-RU" sz="2800" dirty="0" smtClean="0"/>
              <a:t>группах. </a:t>
            </a:r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Когда ты преподаешь, ты учишься дваж­ды</a:t>
            </a:r>
            <a:r>
              <a:rPr lang="ru-RU" sz="2800" dirty="0" smtClean="0"/>
              <a:t>»,- </a:t>
            </a:r>
          </a:p>
          <a:p>
            <a:pPr marL="0" indent="0">
              <a:buNone/>
            </a:pPr>
            <a:r>
              <a:rPr lang="ru-RU" sz="2800" dirty="0"/>
              <a:t>с</a:t>
            </a:r>
            <a:r>
              <a:rPr lang="ru-RU" sz="2800" dirty="0" smtClean="0"/>
              <a:t>казал римский</a:t>
            </a:r>
            <a:r>
              <a:rPr lang="ru-RU" sz="2800" dirty="0"/>
              <a:t>, </a:t>
            </a:r>
            <a:r>
              <a:rPr lang="ru-RU" sz="2800" dirty="0" smtClean="0"/>
              <a:t>философ Сенека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работы в группах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81" y="3717032"/>
            <a:ext cx="383515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 групповой форме деятельности класс делится на группы для решения конкретных учебных задач, каждая группа получает определенное задание (либо одинаковое, либо дифференцированное) и выполняет его </a:t>
            </a:r>
            <a:r>
              <a:rPr lang="ru-RU" dirty="0" smtClean="0"/>
              <a:t>сообща. </a:t>
            </a:r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Цель </a:t>
            </a:r>
            <a:r>
              <a:rPr lang="ru-RU" b="1" dirty="0">
                <a:solidFill>
                  <a:srgbClr val="C00000"/>
                </a:solidFill>
              </a:rPr>
              <a:t>групповой организации учебного труда </a:t>
            </a:r>
            <a:r>
              <a:rPr lang="ru-RU" dirty="0"/>
              <a:t>– </a:t>
            </a:r>
            <a:r>
              <a:rPr lang="ru-RU" dirty="0" smtClean="0"/>
              <a:t>создать </a:t>
            </a:r>
            <a:r>
              <a:rPr lang="ru-RU" dirty="0"/>
              <a:t>условия для развития познавательной самостоятельности учащихся, их коммуникативных умений и интеллектуальных способностей посредством взаимодействия в процессе выполнения группового </a:t>
            </a:r>
            <a:r>
              <a:rPr lang="ru-RU" dirty="0" smtClean="0"/>
              <a:t>задания.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активное </a:t>
            </a:r>
            <a:r>
              <a:rPr lang="ru-RU" dirty="0"/>
              <a:t>включение каждого ученика в процесс усвоения </a:t>
            </a:r>
            <a:r>
              <a:rPr lang="ru-RU" dirty="0" smtClean="0"/>
              <a:t>учебного материала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повышение познавательной мотивации; </a:t>
            </a:r>
          </a:p>
          <a:p>
            <a:pPr lvl="0"/>
            <a:r>
              <a:rPr lang="ru-RU" dirty="0"/>
              <a:t>обучение навыкам успешного общения; </a:t>
            </a:r>
          </a:p>
          <a:p>
            <a:pPr lvl="0"/>
            <a:r>
              <a:rPr lang="ru-RU" dirty="0"/>
              <a:t>развитие навыков самостоятельной учебной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Групповая форма организации деятельности учащихся позволяет решать следующие задачи: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61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Сначала нужно </a:t>
            </a:r>
            <a:r>
              <a:rPr lang="ru-RU" b="1" dirty="0" smtClean="0">
                <a:solidFill>
                  <a:srgbClr val="C00000"/>
                </a:solidFill>
              </a:rPr>
              <a:t>познакомить</a:t>
            </a:r>
            <a:r>
              <a:rPr lang="ru-RU" dirty="0" smtClean="0"/>
              <a:t> ребят </a:t>
            </a:r>
            <a:r>
              <a:rPr lang="ru-RU" b="1" dirty="0">
                <a:solidFill>
                  <a:srgbClr val="C00000"/>
                </a:solidFill>
              </a:rPr>
              <a:t>с правилами </a:t>
            </a:r>
            <a:r>
              <a:rPr lang="ru-RU" dirty="0"/>
              <a:t>общения при совместной работе:</a:t>
            </a:r>
          </a:p>
          <a:p>
            <a:pPr lvl="0"/>
            <a:r>
              <a:rPr lang="ru-RU" dirty="0"/>
              <a:t>необходимо </a:t>
            </a:r>
            <a:r>
              <a:rPr lang="ru-RU" b="1" dirty="0"/>
              <a:t>говорить понятно</a:t>
            </a:r>
            <a:r>
              <a:rPr lang="ru-RU" dirty="0"/>
              <a:t>, высказываться только по теме; </a:t>
            </a:r>
          </a:p>
          <a:p>
            <a:pPr lvl="0"/>
            <a:r>
              <a:rPr lang="ru-RU" dirty="0"/>
              <a:t>важно не только умение интересно и грамотно говорить, но и </a:t>
            </a:r>
            <a:r>
              <a:rPr lang="ru-RU" b="1" dirty="0"/>
              <a:t>умение слушать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если не согласен с мнением товарища или учителя, </a:t>
            </a:r>
            <a:r>
              <a:rPr lang="ru-RU" b="1" dirty="0"/>
              <a:t>сначала выслушай</a:t>
            </a:r>
            <a:r>
              <a:rPr lang="ru-RU" dirty="0"/>
              <a:t>, а потом высказывай своё несогласие;</a:t>
            </a:r>
          </a:p>
          <a:p>
            <a:pPr lvl="0"/>
            <a:r>
              <a:rPr lang="ru-RU" b="1" dirty="0"/>
              <a:t>критикуй идеи</a:t>
            </a:r>
            <a:r>
              <a:rPr lang="ru-RU" dirty="0"/>
              <a:t>, а не личности.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  <p:pic>
        <p:nvPicPr>
          <p:cNvPr id="4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40" y="4005064"/>
            <a:ext cx="24797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20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419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Это  </a:t>
            </a:r>
            <a:r>
              <a:rPr lang="ru-RU" dirty="0"/>
              <a:t>идеальная  форма  для сотрудничества и взаимопомощи. 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уроках русского </a:t>
            </a:r>
            <a:r>
              <a:rPr lang="ru-RU" dirty="0" smtClean="0"/>
              <a:t>языка </a:t>
            </a:r>
            <a:r>
              <a:rPr lang="ru-RU" i="1" dirty="0" smtClean="0"/>
              <a:t>(и не только) </a:t>
            </a:r>
            <a:r>
              <a:rPr lang="ru-RU" dirty="0" smtClean="0"/>
              <a:t>можно использовать: </a:t>
            </a:r>
            <a:r>
              <a:rPr lang="ru-RU" dirty="0">
                <a:solidFill>
                  <a:srgbClr val="C00000"/>
                </a:solidFill>
              </a:rPr>
              <a:t>взаимопроверка знания правила, опорных схем,   конспекта, домашнего задания.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Детям </a:t>
            </a:r>
            <a:r>
              <a:rPr lang="ru-RU" dirty="0"/>
              <a:t>очень нравится такой вид работы,  как </a:t>
            </a:r>
            <a:r>
              <a:rPr lang="ru-RU" dirty="0">
                <a:solidFill>
                  <a:srgbClr val="C00000"/>
                </a:solidFill>
              </a:rPr>
              <a:t>«словарный диктант для </a:t>
            </a:r>
            <a:r>
              <a:rPr lang="ru-RU" dirty="0" smtClean="0">
                <a:solidFill>
                  <a:srgbClr val="C00000"/>
                </a:solidFill>
              </a:rPr>
              <a:t>соседа»,  </a:t>
            </a:r>
            <a:r>
              <a:rPr lang="ru-RU" dirty="0">
                <a:solidFill>
                  <a:srgbClr val="C00000"/>
                </a:solidFill>
              </a:rPr>
              <a:t>«графический диктант для соседа».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После </a:t>
            </a:r>
            <a:r>
              <a:rPr lang="ru-RU" dirty="0"/>
              <a:t>изучения  большой темы или раздела каждый ученик составляет </a:t>
            </a:r>
            <a:r>
              <a:rPr lang="ru-RU" dirty="0">
                <a:solidFill>
                  <a:srgbClr val="C00000"/>
                </a:solidFill>
              </a:rPr>
              <a:t>«карточку–зачет для соседа».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Очень </a:t>
            </a:r>
            <a:r>
              <a:rPr lang="ru-RU" dirty="0"/>
              <a:t>помогает работа в парах при написании обучающих творческих работ.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11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Парная работа, как простейший вид групповой, может быть использована уже в первые дни обучения в первом классе.</a:t>
            </a:r>
            <a:r>
              <a:rPr lang="ru-RU" dirty="0"/>
              <a:t> Чтобы учащиеся стремились к взаимодействию, задания для парной работы должны быть достаточно сложными, требующими напряжения мысли: с недостаточными или избыточными данными, без вопроса, с ошибкой в условии, или типичные, но требующие умений, которые ещё не отработаны.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При </a:t>
            </a:r>
            <a:r>
              <a:rPr lang="ru-RU" b="1" dirty="0"/>
              <a:t>организации парной работы следует:</a:t>
            </a:r>
          </a:p>
          <a:p>
            <a:r>
              <a:rPr lang="ru-RU" dirty="0"/>
              <a:t>- чётко сформулировать задание;</a:t>
            </a:r>
          </a:p>
          <a:p>
            <a:r>
              <a:rPr lang="ru-RU" dirty="0"/>
              <a:t>- дать инструктаж (письменный или устный);</a:t>
            </a:r>
          </a:p>
          <a:p>
            <a:r>
              <a:rPr lang="ru-RU" dirty="0"/>
              <a:t>- при непосредственной работе в парах наблюдать и оказывать помощь по просьбам учащихся;</a:t>
            </a:r>
          </a:p>
          <a:p>
            <a:r>
              <a:rPr lang="ru-RU" dirty="0"/>
              <a:t>- организовать фронтальное обсуждение результатов (</a:t>
            </a:r>
            <a:r>
              <a:rPr lang="ru-RU" dirty="0" smtClean="0"/>
              <a:t>дискуссию.)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какого возраста?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44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Парная кооперированная форма работы </a:t>
            </a:r>
            <a:r>
              <a:rPr lang="ru-RU" dirty="0"/>
              <a:t>(по другому - динамические пары или пары сменного состава) предполагает, что ученик на уроке работает не в одной паре, а в нескольких. Закончив работу с одним одноклассником, он находит другого, который также закончил работу, и организует новую пару для дальнейшей </a:t>
            </a:r>
            <a:r>
              <a:rPr lang="ru-RU" dirty="0" smtClean="0"/>
              <a:t>работы.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Важнейшие особенности этой формы следующие:</a:t>
            </a:r>
          </a:p>
          <a:p>
            <a:r>
              <a:rPr lang="ru-RU" dirty="0"/>
              <a:t>каждый момент работы половина учащихся говорит,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половина </a:t>
            </a:r>
            <a:r>
              <a:rPr lang="ru-RU" dirty="0"/>
              <a:t>- слушает (минимальное количество участников 4 человека);</a:t>
            </a:r>
          </a:p>
          <a:p>
            <a:r>
              <a:rPr lang="ru-RU" dirty="0"/>
              <a:t>каждый участник является попеременно то учеником, то учителем;</a:t>
            </a:r>
          </a:p>
          <a:p>
            <a:r>
              <a:rPr lang="ru-RU" dirty="0"/>
              <a:t>ближайшая цель каждого ученика - учить других всему, что он знает сам;</a:t>
            </a:r>
          </a:p>
          <a:p>
            <a:r>
              <a:rPr lang="ru-RU" dirty="0"/>
              <a:t>каждый отвечает не только за свои знания и учебные успехи, но также за знания и учебные успехи товарищей;</a:t>
            </a:r>
          </a:p>
          <a:p>
            <a:r>
              <a:rPr lang="ru-RU" dirty="0"/>
              <a:t>совпадение коллективных и личных интересов: чем больше и лучше я обучаю других, тем больше и лучше я знаю сам и др.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Парная кооперативная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93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мере того, как школьники овладели  навыками  работы в парах, </a:t>
            </a:r>
            <a:r>
              <a:rPr lang="ru-RU" dirty="0" smtClean="0"/>
              <a:t>можно вовлекать </a:t>
            </a:r>
            <a:r>
              <a:rPr lang="ru-RU" dirty="0"/>
              <a:t>их в совместную деятельность в группах.  </a:t>
            </a:r>
            <a:endParaRPr lang="ru-RU" dirty="0" smtClean="0"/>
          </a:p>
          <a:p>
            <a:r>
              <a:rPr lang="ru-RU" dirty="0" smtClean="0"/>
              <a:t>Начать лучше </a:t>
            </a:r>
            <a:r>
              <a:rPr lang="ru-RU" dirty="0"/>
              <a:t>с организации однородной групповой работы, которая предполагает выполнение небольшими группами учащихся одинакового задания.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8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355"/>
            <a:ext cx="680424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Формирующее (</a:t>
            </a:r>
            <a:r>
              <a:rPr lang="ru-RU" b="1" dirty="0" err="1"/>
              <a:t>формативное</a:t>
            </a:r>
            <a:r>
              <a:rPr lang="ru-RU" b="1" dirty="0"/>
              <a:t>) оценивание </a:t>
            </a:r>
            <a:r>
              <a:rPr lang="ru-RU" dirty="0"/>
              <a:t>– это целенаправленный непрерывный процесс наблюдения за учением ученика. </a:t>
            </a:r>
            <a:endParaRPr lang="ru-RU" dirty="0" smtClean="0"/>
          </a:p>
          <a:p>
            <a:r>
              <a:rPr lang="ru-RU" i="1" dirty="0" smtClean="0"/>
              <a:t>Оно </a:t>
            </a:r>
            <a:r>
              <a:rPr lang="ru-RU" i="1" dirty="0"/>
              <a:t>основывается на </a:t>
            </a:r>
            <a:r>
              <a:rPr lang="ru-RU" b="1" i="1" dirty="0">
                <a:solidFill>
                  <a:srgbClr val="7030A0"/>
                </a:solidFill>
              </a:rPr>
              <a:t>оценивании в соответствии с критериями и предполагает обратную связь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/>
              <a:t>Целью формирующего оценивания является </a:t>
            </a:r>
            <a:r>
              <a:rPr lang="ru-RU" b="1" dirty="0"/>
              <a:t>корректировка деятельности учителя и учащихся</a:t>
            </a:r>
            <a:r>
              <a:rPr lang="ru-RU" dirty="0"/>
              <a:t> в процессе обучения на основе промежуточных результатов, полученных в процессе обучения.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53792"/>
            <a:ext cx="2844184" cy="32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dirty="0"/>
              <a:t>Затем </a:t>
            </a:r>
            <a:r>
              <a:rPr lang="ru-RU" dirty="0" smtClean="0"/>
              <a:t>можно ввести </a:t>
            </a:r>
            <a:r>
              <a:rPr lang="ru-RU" dirty="0"/>
              <a:t>дифференцированную групповую работу – выполнение различных заданий разными группами.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sem_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42692"/>
            <a:ext cx="2736304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99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/>
              <a:t>Работа </a:t>
            </a:r>
            <a:r>
              <a:rPr lang="ru-RU" sz="2000" dirty="0"/>
              <a:t>в </a:t>
            </a:r>
            <a:r>
              <a:rPr lang="ru-RU" sz="2000" b="1" dirty="0"/>
              <a:t>группах, задания для групп на карточках.</a:t>
            </a:r>
            <a:br>
              <a:rPr lang="ru-RU" sz="2000" b="1" dirty="0"/>
            </a:br>
            <a:r>
              <a:rPr lang="ru-RU" sz="2000" b="1" dirty="0"/>
              <a:t>I группа</a:t>
            </a: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Создайте страницу «Устного журнала» «Стихотворение А.С Пушкина </a:t>
            </a:r>
            <a:r>
              <a:rPr lang="ru-RU" sz="2000" b="1" dirty="0"/>
              <a:t>«Сожженное письмо</a:t>
            </a:r>
            <a:r>
              <a:rPr lang="ru-RU" sz="2000" b="1" dirty="0" smtClean="0"/>
              <a:t>» </a:t>
            </a:r>
            <a:r>
              <a:rPr lang="ru-RU" sz="2000" dirty="0" smtClean="0"/>
              <a:t>по </a:t>
            </a:r>
            <a:r>
              <a:rPr lang="ru-RU" sz="2000" dirty="0"/>
              <a:t>плану: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1.Сообщение о Е.К Воронцовой,  история создания стихотворения.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2.Чтение наизусть стихотворения.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3.Художественный анализ стихотворения 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4</a:t>
            </a:r>
            <a:r>
              <a:rPr lang="ru-RU" sz="2000" dirty="0"/>
              <a:t>.  Подберите определения к чувству, воспетому в стихотворении </a:t>
            </a:r>
            <a:r>
              <a:rPr lang="ru-RU" sz="2000" dirty="0" smtClean="0"/>
              <a:t>         « </a:t>
            </a:r>
            <a:r>
              <a:rPr lang="ru-RU" sz="2000" dirty="0"/>
              <a:t>Сожженное письмо», и заполните свою страницу в устном журнале, расположив определения под портретом адресата стихотворения  (найдите его  на доске</a:t>
            </a:r>
            <a:r>
              <a:rPr lang="ru-RU" sz="2000" dirty="0" smtClean="0"/>
              <a:t>).</a:t>
            </a:r>
            <a:r>
              <a:rPr lang="ru-RU" sz="20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II</a:t>
            </a:r>
            <a:r>
              <a:rPr lang="ru-RU" sz="2000" b="1" dirty="0"/>
              <a:t> группа</a:t>
            </a: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Создайте страницу устного журнала «Стихотворение А. С. Пушкина «</a:t>
            </a:r>
            <a:r>
              <a:rPr lang="ru-RU" sz="2000" b="1" dirty="0"/>
              <a:t>Я помню чудное мгновение» по плану: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1. Сообщение об А. П. Керн и история создания стихотворения.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2.	Чтение наизусть.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3. Художественный анализ стихотворения (Приложение 1)(сопоставить</a:t>
            </a:r>
            <a:br>
              <a:rPr lang="ru-RU" sz="2000" dirty="0"/>
            </a:br>
            <a:r>
              <a:rPr lang="ru-RU" sz="2000" dirty="0"/>
              <a:t>стихотворение и романс М. </a:t>
            </a:r>
            <a:r>
              <a:rPr lang="ru-RU" sz="2000" dirty="0" err="1"/>
              <a:t>Глинки«Я</a:t>
            </a:r>
            <a:r>
              <a:rPr lang="ru-RU" sz="2000" dirty="0"/>
              <a:t> помню чудное мгновение...»).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4.	Подберите определения к чувствам  лирического героя стихотворения и заполните свою страницу устного журнала  (см. на доске).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4130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580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b="1" dirty="0"/>
              <a:t>Подготовка к выполнению группового задания.</a:t>
            </a:r>
          </a:p>
          <a:p>
            <a:r>
              <a:rPr lang="ru-RU" dirty="0"/>
              <a:t>a) Целеполагание.</a:t>
            </a:r>
          </a:p>
          <a:p>
            <a:r>
              <a:rPr lang="ru-RU" dirty="0"/>
              <a:t>б) Инструктаж о последовательности работы.</a:t>
            </a:r>
          </a:p>
          <a:p>
            <a:r>
              <a:rPr lang="ru-RU" dirty="0"/>
              <a:t>в) Раздача дидактического материала по группам.</a:t>
            </a:r>
          </a:p>
          <a:p>
            <a:r>
              <a:rPr lang="ru-RU" dirty="0"/>
              <a:t>2) </a:t>
            </a:r>
            <a:r>
              <a:rPr lang="ru-RU" b="1" dirty="0"/>
              <a:t>Групповая работа.</a:t>
            </a:r>
          </a:p>
          <a:p>
            <a:r>
              <a:rPr lang="ru-RU" dirty="0"/>
              <a:t>a) Знакомство с материалом, планирование работы в группе.</a:t>
            </a:r>
          </a:p>
          <a:p>
            <a:r>
              <a:rPr lang="ru-RU" dirty="0"/>
              <a:t>б) Распределение заданий внутри группы.</a:t>
            </a:r>
          </a:p>
          <a:p>
            <a:r>
              <a:rPr lang="ru-RU" dirty="0"/>
              <a:t>в) Выполнение задания.</a:t>
            </a:r>
          </a:p>
          <a:p>
            <a:r>
              <a:rPr lang="ru-RU" dirty="0"/>
              <a:t>г) Наблюдение учителя и корректировка работы группы и отдельных</a:t>
            </a:r>
          </a:p>
          <a:p>
            <a:r>
              <a:rPr lang="ru-RU" dirty="0"/>
              <a:t>учащихся.</a:t>
            </a:r>
          </a:p>
          <a:p>
            <a:r>
              <a:rPr lang="ru-RU" dirty="0"/>
              <a:t>д) Обсуждение результатов работы в группе (замечания, дополнения,</a:t>
            </a:r>
          </a:p>
          <a:p>
            <a:r>
              <a:rPr lang="ru-RU" dirty="0"/>
              <a:t>уточнения и обобщения).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Этапы </a:t>
            </a:r>
            <a:r>
              <a:rPr lang="ru-RU" sz="2800" dirty="0"/>
              <a:t>технологического процесса групповой работы: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4419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2185" y="-171400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оценить?</a:t>
            </a:r>
            <a:endParaRPr lang="ru-RU" sz="2800" dirty="0"/>
          </a:p>
        </p:txBody>
      </p:sp>
      <p:pic>
        <p:nvPicPr>
          <p:cNvPr id="4" name="Picture 2" descr="https://ds02.infourok.ru/uploads/ex/029e/00023905-a5d5c45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96" y="476672"/>
            <a:ext cx="9248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97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позиционный </a:t>
            </a:r>
            <a:r>
              <a:rPr lang="ru-RU" b="1" dirty="0"/>
              <a:t>способ  сотрудничества</a:t>
            </a:r>
            <a:r>
              <a:rPr lang="ru-RU" dirty="0"/>
              <a:t>, где в решении проблемы, которую поставил учитель, принимают участие все члены группы, а общий результат  представляет кто-то один.</a:t>
            </a:r>
          </a:p>
          <a:p>
            <a:r>
              <a:rPr lang="ru-RU" b="1" dirty="0" smtClean="0"/>
              <a:t>индивидуально-групповой способ  сотрудничества</a:t>
            </a:r>
            <a:r>
              <a:rPr lang="ru-RU" dirty="0" smtClean="0"/>
              <a:t>, при котором каждый выполняет свою часть задания, а выводы объединяют, и получается общий вывод.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Способы </a:t>
            </a:r>
            <a:r>
              <a:rPr lang="ru-RU" sz="2800" i="1" dirty="0"/>
              <a:t>сотрудничества учеников в группе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9332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Способы формирования «случайной группы»: </a:t>
            </a:r>
            <a:r>
              <a:rPr lang="ru-RU" dirty="0"/>
              <a:t>жребий, объединение тех, кто сидит рядом, с помощью импровизированных фантов.</a:t>
            </a:r>
          </a:p>
          <a:p>
            <a:pPr marL="0" indent="0">
              <a:buNone/>
            </a:pPr>
            <a:r>
              <a:rPr lang="ru-RU" b="1" dirty="0"/>
              <a:t>Комплектование групп можно осуществлять:</a:t>
            </a:r>
          </a:p>
          <a:p>
            <a:r>
              <a:rPr lang="ru-RU" dirty="0">
                <a:solidFill>
                  <a:srgbClr val="C00000"/>
                </a:solidFill>
              </a:rPr>
              <a:t>по определенному признаку</a:t>
            </a:r>
            <a:r>
              <a:rPr lang="ru-RU" dirty="0"/>
              <a:t>, который задает учитель или лидер группы( по первой букве имени: гласная или согласная; в какое время года родился: на четыре группы; по цвету глаз и т.д.);</a:t>
            </a:r>
          </a:p>
          <a:p>
            <a:r>
              <a:rPr lang="ru-RU" dirty="0">
                <a:solidFill>
                  <a:srgbClr val="C00000"/>
                </a:solidFill>
              </a:rPr>
              <a:t>по выбору лидера </a:t>
            </a:r>
            <a:r>
              <a:rPr lang="ru-RU" dirty="0"/>
              <a:t>(лидер в данном случае может либо назначаться организатором, либо выбираться членами групп, а лидер набирает себе команду);</a:t>
            </a:r>
          </a:p>
          <a:p>
            <a:r>
              <a:rPr lang="ru-RU" dirty="0">
                <a:solidFill>
                  <a:srgbClr val="C00000"/>
                </a:solidFill>
              </a:rPr>
              <a:t>по выбору педагога </a:t>
            </a:r>
            <a:r>
              <a:rPr lang="ru-RU" dirty="0"/>
              <a:t>(решая определенные педагогические задачи, учитель может объединить учеников с близкими интеллектуальными возможностями, со схожим темпом работы, а может создать равные по силе группы).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Способы формирования групп </a:t>
            </a:r>
          </a:p>
        </p:txBody>
      </p:sp>
    </p:spTree>
    <p:extLst>
      <p:ext uri="{BB962C8B-B14F-4D97-AF65-F5344CB8AC3E}">
        <p14:creationId xmlns:p14="http://schemas.microsoft.com/office/powerpoint/2010/main" val="3712219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Прием </a:t>
            </a:r>
            <a:r>
              <a:rPr lang="ru-RU" b="1" dirty="0"/>
              <a:t>«Учебный турнир».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Суть </a:t>
            </a:r>
            <a:r>
              <a:rPr lang="ru-RU" dirty="0"/>
              <a:t>этого приема заключается в том, что после изучения нового материала в </a:t>
            </a:r>
            <a:r>
              <a:rPr lang="ru-RU" dirty="0" smtClean="0"/>
              <a:t>турнирном </a:t>
            </a:r>
            <a:r>
              <a:rPr lang="ru-RU" dirty="0"/>
              <a:t>поединке встречаются </a:t>
            </a:r>
            <a:r>
              <a:rPr lang="ru-RU" dirty="0" smtClean="0"/>
              <a:t>учащиеся.</a:t>
            </a:r>
          </a:p>
          <a:p>
            <a:r>
              <a:rPr lang="ru-RU" dirty="0" smtClean="0"/>
              <a:t>Порядок </a:t>
            </a:r>
            <a:r>
              <a:rPr lang="ru-RU" dirty="0"/>
              <a:t>проведения таков. Учащиеся </a:t>
            </a:r>
            <a:r>
              <a:rPr lang="ru-RU" dirty="0" smtClean="0"/>
              <a:t>распределяются </a:t>
            </a:r>
            <a:r>
              <a:rPr lang="ru-RU" dirty="0"/>
              <a:t>на три </a:t>
            </a:r>
            <a:r>
              <a:rPr lang="ru-RU" dirty="0" smtClean="0"/>
              <a:t>группы. </a:t>
            </a:r>
          </a:p>
          <a:p>
            <a:r>
              <a:rPr lang="ru-RU" dirty="0" smtClean="0"/>
              <a:t>Каждая </a:t>
            </a:r>
            <a:r>
              <a:rPr lang="ru-RU" dirty="0"/>
              <a:t>подгруппа получает </a:t>
            </a:r>
            <a:r>
              <a:rPr lang="ru-RU" dirty="0" smtClean="0"/>
              <a:t>вопросы. </a:t>
            </a:r>
          </a:p>
          <a:p>
            <a:r>
              <a:rPr lang="ru-RU" dirty="0" smtClean="0"/>
              <a:t>Каждый </a:t>
            </a:r>
            <a:r>
              <a:rPr lang="ru-RU" dirty="0"/>
              <a:t>учащийся подгруппы поочередно отвечает на вопрос. Отвечать можно как устно, так и письменно. Остальные члены подгруппы </a:t>
            </a:r>
            <a:r>
              <a:rPr lang="ru-RU" dirty="0" smtClean="0"/>
              <a:t>оценивают </a:t>
            </a:r>
            <a:r>
              <a:rPr lang="ru-RU" dirty="0"/>
              <a:t>ответ, к </a:t>
            </a:r>
            <a:r>
              <a:rPr lang="ru-RU" i="1" dirty="0"/>
              <a:t>примеру - по альтернативной </a:t>
            </a:r>
            <a:r>
              <a:rPr lang="ru-RU" i="1" dirty="0" smtClean="0"/>
              <a:t>шкале:</a:t>
            </a:r>
          </a:p>
          <a:p>
            <a:r>
              <a:rPr lang="ru-RU" i="1" dirty="0" smtClean="0"/>
              <a:t>правильно </a:t>
            </a:r>
            <a:r>
              <a:rPr lang="ru-RU" i="1" dirty="0"/>
              <a:t>(1 балл) и </a:t>
            </a:r>
            <a:r>
              <a:rPr lang="ru-RU" i="1" dirty="0" smtClean="0"/>
              <a:t>неправильно </a:t>
            </a:r>
            <a:r>
              <a:rPr lang="ru-RU" i="1" dirty="0"/>
              <a:t>(0 баллов).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Приемы групповой работы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2034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Прием "Башня знаний" 1.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Особенность </a:t>
            </a:r>
            <a:r>
              <a:rPr lang="ru-RU" dirty="0"/>
              <a:t>данного приема заключается в том, что команды исследуют какой-либо вопрос учебной темы с целью подготовки группового доклада и выступления перед всем классом. </a:t>
            </a:r>
            <a:endParaRPr lang="ru-RU" dirty="0" smtClean="0"/>
          </a:p>
          <a:p>
            <a:r>
              <a:rPr lang="ru-RU" dirty="0" smtClean="0"/>
              <a:t>Вопросы </a:t>
            </a:r>
            <a:r>
              <a:rPr lang="ru-RU" dirty="0"/>
              <a:t>по теме распределяются между </a:t>
            </a:r>
            <a:r>
              <a:rPr lang="ru-RU" dirty="0" smtClean="0"/>
              <a:t>членами </a:t>
            </a:r>
            <a:r>
              <a:rPr lang="ru-RU" dirty="0"/>
              <a:t>так, чтобы в итоге выступлений охватить весь учебный материал новой темы. </a:t>
            </a:r>
            <a:endParaRPr lang="ru-RU" dirty="0" smtClean="0"/>
          </a:p>
          <a:p>
            <a:r>
              <a:rPr lang="ru-RU" dirty="0" smtClean="0"/>
              <a:t>Внутри </a:t>
            </a:r>
            <a:r>
              <a:rPr lang="ru-RU" dirty="0"/>
              <a:t>команды каждый учащийся исследует свою часть, собирая необходимый материал, предоставляет его в группу, и далее на основе собранных частей формируется общий доклад </a:t>
            </a:r>
            <a:r>
              <a:rPr lang="ru-RU" dirty="0" smtClean="0"/>
              <a:t>группы.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Спикер </a:t>
            </a:r>
            <a:r>
              <a:rPr lang="ru-RU" dirty="0"/>
              <a:t>от каждой группы с помощью презентации</a:t>
            </a:r>
            <a:r>
              <a:rPr lang="ru-RU" dirty="0" smtClean="0"/>
              <a:t>,», </a:t>
            </a:r>
            <a:r>
              <a:rPr lang="ru-RU" dirty="0"/>
              <a:t>раскрывает вопрос (раздел) темы.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подготовленный доклад и выступление каждая команда получает групповую оценку.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Прием "Башня знаний" </a:t>
            </a:r>
            <a:r>
              <a:rPr lang="ru-RU" b="1" dirty="0" smtClean="0"/>
              <a:t>2.</a:t>
            </a:r>
            <a:r>
              <a:rPr lang="ru-RU" dirty="0"/>
              <a:t> </a:t>
            </a:r>
          </a:p>
          <a:p>
            <a:r>
              <a:rPr lang="ru-RU" dirty="0" smtClean="0"/>
              <a:t>Каждый выступает с мини-докладом в группе, а потом для класса.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«Водоворот»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8313" y="36591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0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00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466125"/>
              </p:ext>
            </p:extLst>
          </p:nvPr>
        </p:nvGraphicFramePr>
        <p:xfrm>
          <a:off x="251520" y="1556792"/>
          <a:ext cx="8229600" cy="331236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312368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Используется при закреплении материала; каждая группа получает карточки с разными заданиями, выполнив которые, передают на проверку другой группе; </a:t>
                      </a:r>
                      <a:endParaRPr lang="ru-RU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/>
                      <a:endParaRPr lang="ru-RU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группа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, получив карточку с заданием и его решением, ничего не исправляя, проверяет и выставляет оценку; таким образом, каждая группа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знакомится со всеми выполненными заданиями; учитель озвучивает правильное решение для каждой карточки. Выставляются оценки каждой группе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313" y="29733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0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00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28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901194"/>
              </p:ext>
            </p:extLst>
          </p:nvPr>
        </p:nvGraphicFramePr>
        <p:xfrm>
          <a:off x="468313" y="1412776"/>
          <a:ext cx="7767717" cy="3456384"/>
        </p:xfrm>
        <a:graphic>
          <a:graphicData uri="http://schemas.openxmlformats.org/drawingml/2006/table">
            <a:tbl>
              <a:tblPr/>
              <a:tblGrid>
                <a:gridCol w="7767717"/>
              </a:tblGrid>
              <a:tr h="345638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</a:rPr>
                        <a:t>       Формулируются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проблемные вопросы открытого характера по количеству групп. Необходимо подготовить листы А4 с написанными на них вопросами. По сигналу учителя листы передаются по часовой стрелке. Учащиеся совместно дают ответ на каждый проблемный вопрос.</a:t>
                      </a:r>
                    </a:p>
                    <a:p>
                      <a:pPr algn="l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</a:rPr>
                        <a:t>     В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конце занятия, выработанные каждой группой, решения обсуждаются всем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</a:rPr>
                        <a:t>классом.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Карусель 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313" y="29733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0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00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1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4525963"/>
          </a:xfrm>
        </p:spPr>
        <p:txBody>
          <a:bodyPr>
            <a:noAutofit/>
          </a:bodyPr>
          <a:lstStyle/>
          <a:p>
            <a:r>
              <a:rPr lang="ru-RU" sz="2000" b="1" i="1" dirty="0" err="1"/>
              <a:t>Праверачная</a:t>
            </a:r>
            <a:r>
              <a:rPr lang="ru-RU" sz="2000" b="1" i="1" dirty="0"/>
              <a:t> работа </a:t>
            </a:r>
            <a:r>
              <a:rPr lang="ru-RU" sz="2000" i="1" dirty="0"/>
              <a:t>па </a:t>
            </a:r>
            <a:r>
              <a:rPr lang="ru-RU" sz="2000" i="1" dirty="0" err="1"/>
              <a:t>тэме</a:t>
            </a:r>
            <a:r>
              <a:rPr lang="ru-RU" sz="2000" i="1" dirty="0"/>
              <a:t> </a:t>
            </a:r>
            <a:r>
              <a:rPr lang="ru-RU" sz="2000" b="1" i="1" dirty="0"/>
              <a:t>«</a:t>
            </a:r>
            <a:r>
              <a:rPr lang="ru-RU" sz="2000" i="1" dirty="0" err="1"/>
              <a:t>Множанне</a:t>
            </a:r>
            <a:r>
              <a:rPr lang="ru-RU" sz="2000" i="1" dirty="0"/>
              <a:t> натуральных </a:t>
            </a:r>
            <a:r>
              <a:rPr lang="ru-RU" sz="2000" i="1" dirty="0" err="1"/>
              <a:t>лікаў</a:t>
            </a:r>
            <a:r>
              <a:rPr lang="ru-RU" sz="2000" i="1" dirty="0"/>
              <a:t>» 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(</a:t>
            </a:r>
            <a:r>
              <a:rPr lang="ru-RU" sz="2000" i="1" dirty="0"/>
              <a:t>V </a:t>
            </a:r>
            <a:r>
              <a:rPr lang="ru-RU" sz="2000" i="1" dirty="0" err="1"/>
              <a:t>клас</a:t>
            </a:r>
            <a:r>
              <a:rPr lang="ru-RU" sz="2000" i="1" dirty="0"/>
              <a:t>. </a:t>
            </a:r>
            <a:r>
              <a:rPr lang="ru-RU" sz="2000" i="1" dirty="0" smtClean="0"/>
              <a:t>30  </a:t>
            </a:r>
            <a:r>
              <a:rPr lang="ru-RU" sz="2000" i="1" dirty="0" err="1" smtClean="0"/>
              <a:t>хвілін</a:t>
            </a:r>
            <a:r>
              <a:rPr lang="ru-RU" sz="2000" i="1" dirty="0"/>
              <a:t>. 15 </a:t>
            </a:r>
            <a:r>
              <a:rPr lang="ru-RU" sz="2000" i="1" dirty="0" err="1"/>
              <a:t>хвілін</a:t>
            </a:r>
            <a:r>
              <a:rPr lang="ru-RU" sz="2000" i="1" dirty="0"/>
              <a:t> </a:t>
            </a:r>
            <a:r>
              <a:rPr lang="ru-RU" sz="2000" i="1" dirty="0" err="1"/>
              <a:t>адводзіцца</a:t>
            </a:r>
            <a:r>
              <a:rPr lang="ru-RU" sz="2000" i="1" dirty="0"/>
              <a:t> на </a:t>
            </a:r>
            <a:r>
              <a:rPr lang="ru-RU" sz="2000" i="1" dirty="0" err="1"/>
              <a:t>паўтарэнне</a:t>
            </a:r>
            <a:r>
              <a:rPr lang="ru-RU" sz="2000" i="1" dirty="0"/>
              <a:t>)</a:t>
            </a:r>
          </a:p>
          <a:p>
            <a:r>
              <a:rPr lang="ru-RU" sz="2000" b="1" i="1" dirty="0" err="1"/>
              <a:t>Наштобузу</a:t>
            </a:r>
            <a:r>
              <a:rPr lang="ru-RU" sz="2000" b="1" i="1" dirty="0"/>
              <a:t>:</a:t>
            </a:r>
          </a:p>
          <a:p>
            <a:pPr marL="0" indent="0">
              <a:buNone/>
            </a:pPr>
            <a:r>
              <a:rPr lang="ru-RU" sz="2000" b="1" i="1" dirty="0" err="1">
                <a:solidFill>
                  <a:srgbClr val="C00000"/>
                </a:solidFill>
              </a:rPr>
              <a:t>Ведаць</a:t>
            </a:r>
            <a:r>
              <a:rPr lang="ru-RU" sz="2000" b="1" i="1" dirty="0">
                <a:solidFill>
                  <a:srgbClr val="C00000"/>
                </a:solidFill>
              </a:rPr>
              <a:t>: 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а*1=а, а*0=0 ( 2 балы).</a:t>
            </a:r>
          </a:p>
          <a:p>
            <a:pPr marL="0" indent="0">
              <a:buNone/>
            </a:pPr>
            <a:r>
              <a:rPr lang="ru-RU" sz="2000" b="1" i="1" dirty="0" err="1" smtClean="0">
                <a:solidFill>
                  <a:srgbClr val="C00000"/>
                </a:solidFill>
              </a:rPr>
              <a:t>Умець</a:t>
            </a:r>
            <a:r>
              <a:rPr lang="ru-RU" sz="2000" b="1" i="1" dirty="0" smtClean="0">
                <a:solidFill>
                  <a:srgbClr val="C00000"/>
                </a:solidFill>
              </a:rPr>
              <a:t>:     1</a:t>
            </a:r>
            <a:r>
              <a:rPr lang="ru-RU" sz="2000" b="1" i="1" dirty="0">
                <a:solidFill>
                  <a:srgbClr val="C00000"/>
                </a:solidFill>
              </a:rPr>
              <a:t>. </a:t>
            </a:r>
            <a:r>
              <a:rPr lang="ru-RU" sz="2000" b="1" i="1" dirty="0" err="1">
                <a:solidFill>
                  <a:srgbClr val="C00000"/>
                </a:solidFill>
              </a:rPr>
              <a:t>Знаходзіць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здабытак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адназначных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лікаў</a:t>
            </a:r>
            <a:r>
              <a:rPr lang="ru-RU" sz="2000" b="1" i="1" dirty="0">
                <a:solidFill>
                  <a:srgbClr val="C00000"/>
                </a:solidFill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</a:rPr>
              <a:t>двухзначнага</a:t>
            </a:r>
            <a:r>
              <a:rPr lang="ru-RU" sz="2000" b="1" i="1" dirty="0">
                <a:solidFill>
                  <a:srgbClr val="C00000"/>
                </a:solidFill>
              </a:rPr>
              <a:t> і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адназначнага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   (4 </a:t>
            </a:r>
            <a:r>
              <a:rPr lang="ru-RU" sz="2000" b="1" i="1" dirty="0">
                <a:solidFill>
                  <a:srgbClr val="C00000"/>
                </a:solidFill>
              </a:rPr>
              <a:t>балы).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2. </a:t>
            </a:r>
            <a:r>
              <a:rPr lang="ru-RU" sz="2000" b="1" i="1" dirty="0" err="1">
                <a:solidFill>
                  <a:srgbClr val="C00000"/>
                </a:solidFill>
              </a:rPr>
              <a:t>Знаходзіць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здабытак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мнагазначных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лікаў</a:t>
            </a:r>
            <a:r>
              <a:rPr lang="ru-RU" sz="2000" b="1" i="1" dirty="0">
                <a:solidFill>
                  <a:srgbClr val="C00000"/>
                </a:solidFill>
              </a:rPr>
              <a:t> (6 </a:t>
            </a:r>
            <a:r>
              <a:rPr lang="ru-RU" sz="2000" b="1" i="1" dirty="0" err="1">
                <a:solidFill>
                  <a:srgbClr val="C00000"/>
                </a:solidFill>
              </a:rPr>
              <a:t>балаў</a:t>
            </a:r>
            <a:r>
              <a:rPr lang="ru-RU" sz="2000" b="1" i="1" dirty="0">
                <a:solidFill>
                  <a:srgbClr val="C00000"/>
                </a:solidFill>
              </a:rPr>
              <a:t>).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3. </a:t>
            </a:r>
            <a:r>
              <a:rPr lang="ru-RU" sz="2000" b="1" i="1" dirty="0" err="1">
                <a:solidFill>
                  <a:srgbClr val="C00000"/>
                </a:solidFill>
              </a:rPr>
              <a:t>Рашаць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тэкставую</a:t>
            </a:r>
            <a:r>
              <a:rPr lang="ru-RU" sz="2000" b="1" i="1" dirty="0">
                <a:solidFill>
                  <a:srgbClr val="C00000"/>
                </a:solidFill>
              </a:rPr>
              <a:t> задачу ў </a:t>
            </a:r>
            <a:r>
              <a:rPr lang="ru-RU" sz="2000" b="1" i="1" dirty="0" err="1">
                <a:solidFill>
                  <a:srgbClr val="C00000"/>
                </a:solidFill>
              </a:rPr>
              <a:t>тры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дзеянні</a:t>
            </a:r>
            <a:r>
              <a:rPr lang="ru-RU" sz="2000" b="1" i="1" dirty="0">
                <a:solidFill>
                  <a:srgbClr val="C00000"/>
                </a:solidFill>
              </a:rPr>
              <a:t> (8 </a:t>
            </a:r>
            <a:r>
              <a:rPr lang="ru-RU" sz="2000" b="1" i="1" dirty="0" err="1">
                <a:solidFill>
                  <a:srgbClr val="C00000"/>
                </a:solidFill>
              </a:rPr>
              <a:t>балаў</a:t>
            </a:r>
            <a:r>
              <a:rPr lang="ru-RU" sz="2000" b="1" i="1" dirty="0">
                <a:solidFill>
                  <a:srgbClr val="C00000"/>
                </a:solidFill>
              </a:rPr>
              <a:t>).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4. </a:t>
            </a:r>
            <a:r>
              <a:rPr lang="ru-RU" sz="2000" b="1" i="1" dirty="0" err="1">
                <a:solidFill>
                  <a:srgbClr val="C00000"/>
                </a:solidFill>
              </a:rPr>
              <a:t>Прымяняць</a:t>
            </a:r>
            <a:r>
              <a:rPr lang="ru-RU" sz="2000" b="1" i="1" dirty="0">
                <a:solidFill>
                  <a:srgbClr val="C00000"/>
                </a:solidFill>
              </a:rPr>
              <a:t> веды па </a:t>
            </a:r>
            <a:r>
              <a:rPr lang="ru-RU" sz="2000" b="1" i="1" dirty="0" err="1">
                <a:solidFill>
                  <a:srgbClr val="C00000"/>
                </a:solidFill>
              </a:rPr>
              <a:t>тэме</a:t>
            </a:r>
            <a:r>
              <a:rPr lang="ru-RU" sz="2000" b="1" i="1" dirty="0">
                <a:solidFill>
                  <a:srgbClr val="C00000"/>
                </a:solidFill>
              </a:rPr>
              <a:t> ў </a:t>
            </a:r>
            <a:r>
              <a:rPr lang="ru-RU" sz="2000" b="1" i="1" dirty="0" err="1">
                <a:solidFill>
                  <a:srgbClr val="C00000"/>
                </a:solidFill>
              </a:rPr>
              <a:t>незнаёмай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сітуацыі</a:t>
            </a:r>
            <a:r>
              <a:rPr lang="ru-RU" sz="2000" b="1" i="1" dirty="0">
                <a:solidFill>
                  <a:srgbClr val="C00000"/>
                </a:solidFill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</a:rPr>
              <a:t>калі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ведаеш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азначэнне</a:t>
            </a:r>
            <a:endParaRPr lang="ru-RU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i="1" dirty="0" err="1">
                <a:solidFill>
                  <a:srgbClr val="C00000"/>
                </a:solidFill>
              </a:rPr>
              <a:t>здабытку</a:t>
            </a:r>
            <a:r>
              <a:rPr lang="ru-RU" sz="2000" b="1" i="1" dirty="0">
                <a:solidFill>
                  <a:srgbClr val="C00000"/>
                </a:solidFill>
              </a:rPr>
              <a:t> натуральных </a:t>
            </a:r>
            <a:r>
              <a:rPr lang="ru-RU" sz="2000" b="1" i="1" dirty="0" err="1">
                <a:solidFill>
                  <a:srgbClr val="C00000"/>
                </a:solidFill>
              </a:rPr>
              <a:t>лікаў</a:t>
            </a:r>
            <a:r>
              <a:rPr lang="ru-RU" sz="2000" b="1" i="1" dirty="0">
                <a:solidFill>
                  <a:srgbClr val="C00000"/>
                </a:solidFill>
              </a:rPr>
              <a:t> (10 </a:t>
            </a:r>
            <a:r>
              <a:rPr lang="ru-RU" sz="2000" b="1" i="1" dirty="0" err="1">
                <a:solidFill>
                  <a:srgbClr val="C00000"/>
                </a:solidFill>
              </a:rPr>
              <a:t>балаў</a:t>
            </a:r>
            <a:r>
              <a:rPr lang="ru-RU" sz="2000" b="1" i="1" dirty="0" smtClean="0">
                <a:solidFill>
                  <a:srgbClr val="C00000"/>
                </a:solidFill>
              </a:rPr>
              <a:t>).        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Генадзь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Змітровіч</a:t>
            </a:r>
            <a:r>
              <a:rPr lang="ru-RU" sz="2000" b="1" i="1" dirty="0">
                <a:solidFill>
                  <a:srgbClr val="7030A0"/>
                </a:solidFill>
              </a:rPr>
              <a:t>, г. </a:t>
            </a:r>
            <a:r>
              <a:rPr lang="ru-RU" sz="2000" b="1" i="1" dirty="0" err="1">
                <a:solidFill>
                  <a:srgbClr val="7030A0"/>
                </a:solidFill>
              </a:rPr>
              <a:t>Горкі</a:t>
            </a:r>
            <a:r>
              <a:rPr lang="ru-RU" sz="2000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i="1" dirty="0"/>
              <a:t>Проверочная работа </a:t>
            </a:r>
            <a:r>
              <a:rPr lang="ru-RU" sz="2000" i="1" dirty="0"/>
              <a:t>по теме «Именные части речи» (Х класс)</a:t>
            </a:r>
          </a:p>
          <a:p>
            <a:r>
              <a:rPr lang="ru-RU" sz="2000" b="1" i="1" dirty="0" err="1"/>
              <a:t>Наштобузу</a:t>
            </a:r>
            <a:r>
              <a:rPr lang="ru-RU" sz="2000" b="1" i="1" dirty="0"/>
              <a:t>: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1. Определить </a:t>
            </a:r>
            <a:r>
              <a:rPr lang="ru-RU" sz="2000" b="1" i="1" dirty="0" err="1">
                <a:solidFill>
                  <a:srgbClr val="002060"/>
                </a:solidFill>
              </a:rPr>
              <a:t>частеречную</a:t>
            </a:r>
            <a:r>
              <a:rPr lang="ru-RU" sz="2000" b="1" i="1" dirty="0">
                <a:solidFill>
                  <a:srgbClr val="002060"/>
                </a:solidFill>
              </a:rPr>
              <a:t> принадлежность выделенных слов.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2. Сделать морфологический </a:t>
            </a:r>
            <a:r>
              <a:rPr lang="ru-RU" sz="2000" b="1" i="1" dirty="0" smtClean="0">
                <a:solidFill>
                  <a:srgbClr val="002060"/>
                </a:solidFill>
              </a:rPr>
              <a:t>  разбор    указанных </a:t>
            </a:r>
            <a:r>
              <a:rPr lang="ru-RU" sz="2000" b="1" i="1" dirty="0">
                <a:solidFill>
                  <a:srgbClr val="002060"/>
                </a:solidFill>
              </a:rPr>
              <a:t>слов.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Записать исправленный вариант текста, в котором допущено </a:t>
            </a:r>
            <a:r>
              <a:rPr lang="ru-RU" sz="2000" b="1" i="1" dirty="0" smtClean="0">
                <a:solidFill>
                  <a:srgbClr val="002060"/>
                </a:solidFill>
              </a:rPr>
              <a:t>нарушение  морфологических норм</a:t>
            </a:r>
            <a:r>
              <a:rPr lang="ru-RU" sz="2000" b="1" i="1" dirty="0" smtClean="0">
                <a:solidFill>
                  <a:srgbClr val="7030A0"/>
                </a:solidFill>
              </a:rPr>
              <a:t>.              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Людміла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</a:rPr>
              <a:t>Яршова</a:t>
            </a:r>
            <a:r>
              <a:rPr lang="ru-RU" sz="2000" b="1" i="1" dirty="0">
                <a:solidFill>
                  <a:srgbClr val="7030A0"/>
                </a:solidFill>
              </a:rPr>
              <a:t>, г. </a:t>
            </a:r>
            <a:r>
              <a:rPr lang="ru-RU" sz="2000" b="1" i="1" dirty="0" err="1">
                <a:solidFill>
                  <a:srgbClr val="7030A0"/>
                </a:solidFill>
              </a:rPr>
              <a:t>Мінск</a:t>
            </a:r>
            <a:r>
              <a:rPr lang="ru-RU" sz="2000" b="1" i="1" dirty="0">
                <a:solidFill>
                  <a:srgbClr val="7030A0"/>
                </a:solidFill>
              </a:rPr>
              <a:t>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269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Примеры критериев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11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792088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/>
              <a:t>На </a:t>
            </a:r>
            <a:r>
              <a:rPr lang="ru-RU" sz="1800" b="1" dirty="0" err="1"/>
              <a:t>дадзены</a:t>
            </a:r>
            <a:r>
              <a:rPr lang="ru-RU" sz="1800" b="1" dirty="0"/>
              <a:t> </a:t>
            </a:r>
            <a:r>
              <a:rPr lang="ru-RU" sz="1800" b="1" dirty="0" err="1"/>
              <a:t>момант</a:t>
            </a:r>
            <a:r>
              <a:rPr lang="ru-RU" sz="1800" b="1" dirty="0"/>
              <a:t> у </a:t>
            </a:r>
            <a:r>
              <a:rPr lang="ru-RU" sz="1800" b="1" dirty="0" err="1"/>
              <a:t>многіх</a:t>
            </a:r>
            <a:r>
              <a:rPr lang="ru-RU" sz="1800" b="1" dirty="0"/>
              <a:t> школах </a:t>
            </a:r>
            <a:r>
              <a:rPr lang="ru-RU" sz="1800" b="1" dirty="0" err="1"/>
              <a:t>нашай</a:t>
            </a:r>
            <a:r>
              <a:rPr lang="ru-RU" sz="1800" b="1" dirty="0"/>
              <a:t> </a:t>
            </a:r>
            <a:r>
              <a:rPr lang="ru-RU" sz="1800" b="1" dirty="0" err="1"/>
              <a:t>краіны</a:t>
            </a:r>
            <a:r>
              <a:rPr lang="ru-RU" sz="1800" b="1" dirty="0"/>
              <a:t> </a:t>
            </a:r>
            <a:r>
              <a:rPr lang="ru-RU" sz="1800" b="1" dirty="0" err="1"/>
              <a:t>актыўная</a:t>
            </a:r>
            <a:r>
              <a:rPr lang="ru-RU" sz="1800" b="1" dirty="0"/>
              <a:t> </a:t>
            </a:r>
            <a:r>
              <a:rPr lang="ru-RU" sz="1800" b="1" dirty="0" err="1"/>
              <a:t>ацэнка</a:t>
            </a:r>
            <a:r>
              <a:rPr lang="ru-RU" sz="1800" b="1" dirty="0"/>
              <a:t> </a:t>
            </a:r>
            <a:r>
              <a:rPr lang="ru-RU" sz="1800" b="1" dirty="0" err="1"/>
              <a:t>ўкараняецца</a:t>
            </a:r>
            <a:r>
              <a:rPr lang="ru-RU" sz="1800" b="1" dirty="0"/>
              <a:t> </a:t>
            </a:r>
            <a:r>
              <a:rPr lang="ru-RU" sz="1800" b="1" dirty="0" smtClean="0"/>
              <a:t>як  </a:t>
            </a:r>
            <a:r>
              <a:rPr lang="ru-RU" sz="1800" b="1" dirty="0" err="1" smtClean="0"/>
              <a:t>сістэмная</a:t>
            </a:r>
            <a:r>
              <a:rPr lang="ru-RU" sz="1800" b="1" dirty="0"/>
              <a:t> </a:t>
            </a:r>
            <a:r>
              <a:rPr lang="ru-RU" sz="1800" b="1" dirty="0" smtClean="0"/>
              <a:t>     </a:t>
            </a:r>
            <a:r>
              <a:rPr lang="ru-RU" sz="1800" b="1" dirty="0" err="1" smtClean="0"/>
              <a:t>інавацыя</a:t>
            </a:r>
            <a:r>
              <a:rPr lang="ru-RU" sz="1800" b="1" dirty="0"/>
              <a:t>. У 2013 г. </a:t>
            </a:r>
            <a:r>
              <a:rPr lang="ru-RU" sz="1800" b="1" dirty="0" err="1"/>
              <a:t>загадам</a:t>
            </a:r>
            <a:r>
              <a:rPr lang="ru-RU" sz="1800" b="1" dirty="0"/>
              <a:t> </a:t>
            </a:r>
            <a:r>
              <a:rPr lang="ru-RU" sz="1800" b="1" dirty="0" err="1"/>
              <a:t>Міністэрства</a:t>
            </a:r>
            <a:r>
              <a:rPr lang="ru-RU" sz="1800" b="1" dirty="0"/>
              <a:t> </a:t>
            </a:r>
            <a:r>
              <a:rPr lang="ru-RU" sz="1800" b="1" dirty="0" err="1"/>
              <a:t>адукацыі</a:t>
            </a:r>
            <a:r>
              <a:rPr lang="ru-RU" sz="1800" b="1" dirty="0"/>
              <a:t> </a:t>
            </a:r>
            <a:r>
              <a:rPr lang="ru-RU" sz="1800" b="1" dirty="0" err="1"/>
              <a:t>Рэспублікі</a:t>
            </a:r>
            <a:r>
              <a:rPr lang="ru-RU" sz="1800" b="1" dirty="0"/>
              <a:t> Беларусь </a:t>
            </a:r>
            <a:r>
              <a:rPr lang="ru-RU" sz="1800" b="1" dirty="0" err="1" smtClean="0"/>
              <a:t>былі</a:t>
            </a:r>
            <a:r>
              <a:rPr lang="ru-RU" sz="1800" b="1" dirty="0"/>
              <a:t> 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зацверджаны</a:t>
            </a:r>
            <a:endParaRPr lang="ru-RU" sz="1800" b="1" dirty="0"/>
          </a:p>
          <a:p>
            <a:pPr>
              <a:spcBef>
                <a:spcPts val="0"/>
              </a:spcBef>
            </a:pPr>
            <a:r>
              <a:rPr lang="ru-RU" sz="1800" b="1" dirty="0"/>
              <a:t>10 </a:t>
            </a:r>
            <a:r>
              <a:rPr lang="ru-RU" sz="1800" b="1" dirty="0" err="1"/>
              <a:t>інавацыйных</a:t>
            </a:r>
            <a:r>
              <a:rPr lang="ru-RU" sz="1800" b="1" dirty="0"/>
              <a:t> </a:t>
            </a:r>
            <a:r>
              <a:rPr lang="ru-RU" sz="1800" b="1" dirty="0" err="1"/>
              <a:t>пляцовак</a:t>
            </a:r>
            <a:r>
              <a:rPr lang="ru-RU" sz="1800" b="1" dirty="0"/>
              <a:t> па </a:t>
            </a:r>
            <a:r>
              <a:rPr lang="ru-RU" sz="1800" b="1" dirty="0" err="1"/>
              <a:t>тэме</a:t>
            </a:r>
            <a:r>
              <a:rPr lang="ru-RU" sz="1800" b="1" dirty="0"/>
              <a:t> «</a:t>
            </a:r>
            <a:r>
              <a:rPr lang="ru-RU" sz="1800" b="1" dirty="0" err="1"/>
              <a:t>Укараненне</a:t>
            </a:r>
            <a:r>
              <a:rPr lang="ru-RU" sz="1800" b="1" dirty="0"/>
              <a:t> </a:t>
            </a:r>
            <a:r>
              <a:rPr lang="ru-RU" sz="1800" b="1" dirty="0" err="1"/>
              <a:t>мадэлі</a:t>
            </a:r>
            <a:r>
              <a:rPr lang="ru-RU" sz="1800" b="1" dirty="0"/>
              <a:t> </a:t>
            </a:r>
            <a:r>
              <a:rPr lang="ru-RU" sz="1800" b="1" dirty="0" err="1"/>
              <a:t>актыўнай</a:t>
            </a:r>
            <a:r>
              <a:rPr lang="ru-RU" sz="1800" b="1" dirty="0"/>
              <a:t> </a:t>
            </a:r>
            <a:r>
              <a:rPr lang="ru-RU" sz="1800" b="1" dirty="0" err="1" smtClean="0"/>
              <a:t>ацэнкі</a:t>
            </a:r>
            <a:r>
              <a:rPr lang="ru-RU" sz="1800" b="1" dirty="0"/>
              <a:t> </a:t>
            </a:r>
            <a:r>
              <a:rPr lang="ru-RU" sz="1800" b="1" dirty="0" smtClean="0"/>
              <a:t> як </a:t>
            </a:r>
            <a:r>
              <a:rPr lang="ru-RU" sz="1800" b="1" dirty="0" err="1"/>
              <a:t>сродку</a:t>
            </a:r>
            <a:r>
              <a:rPr lang="ru-RU" sz="1800" b="1" dirty="0"/>
              <a:t> </a:t>
            </a:r>
            <a:r>
              <a:rPr lang="ru-RU" sz="1800" b="1" dirty="0" err="1"/>
              <a:t>кагнітыўнага</a:t>
            </a:r>
            <a:r>
              <a:rPr lang="ru-RU" sz="1800" b="1" dirty="0"/>
              <a:t> </a:t>
            </a:r>
            <a:r>
              <a:rPr lang="ru-RU" sz="1800" b="1" dirty="0" err="1"/>
              <a:t>развіцця</a:t>
            </a:r>
            <a:r>
              <a:rPr lang="ru-RU" sz="1800" b="1" dirty="0"/>
              <a:t> </a:t>
            </a:r>
            <a:r>
              <a:rPr lang="ru-RU" sz="1800" b="1" dirty="0" err="1"/>
              <a:t>навучэнцаў</a:t>
            </a:r>
            <a:r>
              <a:rPr lang="ru-RU" sz="1800" b="1" dirty="0"/>
              <a:t>». 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err="1" smtClean="0"/>
              <a:t>Сярод</a:t>
            </a:r>
            <a:r>
              <a:rPr lang="ru-RU" sz="1800" b="1" dirty="0" smtClean="0"/>
              <a:t> </a:t>
            </a:r>
            <a:r>
              <a:rPr lang="ru-RU" sz="1800" b="1" dirty="0" err="1"/>
              <a:t>іх</a:t>
            </a:r>
            <a:r>
              <a:rPr lang="ru-RU" sz="1800" b="1" dirty="0"/>
              <a:t> </a:t>
            </a:r>
            <a:r>
              <a:rPr lang="ru-RU" sz="1800" b="1" dirty="0" err="1"/>
              <a:t>дзяржаўныя</a:t>
            </a:r>
            <a:r>
              <a:rPr lang="ru-RU" sz="1800" b="1" dirty="0"/>
              <a:t> </a:t>
            </a:r>
            <a:r>
              <a:rPr lang="ru-RU" sz="1800" b="1" dirty="0" err="1"/>
              <a:t>ўстановы</a:t>
            </a:r>
            <a:r>
              <a:rPr lang="ru-RU" sz="1800" b="1" dirty="0"/>
              <a:t> </a:t>
            </a:r>
            <a:r>
              <a:rPr lang="ru-RU" sz="1800" b="1" dirty="0" err="1" smtClean="0"/>
              <a:t>адукацыі</a:t>
            </a:r>
            <a:r>
              <a:rPr lang="ru-RU" sz="1800" b="1" dirty="0" smtClean="0"/>
              <a:t>: </a:t>
            </a:r>
          </a:p>
          <a:p>
            <a:pPr>
              <a:spcBef>
                <a:spcPts val="0"/>
              </a:spcBef>
            </a:pPr>
            <a:r>
              <a:rPr lang="ru-RU" sz="1800" b="1" dirty="0" err="1" smtClean="0"/>
              <a:t>сярэднія</a:t>
            </a:r>
            <a:r>
              <a:rPr lang="ru-RU" sz="1800" b="1" dirty="0" smtClean="0"/>
              <a:t> школы </a:t>
            </a:r>
            <a:r>
              <a:rPr lang="ru-RU" sz="1800" b="1" dirty="0"/>
              <a:t>№ 1, № 2, № 7 г. </a:t>
            </a:r>
            <a:r>
              <a:rPr lang="ru-RU" sz="1800" b="1" dirty="0" err="1"/>
              <a:t>Смаргоні</a:t>
            </a:r>
            <a:r>
              <a:rPr lang="ru-RU" sz="1800" b="1" dirty="0"/>
              <a:t>; </a:t>
            </a:r>
            <a:endParaRPr lang="ru-RU" sz="1800" b="1" dirty="0" smtClean="0"/>
          </a:p>
          <a:p>
            <a:pPr>
              <a:spcBef>
                <a:spcPts val="0"/>
              </a:spcBef>
            </a:pPr>
            <a:r>
              <a:rPr lang="ru-RU" sz="1800" b="1" dirty="0" err="1" smtClean="0"/>
              <a:t>сярэдняя</a:t>
            </a:r>
            <a:r>
              <a:rPr lang="ru-RU" sz="1800" b="1" dirty="0" smtClean="0"/>
              <a:t> </a:t>
            </a:r>
            <a:r>
              <a:rPr lang="ru-RU" sz="1800" b="1" dirty="0"/>
              <a:t>школа № 6 і </a:t>
            </a:r>
            <a:r>
              <a:rPr lang="ru-RU" sz="1800" b="1" dirty="0" err="1"/>
              <a:t>гімназія</a:t>
            </a:r>
            <a:r>
              <a:rPr lang="ru-RU" sz="1800" b="1" dirty="0"/>
              <a:t> № 4 г. </a:t>
            </a:r>
            <a:r>
              <a:rPr lang="ru-RU" sz="1800" b="1" dirty="0" err="1"/>
              <a:t>Гродна</a:t>
            </a:r>
            <a:r>
              <a:rPr lang="ru-RU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ru-RU" sz="1800" b="1" dirty="0" err="1"/>
              <a:t>сярэдняя</a:t>
            </a:r>
            <a:r>
              <a:rPr lang="ru-RU" sz="1800" b="1" dirty="0"/>
              <a:t> школа № 1 г. </a:t>
            </a:r>
            <a:r>
              <a:rPr lang="ru-RU" sz="1800" b="1" dirty="0" err="1"/>
              <a:t>Дзятлава</a:t>
            </a:r>
            <a:r>
              <a:rPr lang="ru-RU" sz="1800" b="1" dirty="0"/>
              <a:t>; </a:t>
            </a:r>
            <a:r>
              <a:rPr lang="ru-RU" sz="1800" b="1" dirty="0" err="1"/>
              <a:t>гімназія</a:t>
            </a:r>
            <a:r>
              <a:rPr lang="ru-RU" sz="1800" b="1" dirty="0"/>
              <a:t> № 1 г. </a:t>
            </a:r>
            <a:r>
              <a:rPr lang="ru-RU" sz="1800" b="1" dirty="0" err="1"/>
              <a:t>Бярозаўкі</a:t>
            </a:r>
            <a:r>
              <a:rPr lang="ru-RU" sz="1800" b="1" dirty="0"/>
              <a:t> і </a:t>
            </a:r>
            <a:r>
              <a:rPr lang="ru-RU" sz="1800" b="1" dirty="0" err="1"/>
              <a:t>Ваверская</a:t>
            </a:r>
            <a:r>
              <a:rPr lang="ru-RU" sz="1800" b="1" dirty="0"/>
              <a:t> </a:t>
            </a:r>
            <a:r>
              <a:rPr lang="ru-RU" sz="1800" b="1" dirty="0" err="1"/>
              <a:t>сярэдняя</a:t>
            </a:r>
            <a:r>
              <a:rPr lang="ru-RU" sz="1800" b="1" dirty="0"/>
              <a:t> </a:t>
            </a:r>
            <a:r>
              <a:rPr lang="ru-RU" sz="1800" b="1" dirty="0" smtClean="0"/>
              <a:t>школа </a:t>
            </a:r>
            <a:r>
              <a:rPr lang="ru-RU" sz="1800" b="1" dirty="0" err="1" smtClean="0"/>
              <a:t>Лідскага</a:t>
            </a:r>
            <a:r>
              <a:rPr lang="ru-RU" sz="1800" b="1" dirty="0"/>
              <a:t> </a:t>
            </a:r>
            <a:r>
              <a:rPr lang="ru-RU" sz="1800" b="1" dirty="0" err="1" smtClean="0"/>
              <a:t>раёна</a:t>
            </a:r>
            <a:r>
              <a:rPr lang="ru-RU" sz="1800" b="1" dirty="0" smtClean="0"/>
              <a:t> </a:t>
            </a:r>
            <a:r>
              <a:rPr lang="ru-RU" sz="1800" b="1" dirty="0" err="1"/>
              <a:t>Гродзенскай</a:t>
            </a:r>
            <a:r>
              <a:rPr lang="ru-RU" sz="1800" b="1" dirty="0"/>
              <a:t> </a:t>
            </a:r>
            <a:r>
              <a:rPr lang="ru-RU" sz="1800" b="1" dirty="0" err="1"/>
              <a:t>вобласці</a:t>
            </a:r>
            <a:r>
              <a:rPr lang="ru-RU" sz="1800" b="1" dirty="0"/>
              <a:t>; </a:t>
            </a:r>
            <a:r>
              <a:rPr lang="ru-RU" sz="1800" b="1" dirty="0" err="1"/>
              <a:t>сярэдняя</a:t>
            </a:r>
            <a:r>
              <a:rPr lang="ru-RU" sz="1800" b="1" dirty="0"/>
              <a:t> школа № 18 г. </a:t>
            </a:r>
            <a:r>
              <a:rPr lang="ru-RU" sz="1800" b="1" dirty="0" err="1"/>
              <a:t>Пінска</a:t>
            </a:r>
            <a:r>
              <a:rPr lang="ru-RU" sz="1800" b="1" dirty="0"/>
              <a:t>; </a:t>
            </a:r>
            <a:r>
              <a:rPr lang="ru-RU" sz="1800" b="1" dirty="0" err="1"/>
              <a:t>сярэдняя</a:t>
            </a:r>
            <a:r>
              <a:rPr lang="ru-RU" sz="1800" b="1" dirty="0"/>
              <a:t> </a:t>
            </a:r>
            <a:r>
              <a:rPr lang="ru-RU" sz="1800" b="1" dirty="0" smtClean="0"/>
              <a:t>школа     № </a:t>
            </a:r>
            <a:r>
              <a:rPr lang="ru-RU" sz="1800" b="1" dirty="0"/>
              <a:t>144 г. </a:t>
            </a:r>
            <a:r>
              <a:rPr lang="ru-RU" sz="1800" b="1" dirty="0" err="1"/>
              <a:t>Мінска</a:t>
            </a:r>
            <a:r>
              <a:rPr lang="ru-RU" sz="1800" b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2735"/>
            <a:ext cx="4320480" cy="286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5419788" cy="282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 smtClean="0"/>
              <a:t>Праверачная</a:t>
            </a:r>
            <a:r>
              <a:rPr lang="ru-RU" b="1" i="1" dirty="0" smtClean="0"/>
              <a:t> </a:t>
            </a:r>
            <a:r>
              <a:rPr lang="ru-RU" b="1" i="1" dirty="0"/>
              <a:t>работа </a:t>
            </a:r>
            <a:r>
              <a:rPr lang="ru-RU" i="1" dirty="0"/>
              <a:t>па </a:t>
            </a:r>
            <a:r>
              <a:rPr lang="ru-RU" i="1" dirty="0" err="1"/>
              <a:t>тэме</a:t>
            </a:r>
            <a:r>
              <a:rPr lang="ru-RU" i="1" dirty="0"/>
              <a:t> </a:t>
            </a:r>
            <a:r>
              <a:rPr lang="ru-RU" b="1" i="1" dirty="0"/>
              <a:t>«</a:t>
            </a:r>
            <a:r>
              <a:rPr lang="ru-RU" b="1" i="1" dirty="0" err="1"/>
              <a:t>Складаназалежныя</a:t>
            </a:r>
            <a:r>
              <a:rPr lang="ru-RU" b="1" i="1" dirty="0"/>
              <a:t> сказы з </a:t>
            </a:r>
            <a:r>
              <a:rPr lang="ru-RU" b="1" i="1" dirty="0" err="1"/>
              <a:t>даданымі</a:t>
            </a:r>
            <a:r>
              <a:rPr lang="ru-RU" b="1" i="1" dirty="0"/>
              <a:t> </a:t>
            </a:r>
            <a:r>
              <a:rPr lang="ru-RU" b="1" i="1" dirty="0" err="1" smtClean="0"/>
              <a:t>азначальнымі</a:t>
            </a:r>
            <a:r>
              <a:rPr lang="ru-RU" b="1" i="1" dirty="0"/>
              <a:t> </a:t>
            </a:r>
            <a:r>
              <a:rPr lang="ru-RU" b="1" i="1" dirty="0" smtClean="0"/>
              <a:t>  і </a:t>
            </a:r>
            <a:r>
              <a:rPr lang="ru-RU" b="1" i="1" dirty="0" err="1"/>
              <a:t>дапаўняльнымі</a:t>
            </a:r>
            <a:r>
              <a:rPr lang="ru-RU" b="1" i="1" dirty="0"/>
              <a:t> </a:t>
            </a:r>
            <a:r>
              <a:rPr lang="ru-RU" b="1" i="1" dirty="0" err="1"/>
              <a:t>часткамі</a:t>
            </a:r>
            <a:r>
              <a:rPr lang="ru-RU" b="1" i="1" dirty="0"/>
              <a:t>» (IX </a:t>
            </a:r>
            <a:r>
              <a:rPr lang="ru-RU" b="1" i="1" dirty="0" err="1"/>
              <a:t>клас</a:t>
            </a:r>
            <a:r>
              <a:rPr lang="ru-RU" b="1" i="1" dirty="0"/>
              <a:t>)</a:t>
            </a:r>
          </a:p>
          <a:p>
            <a:pPr marL="0" indent="0">
              <a:buNone/>
            </a:pPr>
            <a:r>
              <a:rPr lang="ru-RU" i="1" dirty="0" err="1"/>
              <a:t>Наштобузу</a:t>
            </a:r>
            <a:r>
              <a:rPr lang="ru-RU" i="1" dirty="0"/>
              <a:t> для </a:t>
            </a:r>
            <a:r>
              <a:rPr lang="ru-RU" i="1" dirty="0" err="1"/>
              <a:t>падрыхтоўкі</a:t>
            </a:r>
            <a:r>
              <a:rPr lang="ru-RU" i="1" dirty="0"/>
              <a:t> да </a:t>
            </a:r>
            <a:r>
              <a:rPr lang="ru-RU" i="1" dirty="0" err="1"/>
              <a:t>праверачнай</a:t>
            </a:r>
            <a:r>
              <a:rPr lang="ru-RU" i="1" dirty="0"/>
              <a:t> работы </a:t>
            </a:r>
            <a:r>
              <a:rPr lang="ru-RU" i="1" dirty="0" err="1"/>
              <a:t>запісалі</a:t>
            </a:r>
            <a:r>
              <a:rPr lang="ru-RU" i="1" dirty="0"/>
              <a:t> з </a:t>
            </a:r>
            <a:r>
              <a:rPr lang="ru-RU" i="1" dirty="0" err="1"/>
              <a:t>вучнямі</a:t>
            </a:r>
            <a:r>
              <a:rPr lang="ru-RU" i="1" dirty="0"/>
              <a:t> </a:t>
            </a:r>
            <a:r>
              <a:rPr lang="ru-RU" i="1" dirty="0" smtClean="0"/>
              <a:t>ў </a:t>
            </a:r>
            <a:r>
              <a:rPr lang="ru-RU" i="1" dirty="0" err="1" smtClean="0"/>
              <a:t>сшыткі</a:t>
            </a:r>
            <a:r>
              <a:rPr lang="ru-RU" i="1" dirty="0"/>
              <a:t>. </a:t>
            </a:r>
            <a:r>
              <a:rPr lang="ru-RU" i="1" dirty="0" err="1"/>
              <a:t>Гэтымі</a:t>
            </a:r>
            <a:r>
              <a:rPr lang="ru-RU" i="1" dirty="0"/>
              <a:t> </a:t>
            </a:r>
            <a:r>
              <a:rPr lang="ru-RU" i="1" dirty="0" err="1"/>
              <a:t>крытэрыямі</a:t>
            </a:r>
            <a:r>
              <a:rPr lang="ru-RU" i="1" dirty="0"/>
              <a:t> </a:t>
            </a:r>
            <a:r>
              <a:rPr lang="ru-RU" i="1" dirty="0" err="1"/>
              <a:t>яны</a:t>
            </a:r>
            <a:r>
              <a:rPr lang="ru-RU" i="1" dirty="0"/>
              <a:t> </a:t>
            </a:r>
            <a:r>
              <a:rPr lang="ru-RU" i="1" dirty="0" err="1"/>
              <a:t>карысталіся</a:t>
            </a:r>
            <a:r>
              <a:rPr lang="ru-RU" i="1" dirty="0"/>
              <a:t> і дома, </a:t>
            </a:r>
            <a:r>
              <a:rPr lang="ru-RU" i="1" dirty="0" err="1"/>
              <a:t>калі</a:t>
            </a:r>
            <a:r>
              <a:rPr lang="ru-RU" i="1" dirty="0"/>
              <a:t> </a:t>
            </a:r>
            <a:r>
              <a:rPr lang="ru-RU" i="1" dirty="0" err="1"/>
              <a:t>рыхтаваліся</a:t>
            </a:r>
            <a:r>
              <a:rPr lang="ru-RU" i="1" dirty="0"/>
              <a:t> </a:t>
            </a:r>
            <a:r>
              <a:rPr lang="ru-RU" i="1" dirty="0" smtClean="0"/>
              <a:t>да работы</a:t>
            </a:r>
            <a:r>
              <a:rPr lang="ru-RU" i="1" dirty="0"/>
              <a:t>, і на </a:t>
            </a:r>
            <a:r>
              <a:rPr lang="ru-RU" i="1" dirty="0" err="1"/>
              <a:t>ўроку</a:t>
            </a:r>
            <a:r>
              <a:rPr lang="ru-RU" i="1" dirty="0"/>
              <a:t>, </a:t>
            </a:r>
            <a:r>
              <a:rPr lang="ru-RU" i="1" dirty="0" err="1"/>
              <a:t>калі</a:t>
            </a:r>
            <a:r>
              <a:rPr lang="ru-RU" i="1" dirty="0"/>
              <a:t> </a:t>
            </a:r>
            <a:r>
              <a:rPr lang="ru-RU" i="1" dirty="0" err="1"/>
              <a:t>яе</a:t>
            </a:r>
            <a:r>
              <a:rPr lang="ru-RU" i="1" dirty="0"/>
              <a:t> </a:t>
            </a:r>
            <a:r>
              <a:rPr lang="ru-RU" i="1" dirty="0" err="1"/>
              <a:t>пісалі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b="1" i="1" dirty="0" err="1"/>
              <a:t>Крытэрыі</a:t>
            </a:r>
            <a:r>
              <a:rPr lang="ru-RU" b="1" i="1" dirty="0"/>
              <a:t>:</a:t>
            </a:r>
          </a:p>
          <a:p>
            <a:pPr marL="0" indent="0">
              <a:buNone/>
            </a:pPr>
            <a:r>
              <a:rPr lang="ru-RU" i="1" dirty="0"/>
              <a:t>• </a:t>
            </a:r>
            <a:r>
              <a:rPr lang="ru-RU" i="1" dirty="0" err="1"/>
              <a:t>запісаць</a:t>
            </a:r>
            <a:r>
              <a:rPr lang="ru-RU" i="1" dirty="0"/>
              <a:t> </a:t>
            </a:r>
            <a:r>
              <a:rPr lang="ru-RU" i="1" dirty="0" err="1"/>
              <a:t>пад</a:t>
            </a:r>
            <a:r>
              <a:rPr lang="ru-RU" i="1" dirty="0"/>
              <a:t> </a:t>
            </a:r>
            <a:r>
              <a:rPr lang="ru-RU" i="1" dirty="0" err="1"/>
              <a:t>дыктоўку</a:t>
            </a:r>
            <a:r>
              <a:rPr lang="ru-RU" i="1" dirty="0"/>
              <a:t> сказ;</a:t>
            </a:r>
          </a:p>
          <a:p>
            <a:pPr marL="0" indent="0">
              <a:buNone/>
            </a:pPr>
            <a:r>
              <a:rPr lang="ru-RU" i="1" dirty="0"/>
              <a:t>• </a:t>
            </a:r>
            <a:r>
              <a:rPr lang="ru-RU" i="1" dirty="0" err="1"/>
              <a:t>прааналізаваць</a:t>
            </a:r>
            <a:r>
              <a:rPr lang="ru-RU" i="1" dirty="0"/>
              <a:t> </a:t>
            </a:r>
            <a:r>
              <a:rPr lang="ru-RU" i="1" dirty="0" err="1"/>
              <a:t>яго</a:t>
            </a:r>
            <a:r>
              <a:rPr lang="ru-RU" i="1" dirty="0"/>
              <a:t> </a:t>
            </a:r>
            <a:r>
              <a:rPr lang="ru-RU" i="1" dirty="0" err="1"/>
              <a:t>будову</a:t>
            </a:r>
            <a:r>
              <a:rPr lang="ru-RU" i="1" dirty="0"/>
              <a:t>;</a:t>
            </a:r>
          </a:p>
          <a:p>
            <a:pPr marL="0" indent="0">
              <a:buNone/>
            </a:pPr>
            <a:r>
              <a:rPr lang="ru-RU" i="1" dirty="0"/>
              <a:t>• </a:t>
            </a:r>
            <a:r>
              <a:rPr lang="ru-RU" i="1" dirty="0" err="1"/>
              <a:t>падкрэсліць</a:t>
            </a:r>
            <a:r>
              <a:rPr lang="ru-RU" i="1" dirty="0"/>
              <a:t> </a:t>
            </a:r>
            <a:r>
              <a:rPr lang="ru-RU" i="1" dirty="0" err="1"/>
              <a:t>граматычныя</a:t>
            </a:r>
            <a:r>
              <a:rPr lang="ru-RU" i="1" dirty="0"/>
              <a:t> </a:t>
            </a:r>
            <a:r>
              <a:rPr lang="ru-RU" i="1" dirty="0" err="1"/>
              <a:t>асновы</a:t>
            </a:r>
            <a:r>
              <a:rPr lang="ru-RU" i="1" dirty="0"/>
              <a:t>;</a:t>
            </a:r>
          </a:p>
          <a:p>
            <a:pPr marL="0" indent="0">
              <a:buNone/>
            </a:pPr>
            <a:r>
              <a:rPr lang="ru-RU" i="1" dirty="0"/>
              <a:t>• </a:t>
            </a:r>
            <a:r>
              <a:rPr lang="ru-RU" i="1" dirty="0" err="1"/>
              <a:t>паставіць</a:t>
            </a:r>
            <a:r>
              <a:rPr lang="ru-RU" i="1" dirty="0"/>
              <a:t> </a:t>
            </a:r>
            <a:r>
              <a:rPr lang="ru-RU" i="1" dirty="0" err="1"/>
              <a:t>знакі</a:t>
            </a:r>
            <a:r>
              <a:rPr lang="ru-RU" i="1" dirty="0"/>
              <a:t> </a:t>
            </a:r>
            <a:r>
              <a:rPr lang="ru-RU" i="1" dirty="0" err="1"/>
              <a:t>прыпынку</a:t>
            </a:r>
            <a:r>
              <a:rPr lang="ru-RU" i="1" dirty="0"/>
              <a:t>;</a:t>
            </a:r>
          </a:p>
          <a:p>
            <a:pPr marL="0" indent="0">
              <a:buNone/>
            </a:pPr>
            <a:r>
              <a:rPr lang="ru-RU" i="1" dirty="0"/>
              <a:t>• </a:t>
            </a:r>
            <a:r>
              <a:rPr lang="ru-RU" i="1" dirty="0" err="1"/>
              <a:t>знайсці</a:t>
            </a:r>
            <a:r>
              <a:rPr lang="ru-RU" i="1" dirty="0"/>
              <a:t> </a:t>
            </a:r>
            <a:r>
              <a:rPr lang="ru-RU" i="1" dirty="0" err="1"/>
              <a:t>галоўную</a:t>
            </a:r>
            <a:r>
              <a:rPr lang="ru-RU" i="1" dirty="0"/>
              <a:t> </a:t>
            </a:r>
            <a:r>
              <a:rPr lang="ru-RU" i="1" dirty="0" err="1"/>
              <a:t>частку</a:t>
            </a:r>
            <a:r>
              <a:rPr lang="ru-RU" i="1" dirty="0"/>
              <a:t>, </a:t>
            </a:r>
            <a:r>
              <a:rPr lang="ru-RU" i="1" dirty="0" err="1"/>
              <a:t>паставіць</a:t>
            </a:r>
            <a:r>
              <a:rPr lang="ru-RU" i="1" dirty="0"/>
              <a:t> </a:t>
            </a:r>
            <a:r>
              <a:rPr lang="ru-RU" i="1" dirty="0" err="1"/>
              <a:t>пытанні</a:t>
            </a:r>
            <a:r>
              <a:rPr lang="ru-RU" i="1" dirty="0"/>
              <a:t> да </a:t>
            </a:r>
            <a:r>
              <a:rPr lang="ru-RU" i="1" dirty="0" err="1"/>
              <a:t>даданай</a:t>
            </a:r>
            <a:r>
              <a:rPr lang="ru-RU" i="1" dirty="0"/>
              <a:t>, </a:t>
            </a:r>
            <a:r>
              <a:rPr lang="ru-RU" i="1" dirty="0" err="1"/>
              <a:t>вызначыць</a:t>
            </a:r>
            <a:endParaRPr lang="ru-RU" i="1" dirty="0"/>
          </a:p>
          <a:p>
            <a:pPr marL="0" indent="0">
              <a:buNone/>
            </a:pP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даданай</a:t>
            </a:r>
            <a:r>
              <a:rPr lang="ru-RU" i="1" dirty="0"/>
              <a:t> </a:t>
            </a:r>
            <a:r>
              <a:rPr lang="ru-RU" i="1" dirty="0" err="1"/>
              <a:t>часткі</a:t>
            </a:r>
            <a:r>
              <a:rPr lang="ru-RU" i="1" dirty="0"/>
              <a:t>;</a:t>
            </a:r>
          </a:p>
          <a:p>
            <a:pPr marL="0" indent="0">
              <a:buNone/>
            </a:pPr>
            <a:r>
              <a:rPr lang="ru-RU" i="1" dirty="0"/>
              <a:t>• </a:t>
            </a:r>
            <a:r>
              <a:rPr lang="ru-RU" i="1" dirty="0" err="1"/>
              <a:t>скласці</a:t>
            </a:r>
            <a:r>
              <a:rPr lang="ru-RU" i="1" dirty="0"/>
              <a:t> схему </a:t>
            </a:r>
            <a:r>
              <a:rPr lang="ru-RU" i="1" dirty="0" err="1"/>
              <a:t>складаназалежнага</a:t>
            </a:r>
            <a:r>
              <a:rPr lang="ru-RU" i="1" dirty="0"/>
              <a:t> </a:t>
            </a:r>
            <a:r>
              <a:rPr lang="ru-RU" i="1" dirty="0" smtClean="0"/>
              <a:t>сказа;   </a:t>
            </a:r>
          </a:p>
          <a:p>
            <a:pPr marL="0" indent="0">
              <a:buNone/>
            </a:pPr>
            <a:r>
              <a:rPr lang="ru-RU" i="1" dirty="0" err="1" smtClean="0"/>
              <a:t>ацаніць</a:t>
            </a:r>
            <a:r>
              <a:rPr lang="ru-RU" i="1" dirty="0" smtClean="0"/>
              <a:t> </a:t>
            </a:r>
            <a:r>
              <a:rPr lang="ru-RU" i="1" dirty="0"/>
              <a:t>сваю работу.</a:t>
            </a:r>
          </a:p>
          <a:p>
            <a:pPr marL="0" indent="0" algn="r">
              <a:buNone/>
            </a:pPr>
            <a:r>
              <a:rPr lang="ru-RU" i="1" dirty="0" err="1">
                <a:solidFill>
                  <a:srgbClr val="7030A0"/>
                </a:solidFill>
              </a:rPr>
              <a:t>Наталля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Татарыновіч</a:t>
            </a:r>
            <a:r>
              <a:rPr lang="ru-RU" i="1" dirty="0">
                <a:solidFill>
                  <a:srgbClr val="7030A0"/>
                </a:solidFill>
              </a:rPr>
              <a:t>, г. </a:t>
            </a:r>
            <a:r>
              <a:rPr lang="ru-RU" i="1" dirty="0" err="1">
                <a:solidFill>
                  <a:srgbClr val="7030A0"/>
                </a:solidFill>
              </a:rPr>
              <a:t>Мінск</a:t>
            </a:r>
            <a:r>
              <a:rPr lang="ru-RU" i="1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rmAutofit/>
          </a:bodyPr>
          <a:lstStyle/>
          <a:p>
            <a:r>
              <a:rPr lang="ru-RU" sz="2000" dirty="0"/>
              <a:t>Примеры критериев</a:t>
            </a:r>
          </a:p>
        </p:txBody>
      </p:sp>
    </p:spTree>
    <p:extLst>
      <p:ext uri="{BB962C8B-B14F-4D97-AF65-F5344CB8AC3E}">
        <p14:creationId xmlns:p14="http://schemas.microsoft.com/office/powerpoint/2010/main" val="33035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Мы </a:t>
            </a:r>
            <a:r>
              <a:rPr lang="ru-RU" sz="2000" b="1" dirty="0"/>
              <a:t>охотно учимся тому, в чем имеем интерес, что нас интригует, что необходимо нам для достижения цели. Мы стремимся понять и легко запоминаем то, что нас интересует. Ключевой вопрос - именно такой элемент АО.  Ключевой вопрос примечателен тем, что одновременно выполняет несколько функций:</a:t>
            </a:r>
          </a:p>
          <a:p>
            <a:r>
              <a:rPr lang="ru-RU" sz="2000" b="1" dirty="0"/>
              <a:t>• пробуждает любознательность и интерес к теме;</a:t>
            </a:r>
          </a:p>
          <a:p>
            <a:r>
              <a:rPr lang="ru-RU" sz="2000" b="1" dirty="0"/>
              <a:t>• поощряет думать;</a:t>
            </a:r>
          </a:p>
          <a:p>
            <a:r>
              <a:rPr lang="ru-RU" sz="2000" b="1" dirty="0"/>
              <a:t>• привлекает внимание и </a:t>
            </a:r>
            <a:r>
              <a:rPr lang="ru-RU" sz="2000" b="1" dirty="0" smtClean="0"/>
              <a:t>ставит </a:t>
            </a:r>
            <a:r>
              <a:rPr lang="ru-RU" sz="2000" b="1" dirty="0"/>
              <a:t>вызов;</a:t>
            </a:r>
          </a:p>
          <a:p>
            <a:r>
              <a:rPr lang="ru-RU" sz="2000" b="1" dirty="0"/>
              <a:t>• ускоряет усвоение материала;</a:t>
            </a:r>
          </a:p>
          <a:p>
            <a:r>
              <a:rPr lang="ru-RU" sz="2000" b="1" dirty="0"/>
              <a:t>• тесно связан с целью урока или серии уроков;</a:t>
            </a:r>
          </a:p>
          <a:p>
            <a:r>
              <a:rPr lang="ru-RU" sz="2000" b="1" dirty="0"/>
              <a:t>• ускоряет выполнение целей урока.</a:t>
            </a:r>
          </a:p>
          <a:p>
            <a:pPr marL="0" indent="0">
              <a:buNone/>
            </a:pPr>
            <a:r>
              <a:rPr lang="ru-RU" sz="2000" b="1" dirty="0"/>
              <a:t>Стоит отметить, что ключевые вопросы не обязательно должны иметь черты вопросов: это может быть проблема, гипотеза, загадка, задача, тезис, ситуация, рисунок или фото, коллаж - и даже поведение учителя. </a:t>
            </a:r>
          </a:p>
          <a:p>
            <a:pPr marL="0" indent="0">
              <a:buNone/>
            </a:pPr>
            <a:r>
              <a:rPr lang="ru-RU" sz="2000" b="1" dirty="0"/>
              <a:t>Постановка вопросов.   Вопросы к ученикам выполняют, прежде всего, учебную функцию.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Методы </a:t>
            </a:r>
            <a:r>
              <a:rPr lang="ru-RU" sz="2400" dirty="0"/>
              <a:t>и приемы </a:t>
            </a:r>
            <a:r>
              <a:rPr lang="ru-RU" sz="2400" dirty="0" smtClean="0"/>
              <a:t>формирующего </a:t>
            </a:r>
            <a:r>
              <a:rPr lang="ru-RU" sz="2400" dirty="0"/>
              <a:t>оценивания</a:t>
            </a:r>
            <a:br>
              <a:rPr lang="ru-RU" sz="2400" dirty="0"/>
            </a:br>
            <a:r>
              <a:rPr lang="ru-RU" sz="2400" dirty="0">
                <a:solidFill>
                  <a:srgbClr val="002060"/>
                </a:solidFill>
              </a:rPr>
              <a:t>Ключевой </a:t>
            </a:r>
            <a:r>
              <a:rPr lang="ru-RU" sz="2400" dirty="0" smtClean="0">
                <a:solidFill>
                  <a:srgbClr val="002060"/>
                </a:solidFill>
              </a:rPr>
              <a:t>вопрос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Время </a:t>
            </a:r>
            <a:r>
              <a:rPr lang="ru-RU" dirty="0"/>
              <a:t>ожидания ответа всегда соизмерим степени тяжести вопроса.</a:t>
            </a:r>
          </a:p>
          <a:p>
            <a:pPr lvl="0"/>
            <a:r>
              <a:rPr lang="ru-RU" dirty="0"/>
              <a:t>Ученики не поднимают рук - учитель сам решает, кого спросить.</a:t>
            </a:r>
          </a:p>
          <a:p>
            <a:pPr lvl="0"/>
            <a:r>
              <a:rPr lang="ru-RU" dirty="0"/>
              <a:t>Только тот не допускает ошибок, кто не отвечает на вопрос.</a:t>
            </a:r>
          </a:p>
          <a:p>
            <a:pPr lvl="0"/>
            <a:r>
              <a:rPr lang="ru-RU" dirty="0"/>
              <a:t>Учащиеся имеют право согласовывать ответы в парах.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Четыре принципы задавания вопросов: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3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Я </a:t>
            </a:r>
            <a:r>
              <a:rPr lang="ru-RU" b="1" i="1" dirty="0" err="1"/>
              <a:t>жадаю</a:t>
            </a:r>
            <a:r>
              <a:rPr lang="ru-RU" b="1" i="1" dirty="0"/>
              <a:t> </a:t>
            </a:r>
            <a:r>
              <a:rPr lang="ru-RU" b="1" i="1" dirty="0" err="1"/>
              <a:t>распавесці</a:t>
            </a:r>
            <a:r>
              <a:rPr lang="ru-RU" b="1" i="1" dirty="0"/>
              <a:t> </a:t>
            </a:r>
            <a:r>
              <a:rPr lang="ru-RU" b="1" i="1" dirty="0" err="1"/>
              <a:t>пра</a:t>
            </a:r>
            <a:r>
              <a:rPr lang="ru-RU" b="1" i="1" dirty="0"/>
              <a:t> </a:t>
            </a:r>
            <a:r>
              <a:rPr lang="ru-RU" b="1" i="1" dirty="0" err="1"/>
              <a:t>рэакцыю</a:t>
            </a:r>
            <a:r>
              <a:rPr lang="ru-RU" b="1" i="1" dirty="0"/>
              <a:t> на </a:t>
            </a:r>
            <a:r>
              <a:rPr lang="ru-RU" b="1" i="1" dirty="0" err="1"/>
              <a:t>правіла</a:t>
            </a:r>
            <a:r>
              <a:rPr lang="ru-RU" b="1" i="1" dirty="0"/>
              <a:t> </a:t>
            </a:r>
            <a:r>
              <a:rPr lang="ru-RU" b="1" i="1" dirty="0" err="1"/>
              <a:t>непадымання</a:t>
            </a:r>
            <a:r>
              <a:rPr lang="ru-RU" b="1" i="1" dirty="0"/>
              <a:t> </a:t>
            </a:r>
            <a:r>
              <a:rPr lang="ru-RU" b="1" i="1" dirty="0" err="1"/>
              <a:t>рукі</a:t>
            </a:r>
            <a:r>
              <a:rPr lang="ru-RU" b="1" i="1" dirty="0"/>
              <a:t> не з </a:t>
            </a:r>
            <a:r>
              <a:rPr lang="ru-RU" b="1" i="1" dirty="0" smtClean="0"/>
              <a:t>боку</a:t>
            </a:r>
            <a:r>
              <a:rPr lang="ru-RU" b="1" dirty="0"/>
              <a:t> </a:t>
            </a:r>
            <a:r>
              <a:rPr lang="ru-RU" b="1" i="1" dirty="0" err="1" smtClean="0"/>
              <a:t>настаўнікаў</a:t>
            </a:r>
            <a:r>
              <a:rPr lang="ru-RU" b="1" i="1" dirty="0"/>
              <a:t>, а – </a:t>
            </a:r>
            <a:r>
              <a:rPr lang="ru-RU" b="1" i="1" dirty="0" err="1"/>
              <a:t>бацькоў</a:t>
            </a:r>
            <a:r>
              <a:rPr lang="ru-RU" b="1" i="1" dirty="0"/>
              <a:t>.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err="1" smtClean="0"/>
              <a:t>Праходзіў</a:t>
            </a:r>
            <a:r>
              <a:rPr lang="ru-RU" b="1" i="1" dirty="0" smtClean="0"/>
              <a:t> </a:t>
            </a:r>
            <a:r>
              <a:rPr lang="ru-RU" b="1" i="1" dirty="0" err="1"/>
              <a:t>бацькоўскі</a:t>
            </a:r>
            <a:r>
              <a:rPr lang="ru-RU" b="1" i="1" dirty="0"/>
              <a:t> сход, і </a:t>
            </a:r>
            <a:r>
              <a:rPr lang="ru-RU" b="1" i="1" dirty="0" err="1"/>
              <a:t>наступіў</a:t>
            </a:r>
            <a:r>
              <a:rPr lang="ru-RU" b="1" i="1" dirty="0"/>
              <a:t> </a:t>
            </a:r>
            <a:r>
              <a:rPr lang="ru-RU" b="1" i="1" dirty="0" err="1" smtClean="0"/>
              <a:t>такі</a:t>
            </a:r>
            <a:r>
              <a:rPr lang="ru-RU" b="1" dirty="0"/>
              <a:t> </a:t>
            </a:r>
            <a:r>
              <a:rPr lang="ru-RU" b="1" i="1" dirty="0" err="1" smtClean="0"/>
              <a:t>момант</a:t>
            </a:r>
            <a:r>
              <a:rPr lang="ru-RU" b="1" i="1" dirty="0"/>
              <a:t>, </a:t>
            </a:r>
            <a:r>
              <a:rPr lang="ru-RU" b="1" i="1" dirty="0" err="1"/>
              <a:t>калі</a:t>
            </a:r>
            <a:r>
              <a:rPr lang="ru-RU" b="1" i="1" dirty="0"/>
              <a:t> </a:t>
            </a:r>
            <a:r>
              <a:rPr lang="ru-RU" b="1" i="1" dirty="0" err="1"/>
              <a:t>ўсе</a:t>
            </a:r>
            <a:r>
              <a:rPr lang="ru-RU" b="1" i="1" dirty="0"/>
              <a:t> </a:t>
            </a:r>
            <a:r>
              <a:rPr lang="ru-RU" b="1" i="1" dirty="0" err="1"/>
              <a:t>запланаваныя</a:t>
            </a:r>
            <a:r>
              <a:rPr lang="ru-RU" b="1" i="1" dirty="0"/>
              <a:t> мной </a:t>
            </a:r>
            <a:r>
              <a:rPr lang="ru-RU" b="1" i="1" dirty="0" err="1"/>
              <a:t>пытанні</a:t>
            </a:r>
            <a:r>
              <a:rPr lang="ru-RU" b="1" i="1" dirty="0"/>
              <a:t> </a:t>
            </a:r>
            <a:r>
              <a:rPr lang="ru-RU" b="1" i="1" dirty="0" err="1"/>
              <a:t>былі</a:t>
            </a:r>
            <a:r>
              <a:rPr lang="ru-RU" b="1" i="1" dirty="0"/>
              <a:t> </a:t>
            </a:r>
            <a:r>
              <a:rPr lang="ru-RU" b="1" i="1" dirty="0" err="1"/>
              <a:t>вырашаны</a:t>
            </a:r>
            <a:r>
              <a:rPr lang="ru-RU" b="1" i="1" dirty="0"/>
              <a:t>, </a:t>
            </a:r>
            <a:r>
              <a:rPr lang="ru-RU" b="1" i="1" dirty="0" smtClean="0"/>
              <a:t>але</a:t>
            </a:r>
            <a:r>
              <a:rPr lang="ru-RU" b="1" dirty="0"/>
              <a:t> </a:t>
            </a:r>
            <a:r>
              <a:rPr lang="ru-RU" b="1" i="1" dirty="0" err="1" smtClean="0"/>
              <a:t>бацькі</a:t>
            </a:r>
            <a:r>
              <a:rPr lang="ru-RU" b="1" i="1" dirty="0" smtClean="0"/>
              <a:t> </a:t>
            </a:r>
            <a:r>
              <a:rPr lang="ru-RU" b="1" i="1" dirty="0"/>
              <a:t>і не </a:t>
            </a:r>
            <a:r>
              <a:rPr lang="ru-RU" b="1" i="1" dirty="0" err="1"/>
              <a:t>сыходзяць</a:t>
            </a:r>
            <a:r>
              <a:rPr lang="ru-RU" b="1" i="1" dirty="0"/>
              <a:t>, і </a:t>
            </a:r>
            <a:r>
              <a:rPr lang="ru-RU" b="1" i="1" dirty="0" err="1"/>
              <a:t>нічога</a:t>
            </a:r>
            <a:r>
              <a:rPr lang="ru-RU" b="1" i="1" dirty="0"/>
              <a:t> не </a:t>
            </a:r>
            <a:r>
              <a:rPr lang="ru-RU" b="1" i="1" dirty="0" err="1"/>
              <a:t>пытаюць</a:t>
            </a:r>
            <a:r>
              <a:rPr lang="ru-RU" b="1" i="1" dirty="0"/>
              <a:t>. І тут я </a:t>
            </a:r>
            <a:r>
              <a:rPr lang="ru-RU" b="1" i="1" dirty="0" err="1"/>
              <a:t>прапанавала</a:t>
            </a:r>
            <a:r>
              <a:rPr lang="ru-RU" b="1" i="1" dirty="0"/>
              <a:t> </a:t>
            </a:r>
            <a:r>
              <a:rPr lang="ru-RU" b="1" i="1" dirty="0" err="1" smtClean="0"/>
              <a:t>выказаць</a:t>
            </a:r>
            <a:r>
              <a:rPr lang="ru-RU" b="1" dirty="0"/>
              <a:t> </a:t>
            </a:r>
            <a:r>
              <a:rPr lang="ru-RU" b="1" i="1" dirty="0" smtClean="0"/>
              <a:t>свае </a:t>
            </a:r>
            <a:r>
              <a:rPr lang="ru-RU" b="1" i="1" dirty="0" err="1"/>
              <a:t>прапановы</a:t>
            </a:r>
            <a:r>
              <a:rPr lang="ru-RU" b="1" i="1" dirty="0"/>
              <a:t> </a:t>
            </a:r>
            <a:r>
              <a:rPr lang="ru-RU" b="1" i="1" dirty="0" err="1"/>
              <a:t>ці</a:t>
            </a:r>
            <a:r>
              <a:rPr lang="ru-RU" b="1" i="1" dirty="0"/>
              <a:t> </a:t>
            </a:r>
            <a:r>
              <a:rPr lang="ru-RU" b="1" i="1" dirty="0" err="1"/>
              <a:t>праблемы</a:t>
            </a:r>
            <a:r>
              <a:rPr lang="ru-RU" b="1" i="1" dirty="0"/>
              <a:t>, як </a:t>
            </a:r>
            <a:r>
              <a:rPr lang="ru-RU" b="1" i="1" dirty="0" err="1"/>
              <a:t>іх</a:t>
            </a:r>
            <a:r>
              <a:rPr lang="ru-RU" b="1" i="1" dirty="0"/>
              <a:t> </a:t>
            </a:r>
            <a:r>
              <a:rPr lang="ru-RU" b="1" i="1" dirty="0" err="1"/>
              <a:t>дзеці</a:t>
            </a:r>
            <a:r>
              <a:rPr lang="ru-RU" b="1" i="1" dirty="0"/>
              <a:t>, шляхам </a:t>
            </a:r>
            <a:r>
              <a:rPr lang="ru-RU" b="1" i="1" dirty="0" err="1"/>
              <a:t>выцягвання</a:t>
            </a:r>
            <a:r>
              <a:rPr lang="ru-RU" b="1" i="1" dirty="0"/>
              <a:t> </a:t>
            </a:r>
            <a:r>
              <a:rPr lang="ru-RU" b="1" i="1" dirty="0" err="1"/>
              <a:t>палосак</a:t>
            </a:r>
            <a:r>
              <a:rPr lang="ru-RU" b="1" i="1" dirty="0"/>
              <a:t> </a:t>
            </a:r>
            <a:r>
              <a:rPr lang="ru-RU" b="1" i="1" dirty="0" smtClean="0"/>
              <a:t>з</a:t>
            </a:r>
            <a:r>
              <a:rPr lang="ru-RU" b="1" dirty="0"/>
              <a:t> </a:t>
            </a:r>
            <a:r>
              <a:rPr lang="ru-RU" b="1" i="1" dirty="0" err="1" smtClean="0"/>
              <a:t>прозвішчамі</a:t>
            </a:r>
            <a:r>
              <a:rPr lang="ru-RU" b="1" i="1" dirty="0"/>
              <a:t>.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u="sng" dirty="0" smtClean="0"/>
              <a:t>І </a:t>
            </a:r>
            <a:r>
              <a:rPr lang="ru-RU" b="1" i="1" u="sng" dirty="0"/>
              <a:t>о </a:t>
            </a:r>
            <a:r>
              <a:rPr lang="ru-RU" b="1" i="1" u="sng" dirty="0" err="1"/>
              <a:t>цуд</a:t>
            </a:r>
            <a:r>
              <a:rPr lang="ru-RU" b="1" i="1" u="sng" dirty="0"/>
              <a:t>! </a:t>
            </a:r>
            <a:r>
              <a:rPr lang="ru-RU" b="1" i="1" dirty="0" err="1"/>
              <a:t>Бацькі</a:t>
            </a:r>
            <a:r>
              <a:rPr lang="ru-RU" b="1" i="1" dirty="0"/>
              <a:t> </a:t>
            </a:r>
            <a:r>
              <a:rPr lang="ru-RU" b="1" i="1" dirty="0" err="1"/>
              <a:t>пачалі</a:t>
            </a:r>
            <a:r>
              <a:rPr lang="ru-RU" b="1" i="1" dirty="0"/>
              <a:t>, не </a:t>
            </a:r>
            <a:r>
              <a:rPr lang="ru-RU" b="1" i="1" dirty="0" err="1"/>
              <a:t>ўтойваючы</a:t>
            </a:r>
            <a:r>
              <a:rPr lang="ru-RU" b="1" i="1" dirty="0"/>
              <a:t> </a:t>
            </a:r>
            <a:r>
              <a:rPr lang="ru-RU" b="1" i="1" dirty="0" err="1"/>
              <a:t>выказваць</a:t>
            </a:r>
            <a:r>
              <a:rPr lang="ru-RU" b="1" i="1" dirty="0"/>
              <a:t> </a:t>
            </a:r>
            <a:r>
              <a:rPr lang="ru-RU" b="1" i="1" dirty="0" err="1" smtClean="0"/>
              <a:t>праблемы</a:t>
            </a:r>
            <a:r>
              <a:rPr lang="ru-RU" b="1" i="1" dirty="0" smtClean="0"/>
              <a:t>,</a:t>
            </a:r>
            <a:r>
              <a:rPr lang="ru-RU" b="1" dirty="0"/>
              <a:t> </a:t>
            </a:r>
            <a:r>
              <a:rPr lang="ru-RU" b="1" i="1" dirty="0" err="1" smtClean="0"/>
              <a:t>заўвагі</a:t>
            </a:r>
            <a:r>
              <a:rPr lang="ru-RU" b="1" i="1" dirty="0"/>
              <a:t>, </a:t>
            </a:r>
            <a:r>
              <a:rPr lang="ru-RU" b="1" i="1" dirty="0" err="1"/>
              <a:t>пажаданні</a:t>
            </a:r>
            <a:r>
              <a:rPr lang="ru-RU" b="1" i="1" dirty="0"/>
              <a:t>. </a:t>
            </a:r>
            <a:r>
              <a:rPr lang="ru-RU" b="1" i="1" dirty="0" err="1"/>
              <a:t>Выказаліся</a:t>
            </a:r>
            <a:r>
              <a:rPr lang="ru-RU" b="1" i="1" dirty="0"/>
              <a:t> </a:t>
            </a:r>
            <a:r>
              <a:rPr lang="ru-RU" b="1" i="1" dirty="0" err="1"/>
              <a:t>ўсе</a:t>
            </a:r>
            <a:r>
              <a:rPr lang="ru-RU" b="1" i="1" dirty="0"/>
              <a:t>! </a:t>
            </a:r>
            <a:r>
              <a:rPr lang="ru-RU" b="1" i="1" dirty="0" err="1"/>
              <a:t>Хоць</a:t>
            </a:r>
            <a:r>
              <a:rPr lang="ru-RU" b="1" i="1" dirty="0"/>
              <a:t> да </a:t>
            </a:r>
            <a:r>
              <a:rPr lang="ru-RU" b="1" i="1" dirty="0" err="1"/>
              <a:t>гэтага</a:t>
            </a:r>
            <a:r>
              <a:rPr lang="ru-RU" b="1" i="1" dirty="0"/>
              <a:t> </a:t>
            </a:r>
            <a:r>
              <a:rPr lang="ru-RU" b="1" i="1" dirty="0" err="1"/>
              <a:t>гатовыя</a:t>
            </a:r>
            <a:r>
              <a:rPr lang="ru-RU" b="1" i="1" dirty="0"/>
              <a:t> </a:t>
            </a:r>
            <a:r>
              <a:rPr lang="ru-RU" b="1" i="1" dirty="0" err="1"/>
              <a:t>былі</a:t>
            </a:r>
            <a:r>
              <a:rPr lang="ru-RU" b="1" i="1" dirty="0"/>
              <a:t> </a:t>
            </a:r>
            <a:r>
              <a:rPr lang="ru-RU" b="1" i="1" dirty="0" err="1" smtClean="0"/>
              <a:t>сысці</a:t>
            </a:r>
            <a:r>
              <a:rPr lang="ru-RU" b="1" dirty="0"/>
              <a:t> </a:t>
            </a:r>
            <a:r>
              <a:rPr lang="ru-RU" b="1" i="1" dirty="0" err="1" smtClean="0"/>
              <a:t>дахаты</a:t>
            </a:r>
            <a:r>
              <a:rPr lang="ru-RU" b="1" i="1" dirty="0" smtClean="0"/>
              <a:t> </a:t>
            </a:r>
            <a:r>
              <a:rPr lang="ru-RU" b="1" i="1" dirty="0" err="1"/>
              <a:t>са</a:t>
            </a:r>
            <a:r>
              <a:rPr lang="ru-RU" b="1" i="1" dirty="0"/>
              <a:t> </a:t>
            </a:r>
            <a:r>
              <a:rPr lang="ru-RU" b="1" i="1" dirty="0" err="1"/>
              <a:t>сваімі</a:t>
            </a:r>
            <a:r>
              <a:rPr lang="ru-RU" b="1" i="1" dirty="0"/>
              <a:t> </a:t>
            </a:r>
            <a:r>
              <a:rPr lang="ru-RU" b="1" i="1" dirty="0" err="1"/>
              <a:t>праблемамі</a:t>
            </a:r>
            <a:r>
              <a:rPr lang="ru-RU" b="1" i="1" dirty="0"/>
              <a:t> </a:t>
            </a:r>
            <a:r>
              <a:rPr lang="ru-RU" b="1" i="1" dirty="0" smtClean="0"/>
              <a:t>.</a:t>
            </a:r>
            <a:endParaRPr lang="ru-RU" b="1" dirty="0"/>
          </a:p>
          <a:p>
            <a:pPr marL="0" indent="0" algn="r">
              <a:buNone/>
            </a:pPr>
            <a:r>
              <a:rPr lang="ru-RU" i="1" dirty="0" smtClean="0"/>
              <a:t>Алена </a:t>
            </a:r>
            <a:r>
              <a:rPr lang="ru-RU" i="1" dirty="0" err="1"/>
              <a:t>Нiкiфаровiч</a:t>
            </a:r>
            <a:r>
              <a:rPr lang="ru-RU" i="1" dirty="0"/>
              <a:t>, г. </a:t>
            </a:r>
            <a:r>
              <a:rPr lang="ru-RU" i="1" dirty="0" err="1"/>
              <a:t>Глыбокае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854968"/>
          </a:xfrm>
        </p:spPr>
        <p:txBody>
          <a:bodyPr>
            <a:normAutofit/>
          </a:bodyPr>
          <a:lstStyle/>
          <a:p>
            <a:r>
              <a:rPr lang="be-BY" sz="3200" dirty="0" smtClean="0"/>
              <a:t>Закон неподнимания рук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662"/>
            <a:ext cx="3384376" cy="23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2878</Words>
  <Application>Microsoft Office PowerPoint</Application>
  <PresentationFormat>Экран (4:3)</PresentationFormat>
  <Paragraphs>320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Тема Office</vt:lpstr>
      <vt:lpstr>Специальное оформление</vt:lpstr>
      <vt:lpstr>Семинар-практикум  «Основные методы и приемы использования  формирующего оценивания на уроке. Технология организации групповой работы»</vt:lpstr>
      <vt:lpstr>Цели </vt:lpstr>
      <vt:lpstr>Предметом АО являются не только знания и творческие результаты, но и сама деятельность по их получению</vt:lpstr>
      <vt:lpstr>Презентация PowerPoint</vt:lpstr>
      <vt:lpstr>Примеры критериев</vt:lpstr>
      <vt:lpstr>Примеры критериев</vt:lpstr>
      <vt:lpstr>Методы и приемы формирующего оценивания Ключевой вопрос</vt:lpstr>
      <vt:lpstr>Четыре принципы задавания вопросов: </vt:lpstr>
      <vt:lpstr>Закон неподнимания рук</vt:lpstr>
      <vt:lpstr>Презентация PowerPoint</vt:lpstr>
      <vt:lpstr>Прыклады ключавых пытанняў Беларуская мова і літаратура: </vt:lpstr>
      <vt:lpstr>Стратэгія 1. Выбар правільнага адказу і абгрунтаванне свайго выбару</vt:lpstr>
      <vt:lpstr>Стратэгія 3. Пошук адрозненняў: чаму гэта – добра, а гэта – дрэнна?</vt:lpstr>
      <vt:lpstr>Стратэгія 4. Агучванне адказу і пастаноўка пытання, якім чынам мы дайшлі да гэтага адказу </vt:lpstr>
      <vt:lpstr>Стратэгія 5. Прадстаўленне іншага бачання праблемы </vt:lpstr>
      <vt:lpstr>Презентация PowerPoint</vt:lpstr>
      <vt:lpstr>Формативный тест </vt:lpstr>
      <vt:lpstr>Инструменты оценочной деятельности </vt:lpstr>
      <vt:lpstr>Комментарии </vt:lpstr>
      <vt:lpstr>А што рабіць, калі няма за што пахваліць? </vt:lpstr>
      <vt:lpstr>Презентация PowerPoint</vt:lpstr>
      <vt:lpstr>Презентация PowerPoint</vt:lpstr>
      <vt:lpstr>Презентация PowerPoint</vt:lpstr>
      <vt:lpstr>                            «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 можете использовать данный шаблон для создания своих презентаций.</vt:lpstr>
      <vt:lpstr>Организация работы в группах  </vt:lpstr>
      <vt:lpstr>Презентация PowerPoint</vt:lpstr>
      <vt:lpstr>Групповая форма организации деятельности учащихся позволяет решать следующие задачи: </vt:lpstr>
      <vt:lpstr>С чего начать?</vt:lpstr>
      <vt:lpstr>Парная работа</vt:lpstr>
      <vt:lpstr>С какого возраста?</vt:lpstr>
      <vt:lpstr>Парная кооперативная</vt:lpstr>
      <vt:lpstr>Презентация PowerPoint</vt:lpstr>
      <vt:lpstr>Презентация PowerPoint</vt:lpstr>
      <vt:lpstr>Презентация PowerPoint</vt:lpstr>
      <vt:lpstr>Этапы технологического процесса групповой работы: </vt:lpstr>
      <vt:lpstr>Как оценить?</vt:lpstr>
      <vt:lpstr>Способы сотрудничества учеников в группе</vt:lpstr>
      <vt:lpstr>Способы формирования групп </vt:lpstr>
      <vt:lpstr>Приемы групповой работы </vt:lpstr>
      <vt:lpstr>Презентация PowerPoint</vt:lpstr>
      <vt:lpstr>«Водоворот» </vt:lpstr>
      <vt:lpstr>Карусель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_</cp:lastModifiedBy>
  <cp:revision>56</cp:revision>
  <dcterms:modified xsi:type="dcterms:W3CDTF">2018-01-25T10:01:40Z</dcterms:modified>
</cp:coreProperties>
</file>