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4" r:id="rId8"/>
    <p:sldId id="265" r:id="rId9"/>
    <p:sldId id="260" r:id="rId10"/>
    <p:sldId id="261" r:id="rId11"/>
    <p:sldId id="262" r:id="rId12"/>
    <p:sldId id="267" r:id="rId13"/>
    <p:sldId id="283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48680"/>
            <a:ext cx="5637010" cy="882119"/>
          </a:xfrm>
        </p:spPr>
        <p:txBody>
          <a:bodyPr/>
          <a:lstStyle/>
          <a:p>
            <a:pPr algn="ctr"/>
            <a:r>
              <a:rPr lang="ru-RU" dirty="0" smtClean="0"/>
              <a:t>Семинар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352928" cy="259228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</a:rPr>
              <a:t>Методы</a:t>
            </a:r>
            <a:r>
              <a:rPr lang="ru-RU" sz="3200" dirty="0">
                <a:solidFill>
                  <a:srgbClr val="002060"/>
                </a:solidFill>
                <a:effectLst/>
              </a:rPr>
              <a:t>, приемы, средства контроля и оценивания результатов 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обучения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edu.mcfr.kz/images/articles/2814/sokr-statyya-SRK-3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40" y="3284984"/>
            <a:ext cx="50979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6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7/831825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6" y="-3410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8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7/831825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7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8064896" cy="57606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Контроль</a:t>
            </a:r>
            <a:r>
              <a:rPr lang="ru-RU" sz="2400" dirty="0">
                <a:solidFill>
                  <a:srgbClr val="002060"/>
                </a:solidFill>
              </a:rPr>
              <a:t> – эпизодическая обратная </a:t>
            </a:r>
            <a:r>
              <a:rPr lang="ru-RU" sz="2400" i="1" dirty="0">
                <a:solidFill>
                  <a:srgbClr val="002060"/>
                </a:solidFill>
              </a:rPr>
              <a:t>связь</a:t>
            </a:r>
            <a:r>
              <a:rPr lang="ru-RU" sz="2400" dirty="0">
                <a:solidFill>
                  <a:srgbClr val="002060"/>
                </a:solidFill>
              </a:rPr>
              <a:t>, устанавливаемая в управленческом процессе </a:t>
            </a:r>
            <a:r>
              <a:rPr lang="ru-RU" sz="2400" i="1" dirty="0">
                <a:solidFill>
                  <a:srgbClr val="002060"/>
                </a:solidFill>
              </a:rPr>
              <a:t>по</a:t>
            </a:r>
            <a:r>
              <a:rPr lang="ru-RU" sz="2400" dirty="0">
                <a:solidFill>
                  <a:srgbClr val="002060"/>
                </a:solidFill>
              </a:rPr>
              <a:t> мере необходимости и заключающаяся в определении соответствия фактического состояния педагогической системы планируемым результатам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В образовании </a:t>
            </a:r>
            <a:r>
              <a:rPr lang="ru-RU" sz="2400" b="1" dirty="0">
                <a:solidFill>
                  <a:srgbClr val="002060"/>
                </a:solidFill>
              </a:rPr>
              <a:t>оценивание</a:t>
            </a:r>
            <a:r>
              <a:rPr lang="ru-RU" sz="2400" dirty="0">
                <a:solidFill>
                  <a:srgbClr val="002060"/>
                </a:solidFill>
              </a:rPr>
              <a:t> (англ. </a:t>
            </a:r>
            <a:r>
              <a:rPr lang="ru-RU" sz="2400" dirty="0" err="1">
                <a:solidFill>
                  <a:srgbClr val="002060"/>
                </a:solidFill>
              </a:rPr>
              <a:t>educational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i="1" dirty="0" err="1">
                <a:solidFill>
                  <a:srgbClr val="002060"/>
                </a:solidFill>
              </a:rPr>
              <a:t>assessment</a:t>
            </a:r>
            <a:r>
              <a:rPr lang="ru-RU" sz="2400" dirty="0">
                <a:solidFill>
                  <a:srgbClr val="002060"/>
                </a:solidFill>
              </a:rPr>
              <a:t>) – процесс сбора информации для мониторинга прогресса и принятия образовательных решений в случае необходимости; охватывает все разновидности контроля и самоконтроля результатов обучения.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46496"/>
            <a:ext cx="5256584" cy="64948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Контроль знаний, умений и навыков учащихся является важной составной частью процесса обучения.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Целью </a:t>
            </a:r>
            <a:r>
              <a:rPr lang="ru-RU" sz="2800" b="1" dirty="0">
                <a:solidFill>
                  <a:srgbClr val="7030A0"/>
                </a:solidFill>
              </a:rPr>
              <a:t>контроля является </a:t>
            </a:r>
            <a:r>
              <a:rPr lang="ru-RU" sz="2800" b="1" u="sng" dirty="0">
                <a:solidFill>
                  <a:srgbClr val="7030A0"/>
                </a:solidFill>
              </a:rPr>
              <a:t>определение качества </a:t>
            </a:r>
            <a:r>
              <a:rPr lang="ru-RU" sz="2800" b="1" dirty="0">
                <a:solidFill>
                  <a:srgbClr val="7030A0"/>
                </a:solidFill>
              </a:rPr>
              <a:t>усвоения учащимися программного материала, диагностирование и </a:t>
            </a:r>
            <a:r>
              <a:rPr lang="ru-RU" sz="2800" b="1" u="sng" dirty="0">
                <a:solidFill>
                  <a:srgbClr val="7030A0"/>
                </a:solidFill>
              </a:rPr>
              <a:t>корректирование</a:t>
            </a:r>
            <a:r>
              <a:rPr lang="ru-RU" sz="2800" b="1" dirty="0">
                <a:solidFill>
                  <a:srgbClr val="7030A0"/>
                </a:solidFill>
              </a:rPr>
              <a:t> их знаний и умений, </a:t>
            </a:r>
            <a:r>
              <a:rPr lang="ru-RU" sz="2800" b="1" u="sng" dirty="0">
                <a:solidFill>
                  <a:srgbClr val="7030A0"/>
                </a:solidFill>
              </a:rPr>
              <a:t>воспитание </a:t>
            </a:r>
            <a:r>
              <a:rPr lang="ru-RU" sz="2800" b="1" dirty="0">
                <a:solidFill>
                  <a:srgbClr val="7030A0"/>
                </a:solidFill>
              </a:rPr>
              <a:t>ответственности к учебной работе.</a:t>
            </a:r>
          </a:p>
        </p:txBody>
      </p:sp>
      <p:pic>
        <p:nvPicPr>
          <p:cNvPr id="16386" name="Picture 2" descr="http://images.myshared.ru/9/889281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5"/>
            <a:ext cx="3615942" cy="30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3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792088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Педагогические требования к оцениванию: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индивидуальный </a:t>
            </a:r>
            <a:r>
              <a:rPr lang="ru-RU" dirty="0"/>
              <a:t>характер, </a:t>
            </a:r>
            <a:endParaRPr lang="ru-RU" dirty="0" smtClean="0"/>
          </a:p>
          <a:p>
            <a:r>
              <a:rPr lang="ru-RU" dirty="0" smtClean="0"/>
              <a:t>дифференцированный </a:t>
            </a:r>
            <a:r>
              <a:rPr lang="ru-RU" dirty="0"/>
              <a:t>подход, </a:t>
            </a:r>
            <a:endParaRPr lang="ru-RU" dirty="0" smtClean="0"/>
          </a:p>
          <a:p>
            <a:r>
              <a:rPr lang="ru-RU" dirty="0" smtClean="0"/>
              <a:t>систематичность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всесторонность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dirty="0" smtClean="0"/>
              <a:t>полнота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разнообразие </a:t>
            </a:r>
            <a:r>
              <a:rPr lang="ru-RU" dirty="0"/>
              <a:t>форм, </a:t>
            </a:r>
            <a:endParaRPr lang="ru-RU" dirty="0" smtClean="0"/>
          </a:p>
          <a:p>
            <a:r>
              <a:rPr lang="ru-RU" dirty="0" smtClean="0"/>
              <a:t>единство </a:t>
            </a:r>
            <a:r>
              <a:rPr lang="ru-RU" dirty="0"/>
              <a:t>требований, </a:t>
            </a:r>
            <a:endParaRPr lang="ru-RU" dirty="0" smtClean="0"/>
          </a:p>
          <a:p>
            <a:r>
              <a:rPr lang="ru-RU" dirty="0" smtClean="0"/>
              <a:t>объективность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мотивированность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b="1" dirty="0"/>
              <a:t>Функции оценки:</a:t>
            </a:r>
            <a:r>
              <a:rPr lang="ru-RU" dirty="0"/>
              <a:t> диагностическая (контролирующая), информационная (ориентирующая), регулирующая (управляющая), обучающая (рефлексивная), воспитывающая (стимулирующая), социальная.</a:t>
            </a:r>
          </a:p>
          <a:p>
            <a:endParaRPr lang="ru-RU" dirty="0"/>
          </a:p>
        </p:txBody>
      </p:sp>
      <p:pic>
        <p:nvPicPr>
          <p:cNvPr id="17410" name="Picture 2" descr="https://go4.imgsmail.ru/imgpreview?key=35c4f81d8a34cc76&amp;mb=imgdb_preview_1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30" y="1772816"/>
            <a:ext cx="242334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3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640871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соответствии с формами обучения на практике выделяются </a:t>
            </a:r>
            <a:r>
              <a:rPr lang="ru-RU" b="1" dirty="0"/>
              <a:t>три формы контроля: </a:t>
            </a:r>
            <a:r>
              <a:rPr lang="ru-RU" b="1" u="sng" dirty="0"/>
              <a:t>индивидуальная, групповая и фронтальная. </a:t>
            </a:r>
            <a:endParaRPr lang="ru-RU" b="1" u="sng" dirty="0" smtClean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       При </a:t>
            </a:r>
            <a:r>
              <a:rPr lang="ru-RU" b="1" u="sng" dirty="0"/>
              <a:t>индивидуальном контроле</a:t>
            </a:r>
            <a:r>
              <a:rPr lang="ru-RU" dirty="0"/>
              <a:t> каждый школьник получает свое задание, которое он должен выполнять без посторонней помощи. Эта форма целесообразна в том случае, если требуется выяснять индивидуальные знания, способности и возможности отдельных учащихся.</a:t>
            </a:r>
            <a:br>
              <a:rPr lang="ru-RU" dirty="0"/>
            </a:br>
            <a:r>
              <a:rPr lang="ru-RU" dirty="0"/>
              <a:t>        При </a:t>
            </a:r>
            <a:r>
              <a:rPr lang="ru-RU" b="1" u="sng" dirty="0"/>
              <a:t>групповом контроле</a:t>
            </a:r>
            <a:r>
              <a:rPr lang="ru-RU" dirty="0"/>
              <a:t> класс временно делится на несколько групп (от 2 до 10 учащихся) и каждой группе дается проверочное задание. </a:t>
            </a:r>
            <a:r>
              <a:rPr lang="ru-RU" dirty="0" smtClean="0"/>
              <a:t>Групповую </a:t>
            </a:r>
            <a:r>
              <a:rPr lang="ru-RU" dirty="0"/>
              <a:t>форму организации контроля применяют </a:t>
            </a:r>
            <a:r>
              <a:rPr lang="ru-RU" u="sng" dirty="0"/>
              <a:t>при повторении с целью обобщения и систематизации учебного материала,</a:t>
            </a:r>
            <a:r>
              <a:rPr lang="ru-RU" dirty="0"/>
              <a:t> при выделении приемов и методов решения задач, при акцентировании внимания учащихся на наиболее рациональных способах выполнения </a:t>
            </a:r>
            <a:r>
              <a:rPr lang="ru-RU" dirty="0" smtClean="0"/>
              <a:t>заданий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      При </a:t>
            </a:r>
            <a:r>
              <a:rPr lang="ru-RU" b="1" u="sng" dirty="0"/>
              <a:t>фронтальном контроле </a:t>
            </a:r>
            <a:r>
              <a:rPr lang="ru-RU" dirty="0"/>
              <a:t>задания предлагаются всему классу. В процессе этой проверки изучается правильность восприятия и понимания учебного материала, качество словесного, графического предметного оформления, степень закрепления в памяти.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10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7992888" cy="5649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Различают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три типа контроля: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внешний </a:t>
            </a:r>
            <a:r>
              <a:rPr lang="ru-RU" b="1" dirty="0">
                <a:solidFill>
                  <a:srgbClr val="002060"/>
                </a:solidFill>
              </a:rPr>
              <a:t>контроль</a:t>
            </a:r>
            <a:r>
              <a:rPr lang="ru-RU" dirty="0">
                <a:solidFill>
                  <a:srgbClr val="002060"/>
                </a:solidFill>
              </a:rPr>
              <a:t> учителя за деятельностью учащихся,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взаимоконтроль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самоконтроль </a:t>
            </a:r>
            <a:r>
              <a:rPr lang="ru-RU" b="1" dirty="0">
                <a:solidFill>
                  <a:srgbClr val="002060"/>
                </a:solidFill>
              </a:rPr>
              <a:t>учащихся.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Особенно </a:t>
            </a:r>
            <a:r>
              <a:rPr lang="ru-RU" dirty="0">
                <a:solidFill>
                  <a:srgbClr val="002060"/>
                </a:solidFill>
              </a:rPr>
              <a:t>важным для развития учащихся является </a:t>
            </a:r>
            <a:r>
              <a:rPr lang="ru-RU" u="sng" dirty="0">
                <a:solidFill>
                  <a:srgbClr val="002060"/>
                </a:solidFill>
              </a:rPr>
              <a:t>самоконтроль</a:t>
            </a:r>
            <a:r>
              <a:rPr lang="ru-RU" dirty="0">
                <a:solidFill>
                  <a:srgbClr val="002060"/>
                </a:solidFill>
              </a:rPr>
              <a:t>, потому что в этом случае учеником осознается правильность своих действий, обнаружение совершенных ошибок, анализ их и предупреждение в дальнейшем.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tululu.org/images/sam/refer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22964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4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560840" cy="5472608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Текущий контроль</a:t>
            </a:r>
            <a:r>
              <a:rPr lang="ru-RU" dirty="0"/>
              <a:t> проводится в течение всего обучения, на каждом уроке, причем почти на каждом его этапе. Оценивание при текущем контроле оказывает огромное воспитательное воздействие. Объективная оценка может поддержать, подбодрить ученика, поспешно выставленная – задержать, затормозить.</a:t>
            </a:r>
          </a:p>
          <a:p>
            <a:r>
              <a:rPr lang="ru-RU" dirty="0"/>
              <a:t>При </a:t>
            </a:r>
            <a:r>
              <a:rPr lang="ru-RU" b="1" u="sng" dirty="0">
                <a:solidFill>
                  <a:srgbClr val="002060"/>
                </a:solidFill>
              </a:rPr>
              <a:t>тематическом контроле</a:t>
            </a:r>
            <a:r>
              <a:rPr lang="ru-RU" dirty="0"/>
              <a:t> выясняется усвоение учащимися основных положений темы. </a:t>
            </a:r>
            <a:endParaRPr lang="ru-RU" dirty="0" smtClean="0"/>
          </a:p>
          <a:p>
            <a:r>
              <a:rPr lang="ru-RU" b="1" u="sng" dirty="0" smtClean="0">
                <a:solidFill>
                  <a:srgbClr val="002060"/>
                </a:solidFill>
              </a:rPr>
              <a:t>Итоговый </a:t>
            </a:r>
            <a:r>
              <a:rPr lang="ru-RU" b="1" u="sng" dirty="0">
                <a:solidFill>
                  <a:srgbClr val="002060"/>
                </a:solidFill>
              </a:rPr>
              <a:t>контроль</a:t>
            </a:r>
            <a:r>
              <a:rPr lang="ru-RU" dirty="0"/>
              <a:t> носит более специализированный характер. Он проводится в форме экзаменов или годовых контрольных работ. На итоговых испытаниях проверяются знания по важнейшим разделам и темам курса или курсу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28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0"/>
            <a:ext cx="8064896" cy="55446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Для чего нужен контроль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современном обучении процесс контроля знаний является </a:t>
            </a:r>
            <a:r>
              <a:rPr lang="ru-RU" u="sng" dirty="0"/>
              <a:t>многоцелевым. </a:t>
            </a:r>
            <a:endParaRPr lang="ru-RU" u="sng" dirty="0" smtClean="0"/>
          </a:p>
          <a:p>
            <a:r>
              <a:rPr lang="ru-RU" dirty="0" smtClean="0"/>
              <a:t>Контроль </a:t>
            </a:r>
            <a:r>
              <a:rPr lang="ru-RU" dirty="0"/>
              <a:t>должен </a:t>
            </a:r>
            <a:r>
              <a:rPr lang="ru-RU" dirty="0" smtClean="0"/>
              <a:t>выявить</a:t>
            </a:r>
            <a:r>
              <a:rPr lang="ru-RU" dirty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знают </a:t>
            </a:r>
            <a:r>
              <a:rPr lang="ru-RU" dirty="0"/>
              <a:t>ли учащиеся фактический материал, </a:t>
            </a:r>
            <a:endParaRPr lang="ru-RU" dirty="0" smtClean="0"/>
          </a:p>
          <a:p>
            <a:r>
              <a:rPr lang="ru-RU" dirty="0" smtClean="0"/>
              <a:t>умеют </a:t>
            </a:r>
            <a:r>
              <a:rPr lang="ru-RU" dirty="0"/>
              <a:t>ли применять свои знания в различных ситуациях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могут ли осуществлять мыслительные операции, т. е. сравнивать и обобщать конкретные факты, делать общие заключения. </a:t>
            </a:r>
          </a:p>
          <a:p>
            <a:pPr marL="45720" indent="0">
              <a:buNone/>
            </a:pPr>
            <a:r>
              <a:rPr lang="ru-RU" dirty="0" smtClean="0"/>
              <a:t>Это </a:t>
            </a:r>
            <a:r>
              <a:rPr lang="ru-RU" dirty="0"/>
              <a:t>дает возможность получать сведения, необходимые для успешного управления обучением, воспитанием и развитием учащихся.</a:t>
            </a:r>
          </a:p>
          <a:p>
            <a:endParaRPr lang="ru-RU" dirty="0"/>
          </a:p>
        </p:txBody>
      </p:sp>
      <p:pic>
        <p:nvPicPr>
          <p:cNvPr id="18434" name="Picture 2" descr="http://arhivurokov.ru/kopilka/uploads/user_file_5459ea437334f/plan-vospitatiel-noi-raboty-v-1-klassie-na-2014-2015-uchiebnyi-ghod_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09289"/>
            <a:ext cx="2354261" cy="2448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0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</a:rPr>
              <a:t>Ф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ормы </a:t>
            </a:r>
            <a:r>
              <a:rPr lang="ru-RU" sz="2400" dirty="0">
                <a:solidFill>
                  <a:srgbClr val="002060"/>
                </a:solidFill>
                <a:effectLst/>
              </a:rPr>
              <a:t>и методы контроля и оценки знаний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учащихся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424936" cy="5733256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Устная контрольная работа.</a:t>
            </a: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/>
              <a:t>Учащимся раздается 5 – 6 вариантов карточек, содержащих вопросы по пройденной теме. В течение 6 –8 минут учащиеся обдумывают устные ответы на вопросы. Затем вызывается один из учащихся, а его дополняют те, у кого карточки того же варианта. Этот способ позволяет повторить довольно быстро какую-то небольшую тему и оценить ее усвоение большим количеством учащихся.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Математический диктант.</a:t>
            </a: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/>
              <a:t>Каждый ученик перегибает пополам четверть тетрадного листа. На верхней и нижней частях листов пишется фамилия и номер варианта. Ответы записываются на двух половинах. После окончания диктанта ученики сдают одну часть листа учителю. Сразу начинается проверка. Учитель просит одного из учеников назвать ответ и записывает его на доску (независимо от того, верен ли он). Остальные сигнализируют зеленым или красным сигналом, верен ли ответ. Выставленные учениками отметки ставятся в журнал (иногда выборочно можно перепроверить, так как один экземпляр есть у учителя).</a:t>
            </a:r>
          </a:p>
          <a:p>
            <a:r>
              <a:rPr lang="ru-RU" dirty="0"/>
              <a:t>Эту форму работы можно использовать как для контроля пройденного материала, так и для актуализации прежних знаний. В этом случае хорошо включить один из вопросов по еще не пройденному материалу. Обязательно поощрить того, кто даст на него правильный ответ. Остальным же отметки выставить по желанию.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4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7/831825/slides/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9239578"/>
              </p:ext>
            </p:extLst>
          </p:nvPr>
        </p:nvGraphicFramePr>
        <p:xfrm>
          <a:off x="323528" y="188640"/>
          <a:ext cx="8712968" cy="6499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9707"/>
                <a:gridCol w="2462861"/>
                <a:gridCol w="3600400"/>
              </a:tblGrid>
              <a:tr h="65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Виды контроля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Содержание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Методы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</a:tr>
              <a:tr h="1605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Вводный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Уровень знаний школьников, общая эрудиция.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Тестирование, беседа, анкетирование,наблюдение.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</a:tr>
              <a:tr h="1605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Текущий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Освоение учебного материала по теме, учебной единице.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Диагностические задания: опросы, практические работы, тестирование.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</a:tr>
              <a:tr h="112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Коррекция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Ликвидация пробелов.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Повторные тесты, индивидуальные консультации.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</a:tr>
              <a:tr h="112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Итоговый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Контроль выполнения поставленных задач.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Представление продукта на разных уровнях.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21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512511" cy="62068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Методы контроля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784976" cy="62373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Устный опрос</a:t>
            </a:r>
          </a:p>
          <a:p>
            <a:r>
              <a:rPr lang="ru-RU" b="1" dirty="0"/>
              <a:t>       На уроках контроль знаний учащихся осуществляется в виде фронтальной и индивидуальной проверки.</a:t>
            </a:r>
            <a:br>
              <a:rPr lang="ru-RU" b="1" dirty="0"/>
            </a:br>
            <a:r>
              <a:rPr lang="ru-RU" b="1" dirty="0"/>
              <a:t>     Устный опрос осуществляется на каждом уроке, хотя </a:t>
            </a:r>
            <a:r>
              <a:rPr lang="ru-RU" b="1" u="sng" dirty="0"/>
              <a:t>оценивать знания учеников не обязательно</a:t>
            </a:r>
            <a:r>
              <a:rPr lang="ru-RU" b="1" dirty="0"/>
              <a:t>. Главным в контроле знаний является определение проблемных мест в усвоении учебного материала и фиксирование внимания учеников на сложных понятиях, явлениях, </a:t>
            </a:r>
            <a:r>
              <a:rPr lang="ru-RU" b="1" dirty="0" smtClean="0"/>
              <a:t>процессах.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процессе устного опроса можно использовать коллективную работу класса, наиболее действенными </a:t>
            </a:r>
            <a:r>
              <a:rPr lang="ru-RU" b="1" u="sng" dirty="0"/>
              <a:t>приемами</a:t>
            </a:r>
            <a:r>
              <a:rPr lang="ru-RU" b="1" dirty="0"/>
              <a:t> которой являются:</a:t>
            </a:r>
          </a:p>
          <a:p>
            <a:pPr lvl="0"/>
            <a:r>
              <a:rPr lang="ru-RU" b="1" dirty="0"/>
              <a:t>обращение с вопросом ко всему классу,</a:t>
            </a:r>
          </a:p>
          <a:p>
            <a:pPr lvl="0"/>
            <a:r>
              <a:rPr lang="ru-RU" b="1" dirty="0"/>
              <a:t>конструирование ответа,</a:t>
            </a:r>
          </a:p>
          <a:p>
            <a:pPr lvl="0"/>
            <a:r>
              <a:rPr lang="ru-RU" b="1" dirty="0"/>
              <a:t>рецензирование ответа,</a:t>
            </a:r>
          </a:p>
          <a:p>
            <a:pPr lvl="0"/>
            <a:r>
              <a:rPr lang="ru-RU" b="1" dirty="0"/>
              <a:t>оценка ответа и ее обоснование,</a:t>
            </a:r>
          </a:p>
          <a:p>
            <a:pPr lvl="0"/>
            <a:r>
              <a:rPr lang="ru-RU" b="1" dirty="0"/>
              <a:t>постановка вопросов ученику самими учащимися,</a:t>
            </a:r>
          </a:p>
          <a:p>
            <a:pPr lvl="0"/>
            <a:r>
              <a:rPr lang="ru-RU" b="1" dirty="0"/>
              <a:t>взаимопроверка,</a:t>
            </a:r>
          </a:p>
          <a:p>
            <a:pPr lvl="0"/>
            <a:r>
              <a:rPr lang="ru-RU" b="1" dirty="0"/>
              <a:t>самопроверка.</a:t>
            </a:r>
          </a:p>
          <a:p>
            <a:r>
              <a:rPr lang="ru-RU" b="1" dirty="0"/>
              <a:t>Для устного контроля можно использовать листы контроля знаний.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1770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704856" cy="572181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Письменный контроль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/>
              <a:t>      Письменная проверка позволяет за короткое время проверить знания большого числа учащихся одновременно. </a:t>
            </a:r>
            <a:endParaRPr lang="ru-RU" dirty="0" smtClean="0"/>
          </a:p>
          <a:p>
            <a:r>
              <a:rPr lang="ru-RU" dirty="0" smtClean="0"/>
              <a:t>Используется </a:t>
            </a:r>
            <a:r>
              <a:rPr lang="ru-RU" dirty="0"/>
              <a:t>письменный контроль знаний учащихся в целях </a:t>
            </a:r>
            <a:r>
              <a:rPr lang="ru-RU" u="sng" dirty="0"/>
              <a:t>диагностики умения применять знания в учебной практике </a:t>
            </a:r>
            <a:r>
              <a:rPr lang="ru-RU" dirty="0"/>
              <a:t>и осуществляется в виде </a:t>
            </a:r>
            <a:r>
              <a:rPr lang="ru-RU" b="1" dirty="0">
                <a:solidFill>
                  <a:srgbClr val="002060"/>
                </a:solidFill>
              </a:rPr>
              <a:t>диктантов, контрольных, проверочных и самостоятельных работ, тестов, рефератов.</a:t>
            </a:r>
          </a:p>
        </p:txBody>
      </p:sp>
      <p:pic>
        <p:nvPicPr>
          <p:cNvPr id="14338" name="Picture 2" descr="http://tululu.org/images/sam/refer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3431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79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560840" cy="48577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Зачет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dirty="0"/>
              <a:t>   </a:t>
            </a:r>
            <a:r>
              <a:rPr lang="ru-RU" dirty="0" smtClean="0"/>
              <a:t>Зачет </a:t>
            </a:r>
            <a:r>
              <a:rPr lang="ru-RU" dirty="0"/>
              <a:t>проводится для определения достижения конечных результатов обучения по определенной теме каждым учащимся. </a:t>
            </a:r>
            <a:endParaRPr lang="ru-RU" dirty="0" smtClean="0"/>
          </a:p>
          <a:p>
            <a:pPr marL="45720" indent="0">
              <a:buNone/>
            </a:pPr>
            <a:r>
              <a:rPr lang="ru-RU" i="1" dirty="0" smtClean="0"/>
              <a:t>Перед </a:t>
            </a:r>
            <a:r>
              <a:rPr lang="ru-RU" i="1" dirty="0"/>
              <a:t>началом изучения материала учащиеся знакомятся с перечнем вопросов и обязательных задач по </a:t>
            </a:r>
            <a:r>
              <a:rPr lang="ru-RU" i="1" dirty="0" smtClean="0"/>
              <a:t>теме и с дополнительными </a:t>
            </a:r>
            <a:r>
              <a:rPr lang="ru-RU" i="1" dirty="0"/>
              <a:t>вопросами и задачами. </a:t>
            </a:r>
          </a:p>
          <a:p>
            <a:endParaRPr lang="ru-RU" dirty="0" smtClean="0"/>
          </a:p>
          <a:p>
            <a:r>
              <a:rPr lang="ru-RU" dirty="0" smtClean="0"/>
              <a:t>Зачет </a:t>
            </a:r>
            <a:r>
              <a:rPr lang="ru-RU" dirty="0"/>
              <a:t>- это одна из основных форм контроля в старших классах.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574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3813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Самостоятельная </a:t>
            </a:r>
            <a:r>
              <a:rPr lang="ru-RU" sz="1800" b="1" dirty="0" smtClean="0">
                <a:solidFill>
                  <a:srgbClr val="C00000"/>
                </a:solidFill>
              </a:rPr>
              <a:t>работа</a:t>
            </a:r>
            <a:endParaRPr lang="ru-RU" sz="1800" dirty="0"/>
          </a:p>
          <a:p>
            <a:r>
              <a:rPr lang="ru-RU" sz="1800" dirty="0"/>
              <a:t>      Традиционная форма контроля знаний, которая по своему назначению делится на обучающую самостоятельную работу и контролирующую. </a:t>
            </a:r>
            <a:endParaRPr lang="ru-RU" sz="1800" dirty="0" smtClean="0"/>
          </a:p>
          <a:p>
            <a:r>
              <a:rPr lang="ru-RU" sz="1800" u="sng" dirty="0" smtClean="0"/>
              <a:t>Самостоятельная </a:t>
            </a:r>
            <a:r>
              <a:rPr lang="ru-RU" sz="1800" u="sng" dirty="0"/>
              <a:t>работа творческого характера </a:t>
            </a:r>
            <a:r>
              <a:rPr lang="ru-RU" sz="1800" dirty="0"/>
              <a:t>позволит не только проверить определенные знания, умения, но и развивать творческие способности учащихся.</a:t>
            </a:r>
            <a:br>
              <a:rPr lang="ru-RU" sz="1800" dirty="0"/>
            </a:br>
            <a:r>
              <a:rPr lang="ru-RU" sz="1800" dirty="0"/>
              <a:t>     </a:t>
            </a:r>
            <a:r>
              <a:rPr lang="ru-RU" sz="1800" u="sng" dirty="0"/>
              <a:t>Самостоятельная работа является необходимым этапом любой темы</a:t>
            </a:r>
            <a:r>
              <a:rPr lang="ru-RU" sz="1800" dirty="0"/>
              <a:t>. Как правило, она проводится </a:t>
            </a:r>
            <a:r>
              <a:rPr lang="ru-RU" sz="1800" i="1" dirty="0">
                <a:solidFill>
                  <a:srgbClr val="002060"/>
                </a:solidFill>
              </a:rPr>
              <a:t>после коллективного решения или обсуждения задач новой темы и обязательно предшествует контрольной работе по этой теме. </a:t>
            </a:r>
            <a:r>
              <a:rPr lang="ru-RU" sz="1800" dirty="0"/>
              <a:t>Работа выполняется без помощи учителя.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Контрольная </a:t>
            </a:r>
            <a:r>
              <a:rPr lang="ru-RU" sz="1800" b="1" dirty="0" smtClean="0">
                <a:solidFill>
                  <a:srgbClr val="C00000"/>
                </a:solidFill>
              </a:rPr>
              <a:t>работа</a:t>
            </a:r>
            <a:endParaRPr lang="ru-RU" sz="1800" dirty="0"/>
          </a:p>
          <a:p>
            <a:r>
              <a:rPr lang="ru-RU" sz="1800" dirty="0"/>
              <a:t>    </a:t>
            </a:r>
            <a:r>
              <a:rPr lang="ru-RU" sz="1800" dirty="0" smtClean="0"/>
              <a:t>Контрольные </a:t>
            </a:r>
            <a:r>
              <a:rPr lang="ru-RU" sz="1800" dirty="0"/>
              <a:t>работы проводятся с целью </a:t>
            </a:r>
            <a:r>
              <a:rPr lang="ru-RU" sz="1800" i="1" dirty="0">
                <a:solidFill>
                  <a:srgbClr val="002060"/>
                </a:solidFill>
              </a:rPr>
              <a:t>определения конечного результата в обучении по данной теме или </a:t>
            </a:r>
            <a:r>
              <a:rPr lang="ru-RU" sz="1800" i="1" dirty="0" smtClean="0">
                <a:solidFill>
                  <a:srgbClr val="002060"/>
                </a:solidFill>
              </a:rPr>
              <a:t>разделу</a:t>
            </a:r>
            <a:r>
              <a:rPr lang="ru-RU" sz="1800" i="1" dirty="0">
                <a:solidFill>
                  <a:srgbClr val="002060"/>
                </a:solidFill>
              </a:rPr>
              <a:t>.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dirty="0"/>
              <a:t>С помощью </a:t>
            </a:r>
            <a:r>
              <a:rPr lang="ru-RU" sz="1800" u="sng" dirty="0"/>
              <a:t>промежуточной контрольной работы </a:t>
            </a:r>
            <a:r>
              <a:rPr lang="ru-RU" sz="1800" dirty="0"/>
              <a:t>учитель проверяет усвоение учащимися материала в период изучения темы.</a:t>
            </a:r>
            <a:br>
              <a:rPr lang="ru-RU" sz="1800" dirty="0"/>
            </a:br>
            <a:r>
              <a:rPr lang="ru-RU" sz="1800" u="sng" dirty="0"/>
              <a:t>Итоговая контрольная работа </a:t>
            </a:r>
            <a:r>
              <a:rPr lang="ru-RU" sz="1800" dirty="0"/>
              <a:t>проводится с целью проверки знаний и умений учащихся по отдельной теме, курсу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 </a:t>
            </a:r>
            <a:r>
              <a:rPr lang="ru-RU" sz="1800" b="1" i="1" dirty="0">
                <a:solidFill>
                  <a:srgbClr val="C00000"/>
                </a:solidFill>
              </a:rPr>
              <a:t>Домашняя контрольная </a:t>
            </a:r>
            <a:r>
              <a:rPr lang="ru-RU" sz="1800" dirty="0">
                <a:solidFill>
                  <a:srgbClr val="C00000"/>
                </a:solidFill>
              </a:rPr>
              <a:t>работа </a:t>
            </a:r>
            <a:r>
              <a:rPr lang="ru-RU" sz="1800" dirty="0"/>
              <a:t>дается 1-2 раза в учебном году. Она призвана систематизировать знания, позволяет повторить и закрепить материал. При ее выполнении учащиеся не ограничены временем, могут использовать любые учебные пособия, проконсультироваться у учителя, родителей, одноклассников. Каждому ученику дается свой вариант работы, в который включаются творческие задания для формирования разносторонней развитой личности.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13545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208912" cy="62646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Практическая работа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</a:p>
          <a:p>
            <a:r>
              <a:rPr lang="ru-RU" dirty="0"/>
              <a:t>       Для закрепления теоретических знаний и отработки навыков и умений, способности применять знания при решении конкретных задач используется практическая работа, которая связана не только с заданием на компьютере, но и, например, может включать задания построения схемы, таблицы, написания программы и т.д.</a:t>
            </a:r>
          </a:p>
          <a:p>
            <a:r>
              <a:rPr lang="ru-RU" b="1" dirty="0"/>
              <a:t> 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Лабораторная работа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</a:p>
          <a:p>
            <a:r>
              <a:rPr lang="ru-RU" dirty="0"/>
              <a:t>      Лабораторная </a:t>
            </a:r>
            <a:r>
              <a:rPr lang="ru-RU" i="1" dirty="0"/>
              <a:t>работа -</a:t>
            </a:r>
            <a:r>
              <a:rPr lang="ru-RU" dirty="0"/>
              <a:t> достаточно необычная форма контроля, она требует от учащихся не только наличия знаний, но еще и умений применять эти знания в новых ситуациях, сообразительности. </a:t>
            </a:r>
            <a:endParaRPr lang="ru-RU" dirty="0" smtClean="0"/>
          </a:p>
          <a:p>
            <a:r>
              <a:rPr lang="ru-RU" dirty="0" smtClean="0"/>
              <a:t>Используется </a:t>
            </a:r>
            <a:r>
              <a:rPr lang="ru-RU" dirty="0"/>
              <a:t>лабораторная работа для закрепления определенных навыков с программными средствами, когда кроме алгоритмических предписаний в задании учащийся может получать консультации учителя.</a:t>
            </a:r>
            <a:br>
              <a:rPr lang="ru-RU" dirty="0"/>
            </a:br>
            <a:r>
              <a:rPr lang="ru-RU" dirty="0"/>
              <a:t>      Так как </a:t>
            </a:r>
            <a:r>
              <a:rPr lang="ru-RU" u="sng" dirty="0"/>
              <a:t>лабораторная работа может проверить ограниченный круг деятельности, ее целесообразно комбинировать с такими формами контроля, как диктант или тест.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Тест</a:t>
            </a:r>
            <a:endParaRPr lang="ru-RU" dirty="0"/>
          </a:p>
          <a:p>
            <a:r>
              <a:rPr lang="ru-RU" dirty="0"/>
              <a:t>      Традиционные формы контроля недостаточно оперативны, и для их осуществления требуется </a:t>
            </a:r>
            <a:r>
              <a:rPr lang="ru-RU" dirty="0" smtClean="0"/>
              <a:t>значите</a:t>
            </a:r>
            <a:r>
              <a:rPr lang="ru-RU" dirty="0"/>
              <a:t>льное время, поэтому возникает необходимость в новых видах проверки знаний. </a:t>
            </a:r>
          </a:p>
        </p:txBody>
      </p:sp>
    </p:spTree>
    <p:extLst>
      <p:ext uri="{BB962C8B-B14F-4D97-AF65-F5344CB8AC3E}">
        <p14:creationId xmlns:p14="http://schemas.microsoft.com/office/powerpoint/2010/main" val="74043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1261"/>
            <a:ext cx="8424936" cy="5904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Нетрадиционные виды контроля</a:t>
            </a:r>
            <a:endParaRPr lang="ru-RU" b="1" dirty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ru-RU" i="1" dirty="0" smtClean="0"/>
              <a:t>На </a:t>
            </a:r>
            <a:r>
              <a:rPr lang="ru-RU" i="1" dirty="0"/>
              <a:t>уроках возможны короткие проверочные работы нетрадиционного вида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каждой теме выделяются ключевые понятия и термины, которые могут быть положены в основу </a:t>
            </a:r>
            <a:r>
              <a:rPr lang="ru-RU" sz="2800" b="1" dirty="0">
                <a:solidFill>
                  <a:srgbClr val="C00000"/>
                </a:solidFill>
              </a:rPr>
              <a:t>кроссвордов, головоломок, ребусов, шарад, викторин.</a:t>
            </a:r>
            <a:r>
              <a:rPr lang="ru-RU" sz="2800" dirty="0">
                <a:solidFill>
                  <a:srgbClr val="C00000"/>
                </a:solidFill>
              </a:rPr>
              <a:t> 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Решение </a:t>
            </a:r>
            <a:r>
              <a:rPr lang="ru-RU" dirty="0"/>
              <a:t>кроссвордов - занятие увлекательное и полезное, позволяет тренировать память.</a:t>
            </a:r>
          </a:p>
        </p:txBody>
      </p:sp>
      <p:pic>
        <p:nvPicPr>
          <p:cNvPr id="15362" name="Picture 2" descr="https://go1.imgsmail.ru/imgpreview?key=3f274b5bbe2efa6d&amp;mb=imgdb_preview_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483311" cy="211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hudor.ru/images/2017/konspekti/1/itogovoe-matematika-starshaya-gruppa-priklyucheniya-dashi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0" y="3789040"/>
            <a:ext cx="4571064" cy="188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7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7/831825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4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7/831825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2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5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7/831825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0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7/831825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8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7/831825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3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7/831825/slides/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-13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5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7/831825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485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453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Методы, приемы, средства контроля и оценивания результатов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 методы контроля и оценки знаний учащихся  </vt:lpstr>
      <vt:lpstr>Презентация PowerPoint</vt:lpstr>
      <vt:lpstr>Методы контроля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</dc:creator>
  <cp:lastModifiedBy>самсунг</cp:lastModifiedBy>
  <cp:revision>15</cp:revision>
  <dcterms:created xsi:type="dcterms:W3CDTF">2018-03-26T16:00:38Z</dcterms:created>
  <dcterms:modified xsi:type="dcterms:W3CDTF">2019-06-20T15:48:42Z</dcterms:modified>
</cp:coreProperties>
</file>