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9" r:id="rId4"/>
    <p:sldId id="261" r:id="rId5"/>
    <p:sldId id="292" r:id="rId6"/>
    <p:sldId id="257" r:id="rId7"/>
    <p:sldId id="271" r:id="rId8"/>
    <p:sldId id="273" r:id="rId9"/>
    <p:sldId id="263" r:id="rId10"/>
    <p:sldId id="277" r:id="rId11"/>
    <p:sldId id="281" r:id="rId12"/>
    <p:sldId id="283" r:id="rId13"/>
    <p:sldId id="289" r:id="rId14"/>
    <p:sldId id="291" r:id="rId1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9" autoAdjust="0"/>
    <p:restoredTop sz="94660"/>
  </p:normalViewPr>
  <p:slideViewPr>
    <p:cSldViewPr>
      <p:cViewPr>
        <p:scale>
          <a:sx n="66" d="100"/>
          <a:sy n="66" d="100"/>
        </p:scale>
        <p:origin x="-198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2B336-E8F2-4828-950C-D8B4C0BD4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358336"/>
      </p:ext>
    </p:extLst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265D4-B7B2-43D5-B64B-CDF95534B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69141"/>
      </p:ext>
    </p:extLst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737F8-B5C6-4651-B7A9-EC466F5FB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978590"/>
      </p:ext>
    </p:extLst>
  </p:cSld>
  <p:clrMapOvr>
    <a:masterClrMapping/>
  </p:clrMapOvr>
  <p:transition spd="slow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E7081-6459-4BB1-9626-CC9EE4F47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578286"/>
      </p:ext>
    </p:extLst>
  </p:cSld>
  <p:clrMapOvr>
    <a:masterClrMapping/>
  </p:clrMapOvr>
  <p:transition spd="slow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A361C-32C4-48CE-949B-40CBC9B9C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043718"/>
      </p:ext>
    </p:extLst>
  </p:cSld>
  <p:clrMapOvr>
    <a:masterClrMapping/>
  </p:clrMapOvr>
  <p:transition spd="slow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FC58D-D20A-45D3-921C-7358E69BD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94480"/>
      </p:ext>
    </p:extLst>
  </p:cSld>
  <p:clrMapOvr>
    <a:masterClrMapping/>
  </p:clrMapOvr>
  <p:transition spd="slow"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162E3-E192-47DA-B737-E312FFBDB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66656"/>
      </p:ext>
    </p:extLst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E8785-2B73-4D5F-A442-9077DC1FE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434925"/>
      </p:ext>
    </p:extLst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219CB-9259-46EA-A14A-2A1F4A51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013420"/>
      </p:ext>
    </p:extLst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C7730-4F55-4054-B9EF-8FB4B36B3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97520"/>
      </p:ext>
    </p:extLst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50A1C-4183-4A48-9A12-4E85EDB56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079928"/>
      </p:ext>
    </p:extLst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E852C-8F4E-4430-83FF-DAB8F0BFC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518451"/>
      </p:ext>
    </p:extLst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F228D-A066-4E7F-B6E6-C046E50DE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877174"/>
      </p:ext>
    </p:extLst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C43AF-B017-47FA-912A-796A2BB42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237445"/>
      </p:ext>
    </p:extLst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34A0E-5070-4D5B-9B6D-67432CEB5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048140"/>
      </p:ext>
    </p:extLst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C8EBBB4-959C-4085-BC29-54835D866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fpol.ru/" TargetMode="External"/><Relationship Id="rId3" Type="http://schemas.openxmlformats.org/officeDocument/2006/relationships/hyperlink" Target="http://www.calend.ru/holidays/0/0/115/" TargetMode="External"/><Relationship Id="rId7" Type="http://schemas.openxmlformats.org/officeDocument/2006/relationships/hyperlink" Target="http://netler.ru/" TargetMode="External"/><Relationship Id="rId2" Type="http://schemas.openxmlformats.org/officeDocument/2006/relationships/hyperlink" Target="http://www.coderussia.ru/teacher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xtrafast.ru/" TargetMode="External"/><Relationship Id="rId5" Type="http://schemas.openxmlformats.org/officeDocument/2006/relationships/hyperlink" Target="http://www.calend.ru/" TargetMode="External"/><Relationship Id="rId4" Type="http://schemas.openxmlformats.org/officeDocument/2006/relationships/hyperlink" Target="http://ru.wikipedia.org/wiki" TargetMode="External"/><Relationship Id="rId9" Type="http://schemas.openxmlformats.org/officeDocument/2006/relationships/hyperlink" Target="http://zhzh.info/new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smtClean="0">
                <a:solidFill>
                  <a:srgbClr val="002060"/>
                </a:solidFill>
                <a:latin typeface="Monotype Corsiva" pitchFamily="66" charset="0"/>
              </a:rPr>
              <a:t>Календарь</a:t>
            </a:r>
            <a:r>
              <a:rPr lang="ru-RU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1650" y="1196975"/>
            <a:ext cx="8229600" cy="21859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smtClean="0"/>
              <a:t> </a:t>
            </a:r>
            <a:r>
              <a:rPr lang="en-US" sz="7200" b="1" smtClean="0">
                <a:solidFill>
                  <a:srgbClr val="002060"/>
                </a:solidFill>
                <a:latin typeface="Monotype Corsiva" pitchFamily="66" charset="0"/>
              </a:rPr>
              <a:t>IT</a:t>
            </a:r>
            <a:r>
              <a:rPr lang="ru-RU" sz="7200" b="1" smtClean="0">
                <a:solidFill>
                  <a:srgbClr val="002060"/>
                </a:solidFill>
                <a:latin typeface="Monotype Corsiva" pitchFamily="66" charset="0"/>
              </a:rPr>
              <a:t> -шника</a:t>
            </a:r>
          </a:p>
        </p:txBody>
      </p:sp>
      <p:sp>
        <p:nvSpPr>
          <p:cNvPr id="205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276475"/>
            <a:ext cx="5781675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Monotype Corsiva" pitchFamily="66" charset="0"/>
              </a:rPr>
              <a:t>День рождения смайлика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125538"/>
            <a:ext cx="4537075" cy="5399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400" dirty="0" smtClean="0"/>
          </a:p>
          <a:p>
            <a:pPr marL="0" indent="363538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Каждый год 19 сентября отмечается необычный праздник - День рождения дружелюбного электронного символа - День рождения «Смайлика». Произошло это событие в далеком 1982 году. Тогда профессор Скотт </a:t>
            </a:r>
            <a:r>
              <a:rPr lang="ru-RU" sz="2000" dirty="0" err="1" smtClean="0"/>
              <a:t>Фалман</a:t>
            </a:r>
            <a:r>
              <a:rPr lang="ru-RU" sz="2000" dirty="0" smtClean="0"/>
              <a:t> из Университета Карнеги-</a:t>
            </a:r>
            <a:r>
              <a:rPr lang="ru-RU" sz="2000" dirty="0" err="1" smtClean="0"/>
              <a:t>Меллона</a:t>
            </a:r>
            <a:r>
              <a:rPr lang="ru-RU" sz="2000" dirty="0" smtClean="0"/>
              <a:t> выступил с инициативой ввести в компьютерную переписку специальный значок, который будет обозначать улыбку. Новый символ был назван «смайликом», т.к. в переводе с английского </a:t>
            </a:r>
            <a:r>
              <a:rPr lang="ru-RU" sz="2000" dirty="0" err="1" smtClean="0"/>
              <a:t>smile</a:t>
            </a:r>
            <a:r>
              <a:rPr lang="ru-RU" sz="2000" dirty="0" smtClean="0"/>
              <a:t> означает «улыбка». Его появление позволило людям лучше передавать свои эмоции в компьютерной переписке и обогатило электронный лексикон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400" dirty="0" smtClean="0"/>
          </a:p>
        </p:txBody>
      </p:sp>
      <p:pic>
        <p:nvPicPr>
          <p:cNvPr id="11268" name="Picture 5" descr="смайлик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006600"/>
            <a:ext cx="3455987" cy="3440113"/>
          </a:xfrm>
          <a:noFill/>
        </p:spPr>
      </p:pic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900113" y="5661025"/>
            <a:ext cx="2879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latin typeface="Monotype Corsiva" pitchFamily="66" charset="0"/>
              </a:rPr>
              <a:t>19 сентября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Monotype Corsiva" pitchFamily="66" charset="0"/>
              </a:rPr>
              <a:t>Международный день защиты информации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0" y="1052513"/>
            <a:ext cx="5256213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400" dirty="0" smtClean="0"/>
          </a:p>
          <a:p>
            <a:pPr marL="0" indent="261938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В 1988 году американская Ассоциация компьютерного оборудования объявила 30 ноября Международным днем защиты информации (</a:t>
            </a:r>
            <a:r>
              <a:rPr lang="ru-RU" sz="2000" dirty="0" err="1" smtClean="0"/>
              <a:t>Computer</a:t>
            </a:r>
            <a:r>
              <a:rPr lang="ru-RU" sz="2000" dirty="0" smtClean="0"/>
              <a:t> </a:t>
            </a:r>
            <a:r>
              <a:rPr lang="ru-RU" sz="2000" dirty="0" err="1" smtClean="0"/>
              <a:t>Security</a:t>
            </a:r>
            <a:r>
              <a:rPr lang="ru-RU" sz="2000" dirty="0" smtClean="0"/>
              <a:t> </a:t>
            </a:r>
            <a:r>
              <a:rPr lang="ru-RU" sz="2000" dirty="0" err="1" smtClean="0"/>
              <a:t>Day</a:t>
            </a:r>
            <a:r>
              <a:rPr lang="ru-RU" sz="2000" dirty="0" smtClean="0"/>
              <a:t>). Провозглашая День, Ассоциация намеревалась напомнить всем о необходимости защиты компьютерной информации, а также обратить внимание производителей и пользователей оборудования и программных средств на проблемы безопасности. </a:t>
            </a:r>
          </a:p>
          <a:p>
            <a:pPr marL="0" indent="261938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1988 год </a:t>
            </a:r>
            <a:r>
              <a:rPr lang="ru-RU" sz="2000" dirty="0" err="1" smtClean="0"/>
              <a:t>год</a:t>
            </a:r>
            <a:r>
              <a:rPr lang="ru-RU" sz="2000" dirty="0" smtClean="0"/>
              <a:t> не случайно стал родоначальником праздника, именно в этот год была зафиксирована первая массовая эпидемия «червя», получившего название по имени своего создателя — Морриса. Именно тогда специалисты задумались о необходимости комплексного подхода к обеспечению информационной безопасности. Хотя прототип первого компьютерного вируса появился уже в 1983 году.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pic>
        <p:nvPicPr>
          <p:cNvPr id="12292" name="Picture 5" descr="международный день защиты информации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73238"/>
            <a:ext cx="3311525" cy="2520950"/>
          </a:xfrm>
          <a:noFill/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323850" y="4868863"/>
            <a:ext cx="273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latin typeface="Monotype Corsiva" pitchFamily="66" charset="0"/>
              </a:rPr>
              <a:t>30 ноября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Monotype Corsiva" pitchFamily="66" charset="0"/>
              </a:rPr>
              <a:t>Всемирный день информации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600200"/>
            <a:ext cx="4546600" cy="4525963"/>
          </a:xfrm>
        </p:spPr>
        <p:txBody>
          <a:bodyPr/>
          <a:lstStyle/>
          <a:p>
            <a:pPr marL="0" indent="261938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dirty="0" smtClean="0"/>
              <a:t>Задолго до появления компьютеров и внедрения сети Интернет в нашу жизнь один банкир, а именно, магнат Натан Ротшильд, изрек мудрую фразу: «Кто владеет информацией – тот владеет миром». Он будто заглянул в будущее в тот момент, ведь сейчас, два века спустя, эти слова оказались девизом большого количества людей. Информационные технологии постепенно проникают во все сферы человеческого бытия, и вообще, мир сегодня находится на стадии развития, именуемой «информационным взрывом». Как тут не учредить праздник в честь столь значительной субстанции? 26 ноября у каждого из нас есть великолепная возможность отметить Всемирный день информации.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/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468313" y="5084763"/>
            <a:ext cx="273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latin typeface="Monotype Corsiva" pitchFamily="66" charset="0"/>
              </a:rPr>
              <a:t>26 ноября</a:t>
            </a: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916113"/>
            <a:ext cx="3940175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Объект 1"/>
          <p:cNvSpPr>
            <a:spLocks noGrp="1"/>
          </p:cNvSpPr>
          <p:nvPr>
            <p:ph sz="half" idx="1"/>
          </p:nvPr>
        </p:nvSpPr>
        <p:spPr>
          <a:xfrm>
            <a:off x="457200" y="5229225"/>
            <a:ext cx="4038600" cy="896938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Источники информации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>
                <a:hlinkClick r:id="rId2"/>
              </a:rPr>
              <a:t>http://www.coderussia.ru/teachers.html</a:t>
            </a:r>
            <a:r>
              <a:rPr lang="ru-RU" sz="2800" smtClean="0"/>
              <a:t> </a:t>
            </a:r>
            <a:r>
              <a:rPr lang="ru-RU" sz="2800" smtClean="0">
                <a:hlinkClick r:id="rId3"/>
              </a:rPr>
              <a:t>http://www.calend.ru/holidays/0/0/115/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© Calend.ru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hlinkClick r:id="rId4"/>
              </a:rPr>
              <a:t>http://ru.wikipedia.org/wiki</a:t>
            </a:r>
            <a:endParaRPr lang="ru-RU" sz="2800" smtClean="0"/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hlinkClick r:id="rId5"/>
              </a:rPr>
              <a:t>http://www.calend.ru</a:t>
            </a:r>
            <a:endParaRPr lang="ru-RU" sz="2800" smtClean="0"/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hlinkClick r:id="rId6"/>
              </a:rPr>
              <a:t>http://extrafast.ru</a:t>
            </a:r>
            <a:endParaRPr lang="ru-RU" sz="2800" smtClean="0"/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hlinkClick r:id="rId7"/>
              </a:rPr>
              <a:t>http://netler.ru</a:t>
            </a:r>
            <a:endParaRPr lang="ru-RU" sz="2800" smtClean="0"/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hlinkClick r:id="rId8"/>
              </a:rPr>
              <a:t>http://www.infpol.ru</a:t>
            </a:r>
            <a:endParaRPr lang="ru-RU" sz="2800" smtClean="0"/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hlinkClick r:id="rId5"/>
              </a:rPr>
              <a:t>http://www.calend.ru</a:t>
            </a:r>
            <a:endParaRPr lang="ru-RU" sz="2800" smtClean="0"/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hlinkClick r:id="rId9"/>
              </a:rPr>
              <a:t>http://zhzh.info/news</a:t>
            </a:r>
            <a:endParaRPr lang="ru-RU" sz="2800" smtClean="0"/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smtClean="0">
                <a:latin typeface="Monotype Corsiva" pitchFamily="66" charset="0"/>
              </a:rPr>
              <a:t>Спасибо за внимание!</a:t>
            </a:r>
          </a:p>
        </p:txBody>
      </p:sp>
      <p:sp>
        <p:nvSpPr>
          <p:cNvPr id="1536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268413"/>
            <a:ext cx="9137650" cy="645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Monotype Corsiva" pitchFamily="66" charset="0"/>
              </a:rPr>
              <a:t>Всемирный день без Интернета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268413"/>
            <a:ext cx="4968875" cy="53292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400" dirty="0" smtClean="0"/>
          </a:p>
          <a:p>
            <a:pPr marL="87313" indent="174625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Ученые  «Британского Института социальных изобретений» в 2002 году выступили с предложением ввести этот, скажем немного странный праздник, потому что уже в то время стали замечать чрезмерную зависимость посетителей от социальных сетей Всемирной паутины.</a:t>
            </a:r>
          </a:p>
          <a:p>
            <a:pPr marL="87313" indent="174625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Отметить Всемирный День без интернета можно как Вам захочется, но одно самое главное условие – БЕЗ компьютера. Отвлекитесь от </a:t>
            </a:r>
            <a:r>
              <a:rPr lang="ru-RU" sz="2000" dirty="0" err="1" smtClean="0"/>
              <a:t>онлайна</a:t>
            </a:r>
            <a:r>
              <a:rPr lang="ru-RU" sz="2000" dirty="0" smtClean="0"/>
              <a:t>, посмотрите на мир не через экран монитора: встретьтесь с друзьями, сделайте вылазку на природу, подышите свежим воздухом, навестите родных, сходите в клуб. В «реале» тоже много разных интересных дел, которые мы откладываем </a:t>
            </a:r>
            <a:r>
              <a:rPr lang="ru-RU" sz="1600" dirty="0" smtClean="0"/>
              <a:t>на потом! </a:t>
            </a:r>
          </a:p>
          <a:p>
            <a:pPr marL="87313" indent="174625" algn="just" eaLnBrk="1" hangingPunct="1">
              <a:lnSpc>
                <a:spcPct val="80000"/>
              </a:lnSpc>
              <a:buFontTx/>
              <a:buNone/>
              <a:defRPr/>
            </a:pPr>
            <a:endParaRPr lang="ru-RU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400" dirty="0" smtClean="0"/>
          </a:p>
        </p:txBody>
      </p:sp>
      <p:pic>
        <p:nvPicPr>
          <p:cNvPr id="3076" name="Picture 5" descr="международный день без интернета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916113"/>
            <a:ext cx="3529012" cy="2646362"/>
          </a:xfrm>
          <a:noFill/>
        </p:spPr>
      </p:pic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827088" y="4652963"/>
            <a:ext cx="28813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latin typeface="Monotype Corsiva" pitchFamily="66" charset="0"/>
              </a:rPr>
              <a:t>Последнее воскресенье первого месяца 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Monotype Corsiva" pitchFamily="66" charset="0"/>
              </a:rPr>
              <a:t>День безопасного Интернета</a:t>
            </a:r>
            <a:r>
              <a:rPr lang="ru-RU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261938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/>
              <a:t>Международный день безопасного Интернета отмечается во второй день второй недели второго месяца года.</a:t>
            </a:r>
          </a:p>
          <a:p>
            <a:pPr marL="0" indent="261938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/>
              <a:t>Праздник был учрежден в 2004 году в рамках программы Еврокомиссии "Безопасный интернет". Его цель — пропаганда более безопасного и более ответственного использования онлайн-технологий, особенно среди детей и молодежи во всем мире.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ru-RU" sz="2000" dirty="0" smtClean="0"/>
          </a:p>
        </p:txBody>
      </p:sp>
      <p:pic>
        <p:nvPicPr>
          <p:cNvPr id="4100" name="Picture 5" descr="8 февраля bezopasnii_internet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844675"/>
            <a:ext cx="3754438" cy="2652713"/>
          </a:xfrm>
          <a:noFill/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39750" y="4868863"/>
            <a:ext cx="3311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latin typeface="Monotype Corsiva" pitchFamily="66" charset="0"/>
              </a:rPr>
              <a:t>Второй день второй недели февраля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Monotype Corsiva" pitchFamily="66" charset="0"/>
              </a:rPr>
              <a:t>День компьютерщика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268413"/>
            <a:ext cx="467995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400" dirty="0" smtClean="0"/>
          </a:p>
          <a:p>
            <a:pPr marL="0" indent="261938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Оказывается 14 февраля это не только День святого Валентина, но и неофициальный День компьютерщика. В этот день всему научному миру был представлен первый компьютер. Произошло это в 1946 году на военной базе американской армии, аппарат назвали ENIAC, что переводится как электрический цифровой интегратор и калькулятор, и предназначался он для нужд армии, в частности для планирования военных расчетов. До этого были похожие аппараты, но ENIAC был первым действительно работающим компьютером. Именно от него современные компьютеры переняли двоичную систему исчисления. </a:t>
            </a:r>
            <a:br>
              <a:rPr lang="ru-RU" sz="2000" dirty="0" smtClean="0"/>
            </a:b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400" dirty="0" smtClean="0"/>
          </a:p>
        </p:txBody>
      </p:sp>
      <p:pic>
        <p:nvPicPr>
          <p:cNvPr id="5124" name="Picture 7" descr="a16b0cd5ba4a39aea339eadd7299c37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341438"/>
            <a:ext cx="3609975" cy="3609975"/>
          </a:xfrm>
          <a:noFill/>
        </p:spPr>
      </p:pic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611188" y="5084763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latin typeface="Monotype Corsiva" pitchFamily="66" charset="0"/>
              </a:rPr>
              <a:t>14 февраля</a:t>
            </a:r>
            <a:r>
              <a:rPr lang="ru-RU" sz="2400" b="1"/>
              <a:t> 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Monotype Corsiva" pitchFamily="66" charset="0"/>
              </a:rPr>
              <a:t>День выключенных гаджетов</a:t>
            </a:r>
            <a:endParaRPr lang="ru-RU" smtClean="0"/>
          </a:p>
        </p:txBody>
      </p:sp>
      <p:sp>
        <p:nvSpPr>
          <p:cNvPr id="6147" name="Объект 2"/>
          <p:cNvSpPr>
            <a:spLocks noGrp="1"/>
          </p:cNvSpPr>
          <p:nvPr>
            <p:ph sz="half" idx="1"/>
          </p:nvPr>
        </p:nvSpPr>
        <p:spPr>
          <a:xfrm>
            <a:off x="323850" y="5300663"/>
            <a:ext cx="4038600" cy="57626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b="1" smtClean="0">
                <a:latin typeface="Monotype Corsiva" pitchFamily="66" charset="0"/>
              </a:rPr>
              <a:t>5 марта</a:t>
            </a:r>
            <a:endParaRPr lang="ru-RU" smtClean="0"/>
          </a:p>
        </p:txBody>
      </p:sp>
      <p:sp>
        <p:nvSpPr>
          <p:cNvPr id="6148" name="Текст 3"/>
          <p:cNvSpPr>
            <a:spLocks noGrp="1"/>
          </p:cNvSpPr>
          <p:nvPr>
            <p:ph type="body" sz="half" idx="2"/>
          </p:nvPr>
        </p:nvSpPr>
        <p:spPr>
          <a:xfrm>
            <a:off x="4140200" y="1600200"/>
            <a:ext cx="4824413" cy="4852988"/>
          </a:xfrm>
        </p:spPr>
        <p:txBody>
          <a:bodyPr/>
          <a:lstStyle/>
          <a:p>
            <a:pPr marL="0" indent="261938">
              <a:buFontTx/>
              <a:buNone/>
            </a:pPr>
            <a:r>
              <a:rPr lang="ru-RU" sz="2000" smtClean="0"/>
              <a:t>5 марта все те, кто отмечают День выключенных гаджетов, оставляют дома свои мобильные устройства и целые сутки мужественно обходятся без их помощи. Для многих людей такие ощущение непривычны – нет СМС, выхода в Сеть, проверки фото и сообщений в социальных сетях. </a:t>
            </a:r>
          </a:p>
          <a:p>
            <a:pPr marL="0" indent="261938">
              <a:buFontTx/>
              <a:buNone/>
            </a:pPr>
            <a:r>
              <a:rPr lang="ru-RU" sz="2000" smtClean="0"/>
              <a:t>5 марта стал неким ответом на повальное увлечение электронными устройствами. Начало весны, природа оживает, самое время забросить подальше смартфон и отправиться на прогулку с друзьями, наслаждаясь беседой, шутками, улыбками и смехом. 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3381375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Monotype Corsiva" pitchFamily="66" charset="0"/>
              </a:rPr>
              <a:t>День Интернета</a:t>
            </a:r>
            <a:r>
              <a:rPr lang="ru-RU" smtClean="0"/>
              <a:t> 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600200"/>
            <a:ext cx="461962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1800" dirty="0" smtClean="0"/>
          </a:p>
          <a:p>
            <a:pPr marL="0" indent="261938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/>
              <a:t>День Интернета – это ещё одно напоминание о том, как стремительно растет и развивается «параллельная реальность». В этот день традиционно все пользователи Всемирной Паутины обмениваются  открытками, стихами и  поздравлениями всеми возможными способами — на различных форумах,  в блогах,  в  социальных сетях.</a:t>
            </a:r>
          </a:p>
          <a:p>
            <a:pPr marL="0" indent="261938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/>
              <a:t>Выбор даты оказался неслучайным: цифры 4.04. похожи на популярную ошибку 404 («Страница не найдена»).</a:t>
            </a:r>
          </a:p>
        </p:txBody>
      </p:sp>
      <p:pic>
        <p:nvPicPr>
          <p:cNvPr id="7172" name="Picture 6" descr="30 сентября день интернетаl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700213"/>
            <a:ext cx="3382962" cy="2544762"/>
          </a:xfrm>
          <a:noFill/>
        </p:spPr>
      </p:pic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611188" y="4652963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latin typeface="Monotype Corsiva" pitchFamily="66" charset="0"/>
              </a:rPr>
              <a:t>4 апреля (4.04)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latin typeface="Monotype Corsiva" pitchFamily="66" charset="0"/>
              </a:rPr>
              <a:t>Всемирный день информационного сообщества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600200"/>
            <a:ext cx="4752975" cy="4852988"/>
          </a:xfrm>
        </p:spPr>
        <p:txBody>
          <a:bodyPr/>
          <a:lstStyle/>
          <a:p>
            <a:pPr marL="0" indent="261938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27 марта 2006 года Генеральная Ассамблея ООН приняла Резолюцию, в которой провозгласила 17 мая Всемирным днем электросвязи и информационного общества. Этот день - профессиональный праздник всех программистов, системных администраторов, </a:t>
            </a:r>
            <a:r>
              <a:rPr lang="ru-RU" sz="2000" dirty="0" err="1" smtClean="0"/>
              <a:t>интернет-провайдеров</a:t>
            </a:r>
            <a:r>
              <a:rPr lang="ru-RU" sz="2000" dirty="0" smtClean="0"/>
              <a:t>, веб-дизайнеров, редакторов интернет-изданий и всех остальных людей, занятых в сфере информационных технологий. </a:t>
            </a:r>
          </a:p>
          <a:p>
            <a:pPr marL="0" indent="261938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А цель данного праздника - способствовать повышению уровня осведомленности о возможностях, которые может принести обществам и странам использование интернета и информационно-коммуникационных технологий (ИКТ).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sz="1400" dirty="0" smtClean="0"/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23850" y="5373688"/>
            <a:ext cx="32400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latin typeface="Monotype Corsiva" pitchFamily="66" charset="0"/>
              </a:rPr>
              <a:t>17 мая</a:t>
            </a: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394017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Объект 1"/>
          <p:cNvSpPr>
            <a:spLocks noGrp="1"/>
          </p:cNvSpPr>
          <p:nvPr>
            <p:ph sz="half" idx="1"/>
          </p:nvPr>
        </p:nvSpPr>
        <p:spPr>
          <a:xfrm>
            <a:off x="273050" y="5148263"/>
            <a:ext cx="4038600" cy="719137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latin typeface="Monotype Corsiva" pitchFamily="66" charset="0"/>
              </a:rPr>
              <a:t>День системного администратора</a:t>
            </a:r>
            <a:r>
              <a:rPr lang="ru-RU" sz="4000" smtClean="0"/>
              <a:t> 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79838" y="1341438"/>
            <a:ext cx="5184775" cy="5516562"/>
          </a:xfrm>
        </p:spPr>
        <p:txBody>
          <a:bodyPr/>
          <a:lstStyle/>
          <a:p>
            <a:pPr marL="0" indent="261938" eaLnBrk="1" hangingPunct="1">
              <a:lnSpc>
                <a:spcPct val="80000"/>
              </a:lnSpc>
              <a:buFontTx/>
              <a:buNone/>
            </a:pPr>
            <a:r>
              <a:rPr lang="ru-RU" sz="900" smtClean="0"/>
              <a:t>  </a:t>
            </a:r>
            <a:r>
              <a:rPr lang="ru-RU" sz="1800" smtClean="0"/>
              <a:t>В этот день принято чествовать скромных тружеников «невидимого фронта Каждый год, в последнюю пятницу июля, администраторы корпоративных и домашних сетей, баз данных, почтовых систем, программных комплексов и другие «бойцы невидимого фронта» отмечают свой профессиональный праздник — День системного администратора. Или, в американском варианте — День благодарности системному администратору. Говорят, что профессия сисадмина сродни профессии врача — если все работает хорошо, о нем и не вспоминают, но если не работает — сисадмина вспоминают все и активно требуют помощи! </a:t>
            </a:r>
          </a:p>
          <a:p>
            <a:pPr marL="0" indent="261938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Основателем праздника считается американец, системный администратор из Чикаго Тэд Кекатос, посчитавший, что хоть раз в год системные администраторы должны чувствовать благодарность со стороны пользователей. </a:t>
            </a:r>
          </a:p>
          <a:p>
            <a:pPr marL="0" indent="261938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Первый раз этот ставший популярным праздник был отмечен 28 июля 1999 года. </a:t>
            </a:r>
            <a:br>
              <a:rPr lang="ru-RU" sz="1800" smtClean="0"/>
            </a:br>
            <a:r>
              <a:rPr lang="ru-RU" sz="800" smtClean="0"/>
              <a:t/>
            </a:r>
            <a:br>
              <a:rPr lang="ru-RU" sz="800" smtClean="0"/>
            </a:br>
            <a:r>
              <a:rPr lang="ru-RU" sz="800" smtClean="0"/>
              <a:t/>
            </a:r>
            <a:br>
              <a:rPr lang="ru-RU" sz="800" smtClean="0"/>
            </a:br>
            <a:endParaRPr lang="ru-RU" sz="800" smtClean="0"/>
          </a:p>
        </p:txBody>
      </p:sp>
      <p:pic>
        <p:nvPicPr>
          <p:cNvPr id="9220" name="Picture 5" descr="садмин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205038"/>
            <a:ext cx="3024188" cy="2001837"/>
          </a:xfrm>
          <a:noFill/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0" y="4638675"/>
            <a:ext cx="35290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latin typeface="Monotype Corsiva" pitchFamily="66" charset="0"/>
              </a:rPr>
              <a:t>Последняя пятница июля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Monotype Corsiva" pitchFamily="66" charset="0"/>
              </a:rPr>
              <a:t>День программиста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. Компьютерщики и программисты, как истинные профессионалы, вычислили дату своего праздника математически. Число 256 – это количество чисел, которое можно представить с помощью одного байта информации. И поэтому 256-й день с начала года, а именно 13 сентября, сообщество компьютерщиков и программистов тоже считает своим профессиональным праздником. Несмотря на значительное количество ИТ-специалистов, у нас праздник официально не признан. </a:t>
            </a:r>
          </a:p>
        </p:txBody>
      </p:sp>
      <p:pic>
        <p:nvPicPr>
          <p:cNvPr id="10244" name="Picture 8" descr="всемирный день компьютерщика------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628775"/>
            <a:ext cx="4105275" cy="3389313"/>
          </a:xfrm>
          <a:noFill/>
        </p:spPr>
      </p:pic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684213" y="5097463"/>
            <a:ext cx="3240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latin typeface="Monotype Corsiva" pitchFamily="66" charset="0"/>
              </a:rPr>
              <a:t>13 сентября</a:t>
            </a:r>
            <a:r>
              <a:rPr lang="ru-RU" sz="2400" b="1"/>
              <a:t> 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940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Monotype Corsiva</vt:lpstr>
      <vt:lpstr>Оформление по умолчанию</vt:lpstr>
      <vt:lpstr>Календарь </vt:lpstr>
      <vt:lpstr>Всемирный день без Интернета</vt:lpstr>
      <vt:lpstr>День безопасного Интернета </vt:lpstr>
      <vt:lpstr>День компьютерщика</vt:lpstr>
      <vt:lpstr>День выключенных гаджетов</vt:lpstr>
      <vt:lpstr>День Интернета </vt:lpstr>
      <vt:lpstr>Всемирный день информационного сообщества</vt:lpstr>
      <vt:lpstr>День системного администратора  </vt:lpstr>
      <vt:lpstr>День программиста</vt:lpstr>
      <vt:lpstr>День рождения смайлика</vt:lpstr>
      <vt:lpstr>Международный день защиты информации</vt:lpstr>
      <vt:lpstr>Всемирный день информации</vt:lpstr>
      <vt:lpstr>Источники информации</vt:lpstr>
      <vt:lpstr>Спасибо за внимание!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 ИНТЕРЕСНО!</dc:title>
  <dc:creator>User</dc:creator>
  <cp:lastModifiedBy>Пользователь Windows</cp:lastModifiedBy>
  <cp:revision>14</cp:revision>
  <dcterms:created xsi:type="dcterms:W3CDTF">2002-01-09T14:03:35Z</dcterms:created>
  <dcterms:modified xsi:type="dcterms:W3CDTF">2018-12-13T10:35:36Z</dcterms:modified>
</cp:coreProperties>
</file>