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13"/>
  </p:notesMasterIdLst>
  <p:sldIdLst>
    <p:sldId id="257" r:id="rId2"/>
    <p:sldId id="260" r:id="rId3"/>
    <p:sldId id="261" r:id="rId4"/>
    <p:sldId id="262" r:id="rId5"/>
    <p:sldId id="274" r:id="rId6"/>
    <p:sldId id="275" r:id="rId7"/>
    <p:sldId id="264" r:id="rId8"/>
    <p:sldId id="265" r:id="rId9"/>
    <p:sldId id="270" r:id="rId10"/>
    <p:sldId id="271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AD8F8-7057-4E3A-B2AE-CD1A90667105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0901-9A55-425D-AB4D-05F5D5CD7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13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3D1D1D-A788-4222-89F8-F9455CE7DDBB}" type="slidenum">
              <a:rPr lang="ru-RU"/>
              <a:pPr/>
              <a:t>1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0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A2DD70-2A67-450E-91D8-1C8D4B9A90CA}" type="slidenum">
              <a:rPr lang="ru-RU"/>
              <a:pPr/>
              <a:t>2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0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EE1CDF-0C49-4109-8EAD-CE8BFC98831A}" type="slidenum">
              <a:rPr lang="ru-RU"/>
              <a:pPr/>
              <a:t>3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68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AE684-5EAB-4958-95E1-BF8E5E994FA0}" type="slidenum">
              <a:rPr lang="ru-RU"/>
              <a:pPr/>
              <a:t>4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02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27CD6-2E02-4764-AD9C-5AA4CF9DDF0B}" type="slidenum">
              <a:rPr lang="ru-RU"/>
              <a:pPr/>
              <a:t>7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9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A7840-AB83-4FE9-8534-063692E3C56A}" type="slidenum">
              <a:rPr lang="ru-RU"/>
              <a:pPr/>
              <a:t>8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1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6653C-C407-4A5D-95AC-055C3435F49D}" type="slidenum">
              <a:rPr lang="ru-RU"/>
              <a:pPr/>
              <a:t>9</a:t>
            </a:fld>
            <a:endParaRPr lang="ru-RU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5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D467E2-FC72-41A9-A7AB-E5C30CEB50DC}" type="slidenum">
              <a:rPr lang="ru-RU"/>
              <a:pPr/>
              <a:t>10</a:t>
            </a:fld>
            <a:endParaRPr lang="ru-RU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0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0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26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3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03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7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6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46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2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7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8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6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90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447800"/>
            <a:ext cx="8001000" cy="12192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FFFF00"/>
                </a:solidFill>
              </a:rPr>
              <a:t>ВЫСОТА, МЕДИАНА И БИССЕКТРИСА ТРЕУГОЛЬНИКА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" y="5115910"/>
            <a:ext cx="175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</a:rPr>
              <a:t>7 </a:t>
            </a:r>
            <a:r>
              <a:rPr lang="ru-RU" dirty="0" smtClean="0">
                <a:solidFill>
                  <a:srgbClr val="000000"/>
                </a:solidFill>
              </a:rPr>
              <a:t>класс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err="1" smtClean="0">
                <a:solidFill>
                  <a:srgbClr val="000000"/>
                </a:solidFill>
              </a:rPr>
              <a:t>Парабкович</a:t>
            </a:r>
            <a:r>
              <a:rPr lang="ru-RU" dirty="0" smtClean="0">
                <a:solidFill>
                  <a:srgbClr val="000000"/>
                </a:solidFill>
              </a:rPr>
              <a:t> Л.А.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695700" y="6019800"/>
            <a:ext cx="175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699792" y="4648200"/>
            <a:ext cx="62928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847975"/>
            <a:ext cx="5712502" cy="30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83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</a:rPr>
              <a:t>Задание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409" name="Rectangle 1"/>
          <p:cNvSpPr>
            <a:spLocks noGrp="1" noChangeArrowheads="1"/>
          </p:cNvSpPr>
          <p:nvPr>
            <p:ph idx="1"/>
          </p:nvPr>
        </p:nvSpPr>
        <p:spPr>
          <a:xfrm>
            <a:off x="3810000" y="1447800"/>
            <a:ext cx="4953000" cy="3135313"/>
          </a:xfrm>
          <a:ln/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sz="2800" b="1" dirty="0"/>
          </a:p>
        </p:txBody>
      </p:sp>
      <p:sp>
        <p:nvSpPr>
          <p:cNvPr id="17411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82000" y="6096000"/>
            <a:ext cx="457200" cy="457200"/>
          </a:xfrm>
          <a:prstGeom prst="actionButtonForwardNext">
            <a:avLst/>
          </a:prstGeom>
          <a:solidFill>
            <a:srgbClr val="FFFFFF"/>
          </a:solidFill>
          <a:ln w="9360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4648200"/>
            <a:ext cx="8458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. 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72" y="1190344"/>
            <a:ext cx="5850060" cy="49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67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6" y="1618594"/>
            <a:ext cx="9231582" cy="246993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8614" y="463228"/>
            <a:ext cx="4139842" cy="945158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</a:rPr>
              <a:t>Задание 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WordArt 1"/>
          <p:cNvSpPr>
            <a:spLocks noChangeArrowheads="1" noChangeShapeType="1" noTextEdit="1"/>
          </p:cNvSpPr>
          <p:nvPr/>
        </p:nvSpPr>
        <p:spPr bwMode="auto">
          <a:xfrm>
            <a:off x="205499" y="5224462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352800" y="5507421"/>
            <a:ext cx="199697" cy="3504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828800" y="56388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title"/>
          </p:nvPr>
        </p:nvSpPr>
        <p:spPr>
          <a:xfrm>
            <a:off x="609600" y="476672"/>
            <a:ext cx="6732639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00"/>
                </a:solidFill>
              </a:rPr>
              <a:t>1. Медиана </a:t>
            </a:r>
            <a:r>
              <a:rPr lang="ru-RU" b="1" dirty="0">
                <a:solidFill>
                  <a:srgbClr val="FFFF00"/>
                </a:solidFill>
              </a:rPr>
              <a:t>треугольника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3200401" y="2200275"/>
            <a:ext cx="5649309" cy="3657600"/>
          </a:xfrm>
          <a:ln/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 dirty="0" smtClean="0"/>
              <a:t>   </a:t>
            </a:r>
            <a:r>
              <a:rPr lang="ru-RU" sz="3200" b="1" dirty="0" smtClean="0"/>
              <a:t>Отрезок</a:t>
            </a:r>
            <a:r>
              <a:rPr lang="ru-RU" sz="3200" b="1" dirty="0"/>
              <a:t>, соединяющий вершину треугольника с серединой противоположной </a:t>
            </a:r>
            <a:r>
              <a:rPr lang="ru-RU" sz="3200" b="1" dirty="0" smtClean="0"/>
              <a:t>стороны</a:t>
            </a:r>
            <a:r>
              <a:rPr lang="ru-RU" sz="3200" b="1" dirty="0"/>
              <a:t>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6088"/>
            </a:avLst>
          </a:prstGeom>
          <a:solidFill>
            <a:srgbClr val="FFFF00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828800" y="5410200"/>
            <a:ext cx="1524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590800" y="5334000"/>
            <a:ext cx="73025" cy="225425"/>
            <a:chOff x="1632" y="3360"/>
            <a:chExt cx="46" cy="142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632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1679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1143000" y="5334000"/>
            <a:ext cx="73025" cy="225425"/>
            <a:chOff x="720" y="3360"/>
            <a:chExt cx="46" cy="142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720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767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3422978" y="5300662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1901825" y="1447800"/>
            <a:ext cx="996950" cy="396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5327650" y="1524000"/>
            <a:ext cx="2160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</a:rPr>
              <a:t>А</a:t>
            </a:r>
            <a:r>
              <a:rPr lang="ru-RU" sz="3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М </a:t>
            </a:r>
            <a:r>
              <a:rPr lang="ru-RU" sz="3200" dirty="0">
                <a:solidFill>
                  <a:srgbClr val="000000"/>
                </a:solidFill>
                <a:latin typeface="Arial Black" panose="020B0A04020102020204" pitchFamily="34" charset="0"/>
              </a:rPr>
              <a:t>= </a:t>
            </a:r>
            <a:r>
              <a:rPr lang="ru-RU" sz="3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МС</a:t>
            </a:r>
            <a:endParaRPr lang="ru-RU" sz="32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4419600" y="4601067"/>
            <a:ext cx="45562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C000"/>
                </a:solidFill>
              </a:rPr>
              <a:t>ВМ </a:t>
            </a:r>
            <a:r>
              <a:rPr lang="ru-RU" sz="2400" b="1" dirty="0">
                <a:solidFill>
                  <a:srgbClr val="FFC000"/>
                </a:solidFill>
              </a:rPr>
              <a:t>– медиана треугольника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8488" y="1201222"/>
            <a:ext cx="38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297390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7" grpId="0"/>
      <p:bldP spid="6163" grpId="0" animBg="1"/>
      <p:bldP spid="6149" grpId="0" animBg="1"/>
      <p:bldP spid="6157" grpId="0"/>
      <p:bldP spid="615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¼ÐµÐ´Ð¸Ð°Ð½Ð°-Ð¾Ð±ÐµÐ·ÑÑ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4" y="1487705"/>
            <a:ext cx="5866852" cy="531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1019503" y="289040"/>
            <a:ext cx="7062952" cy="1140372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E2C1D"/>
                </a:solidFill>
              </a:rPr>
              <a:t>Медиана </a:t>
            </a:r>
            <a:r>
              <a:rPr lang="ru-RU" b="1" dirty="0" smtClean="0">
                <a:solidFill>
                  <a:srgbClr val="0E2C1D"/>
                </a:solidFill>
              </a:rPr>
              <a:t>треугольника (</a:t>
            </a:r>
            <a:r>
              <a:rPr lang="ru-RU" b="1" dirty="0" err="1" smtClean="0">
                <a:solidFill>
                  <a:srgbClr val="0E2C1D"/>
                </a:solidFill>
              </a:rPr>
              <a:t>запоминалка</a:t>
            </a:r>
            <a:r>
              <a:rPr lang="ru-RU" b="1" dirty="0" smtClean="0">
                <a:solidFill>
                  <a:srgbClr val="0E2C1D"/>
                </a:solidFill>
              </a:rPr>
              <a:t>)</a:t>
            </a:r>
            <a:endParaRPr lang="ru-RU" b="1" dirty="0">
              <a:solidFill>
                <a:srgbClr val="0E2C1D"/>
              </a:solidFill>
            </a:endParaRPr>
          </a:p>
        </p:txBody>
      </p:sp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>
          <a:xfrm>
            <a:off x="4519448" y="2057400"/>
            <a:ext cx="4319752" cy="2362200"/>
          </a:xfrm>
          <a:ln/>
        </p:spPr>
        <p:txBody>
          <a:bodyPr anchor="t">
            <a:normAutofit fontScale="92500" lnSpcReduction="20000"/>
          </a:bodyPr>
          <a:lstStyle/>
          <a:p>
            <a:pPr algn="l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dirty="0" smtClean="0">
                <a:solidFill>
                  <a:srgbClr val="FFC000"/>
                </a:solidFill>
                <a:latin typeface="Arial Unicode MS" pitchFamily="32" charset="0"/>
                <a:cs typeface="Arial Unicode MS" pitchFamily="32" charset="0"/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  <a:t>Медиана-обезьяна</a:t>
            </a:r>
            <a: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  <a:t>,</a:t>
            </a:r>
            <a:b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  <a:t>У которой зоркий глаз,</a:t>
            </a:r>
            <a:b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  <a:t>Прыгнет точно в середину</a:t>
            </a:r>
            <a:b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  <a:t>Стороны против вершины, </a:t>
            </a:r>
            <a:b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 Unicode MS" pitchFamily="32" charset="0"/>
                <a:cs typeface="Arial Unicode MS" pitchFamily="32" charset="0"/>
              </a:rPr>
              <a:t>Где находится сейчас?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090863" y="21145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36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3200400" y="1295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352800" y="5486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882774" y="5638800"/>
            <a:ext cx="174625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/>
          </p:nvPr>
        </p:nvSpPr>
        <p:spPr>
          <a:xfrm>
            <a:off x="725487" y="457200"/>
            <a:ext cx="7483091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00"/>
                </a:solidFill>
              </a:rPr>
              <a:t>2.Биссектриса </a:t>
            </a:r>
            <a:r>
              <a:rPr lang="ru-RU" b="1" dirty="0">
                <a:solidFill>
                  <a:srgbClr val="FFFF00"/>
                </a:solidFill>
              </a:rPr>
              <a:t>треугольника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>
          <a:xfrm>
            <a:off x="3686175" y="2209800"/>
            <a:ext cx="5076825" cy="3581400"/>
          </a:xfrm>
          <a:ln/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 dirty="0" smtClean="0"/>
              <a:t>   </a:t>
            </a:r>
            <a:r>
              <a:rPr lang="ru-RU" sz="3200" b="1" dirty="0" smtClean="0"/>
              <a:t>Отрезок </a:t>
            </a:r>
            <a:r>
              <a:rPr lang="ru-RU" sz="3200" b="1" dirty="0"/>
              <a:t>биссектрисы угла треугольника, соединяющий вершину треугольника с точкой противоположной </a:t>
            </a:r>
            <a:r>
              <a:rPr lang="ru-RU" sz="3200" b="1" dirty="0" smtClean="0"/>
              <a:t>стороны</a:t>
            </a:r>
            <a:endParaRPr lang="ru-RU" sz="2800" b="1" dirty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5208"/>
            </a:avLst>
          </a:prstGeom>
          <a:solidFill>
            <a:srgbClr val="FFC000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057400" y="5791200"/>
            <a:ext cx="1524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990975" y="5400675"/>
            <a:ext cx="472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E2C1D"/>
                </a:solidFill>
              </a:rPr>
              <a:t>АА1 – биссектриса треугольника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4572000" y="1524000"/>
            <a:ext cx="3883025" cy="530225"/>
            <a:chOff x="2880" y="960"/>
            <a:chExt cx="2446" cy="334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2880" y="960"/>
              <a:ext cx="244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80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 dirty="0">
                  <a:solidFill>
                    <a:srgbClr val="000000"/>
                  </a:solidFill>
                  <a:latin typeface="Symbol" pitchFamily="16" charset="2"/>
                </a:rPr>
                <a:t></a:t>
              </a:r>
              <a:r>
                <a:rPr lang="ru-RU" sz="3200" dirty="0">
                  <a:solidFill>
                    <a:srgbClr val="000000"/>
                  </a:solidFill>
                </a:rPr>
                <a:t>АСА   = </a:t>
              </a:r>
              <a:r>
                <a:rPr lang="ru-RU" sz="3200" dirty="0">
                  <a:solidFill>
                    <a:srgbClr val="000000"/>
                  </a:solidFill>
                  <a:latin typeface="Symbol" pitchFamily="16" charset="2"/>
                </a:rPr>
                <a:t></a:t>
              </a:r>
              <a:r>
                <a:rPr lang="ru-RU" sz="3200" dirty="0">
                  <a:solidFill>
                    <a:srgbClr val="000000"/>
                  </a:solidFill>
                </a:rPr>
                <a:t>ВАА</a:t>
              </a: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744" y="1152"/>
              <a:ext cx="0" cy="9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4848" y="1152"/>
              <a:ext cx="0" cy="9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1882775" y="1443038"/>
            <a:ext cx="996950" cy="396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Freeform 19"/>
          <p:cNvSpPr>
            <a:spLocks noChangeArrowheads="1"/>
          </p:cNvSpPr>
          <p:nvPr/>
        </p:nvSpPr>
        <p:spPr bwMode="auto">
          <a:xfrm>
            <a:off x="2292350" y="2347913"/>
            <a:ext cx="284163" cy="254000"/>
          </a:xfrm>
          <a:custGeom>
            <a:avLst/>
            <a:gdLst>
              <a:gd name="T0" fmla="*/ 790 w 791"/>
              <a:gd name="T1" fmla="*/ 706 h 707"/>
              <a:gd name="T2" fmla="*/ 93 w 791"/>
              <a:gd name="T3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1" h="707">
                <a:moveTo>
                  <a:pt x="790" y="706"/>
                </a:moveTo>
                <a:cubicBezTo>
                  <a:pt x="0" y="664"/>
                  <a:pt x="93" y="0"/>
                  <a:pt x="93" y="0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Freeform 20"/>
          <p:cNvSpPr>
            <a:spLocks noChangeArrowheads="1"/>
          </p:cNvSpPr>
          <p:nvPr/>
        </p:nvSpPr>
        <p:spPr bwMode="auto">
          <a:xfrm>
            <a:off x="2576513" y="2347914"/>
            <a:ext cx="382587" cy="334962"/>
          </a:xfrm>
          <a:custGeom>
            <a:avLst/>
            <a:gdLst>
              <a:gd name="T0" fmla="*/ 881 w 882"/>
              <a:gd name="T1" fmla="*/ 0 h 713"/>
              <a:gd name="T2" fmla="*/ 0 w 882"/>
              <a:gd name="T3" fmla="*/ 449 h 7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82" h="713">
                <a:moveTo>
                  <a:pt x="881" y="0"/>
                </a:moveTo>
                <a:cubicBezTo>
                  <a:pt x="536" y="712"/>
                  <a:pt x="0" y="449"/>
                  <a:pt x="0" y="449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29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  <p:bldP spid="8195" grpId="0"/>
      <p:bldP spid="8197" grpId="0" animBg="1"/>
      <p:bldP spid="8198" grpId="0"/>
      <p:bldP spid="8200" grpId="0"/>
      <p:bldP spid="8210" grpId="0" animBg="1"/>
      <p:bldP spid="8211" grpId="0" animBg="1"/>
      <p:bldP spid="82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±Ð¸ÑÑÐµÐºÑÑÐ¸ÑÐ° ÐºÑÑÑÐ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314"/>
            <a:ext cx="5227022" cy="32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4565693" cy="3741738"/>
          </a:xfrm>
        </p:spPr>
        <p:txBody>
          <a:bodyPr/>
          <a:lstStyle/>
          <a:p>
            <a:r>
              <a:rPr lang="ru-RU" sz="2400" b="1" dirty="0">
                <a:latin typeface="Arial Unicode MS" pitchFamily="32" charset="0"/>
                <a:cs typeface="Arial Unicode MS" pitchFamily="32" charset="0"/>
              </a:rPr>
              <a:t>Биссектриса – это крыса,</a:t>
            </a:r>
            <a:br>
              <a:rPr lang="ru-RU" sz="2400" b="1" dirty="0">
                <a:latin typeface="Arial Unicode MS" pitchFamily="32" charset="0"/>
                <a:cs typeface="Arial Unicode MS" pitchFamily="32" charset="0"/>
              </a:rPr>
            </a:br>
            <a:r>
              <a:rPr lang="ru-RU" sz="2400" b="1" dirty="0">
                <a:latin typeface="Arial Unicode MS" pitchFamily="32" charset="0"/>
                <a:cs typeface="Arial Unicode MS" pitchFamily="32" charset="0"/>
              </a:rPr>
              <a:t>Которая бегает по углам </a:t>
            </a:r>
            <a:br>
              <a:rPr lang="ru-RU" sz="2400" b="1" dirty="0">
                <a:latin typeface="Arial Unicode MS" pitchFamily="32" charset="0"/>
                <a:cs typeface="Arial Unicode MS" pitchFamily="32" charset="0"/>
              </a:rPr>
            </a:br>
            <a:r>
              <a:rPr lang="ru-RU" sz="2400" b="1" dirty="0">
                <a:latin typeface="Arial Unicode MS" pitchFamily="32" charset="0"/>
                <a:cs typeface="Arial Unicode MS" pitchFamily="32" charset="0"/>
              </a:rPr>
              <a:t>И делит угол пополам.</a:t>
            </a:r>
          </a:p>
          <a:p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8165304" cy="140053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00"/>
                </a:solidFill>
              </a:rPr>
              <a:t>Биссектриса треугольника (</a:t>
            </a:r>
            <a:r>
              <a:rPr lang="ru-RU" b="1" dirty="0" err="1" smtClean="0">
                <a:solidFill>
                  <a:srgbClr val="FFFF00"/>
                </a:solidFill>
              </a:rPr>
              <a:t>запоминалка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48917" cy="688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3124200" y="1295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352800" y="54864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7432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>
          <a:xfrm>
            <a:off x="746234" y="457200"/>
            <a:ext cx="6568966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FF00"/>
                </a:solidFill>
              </a:rPr>
              <a:t>3. Высота </a:t>
            </a:r>
            <a:r>
              <a:rPr lang="ru-RU" b="1" dirty="0">
                <a:solidFill>
                  <a:srgbClr val="FFFF00"/>
                </a:solidFill>
              </a:rPr>
              <a:t>треугольника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1"/>
          </p:nvPr>
        </p:nvSpPr>
        <p:spPr>
          <a:xfrm>
            <a:off x="4190999" y="1981200"/>
            <a:ext cx="4490545" cy="4114800"/>
          </a:xfrm>
          <a:ln/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 dirty="0" smtClean="0"/>
              <a:t>   </a:t>
            </a:r>
            <a:r>
              <a:rPr lang="ru-RU" sz="3200" b="1" dirty="0" smtClean="0"/>
              <a:t>Перпендикуляр</a:t>
            </a:r>
            <a:r>
              <a:rPr lang="ru-RU" sz="3200" b="1" dirty="0"/>
              <a:t>, проведенный из вершины треугольника к прямой, содержащей противоположную </a:t>
            </a:r>
            <a:r>
              <a:rPr lang="ru-RU" sz="3200" b="1" dirty="0" smtClean="0"/>
              <a:t>сторону</a:t>
            </a:r>
            <a:endParaRPr lang="ru-RU" sz="3200" b="1" dirty="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33400" y="1409700"/>
            <a:ext cx="2743200" cy="4038600"/>
          </a:xfrm>
          <a:prstGeom prst="triangle">
            <a:avLst>
              <a:gd name="adj" fmla="val 87163"/>
            </a:avLst>
          </a:prstGeom>
          <a:solidFill>
            <a:srgbClr val="FFC000"/>
          </a:solidFill>
          <a:ln w="38160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381000" y="5562600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04800" y="6019800"/>
            <a:ext cx="517109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</a:rPr>
              <a:t>АН – высота треугольника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616575" y="1447800"/>
            <a:ext cx="20526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000000"/>
                </a:solidFill>
              </a:rPr>
              <a:t>АН </a:t>
            </a:r>
            <a:r>
              <a:rPr lang="ru-RU" sz="3200" b="1" dirty="0">
                <a:solidFill>
                  <a:srgbClr val="000000"/>
                </a:solidFill>
                <a:latin typeface="Symbol" pitchFamily="16" charset="2"/>
              </a:rPr>
              <a:t>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i="1" dirty="0">
                <a:solidFill>
                  <a:srgbClr val="000000"/>
                </a:solidFill>
              </a:rPr>
              <a:t>СВ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667000" y="5218113"/>
            <a:ext cx="2286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895600" y="1409700"/>
            <a:ext cx="1588" cy="4037484"/>
          </a:xfrm>
          <a:prstGeom prst="line">
            <a:avLst/>
          </a:prstGeom>
          <a:noFill/>
          <a:ln w="444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1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  <p:bldP spid="10243" grpId="0"/>
      <p:bldP spid="10245" grpId="0" animBg="1"/>
      <p:bldP spid="10246" grpId="0"/>
      <p:bldP spid="10249" grpId="0" animBg="1"/>
      <p:bldP spid="102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31519" y="457199"/>
            <a:ext cx="7455049" cy="1135063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FFFF00"/>
                </a:solidFill>
              </a:rPr>
              <a:t>Высота </a:t>
            </a:r>
            <a:r>
              <a:rPr lang="ru-RU" sz="3200" b="1" dirty="0" smtClean="0">
                <a:solidFill>
                  <a:srgbClr val="FFFF00"/>
                </a:solidFill>
              </a:rPr>
              <a:t>треугольника (</a:t>
            </a:r>
            <a:r>
              <a:rPr lang="ru-RU" sz="3200" b="1" dirty="0" err="1" smtClean="0">
                <a:solidFill>
                  <a:srgbClr val="FFFF00"/>
                </a:solidFill>
              </a:rPr>
              <a:t>запоминалка</a:t>
            </a:r>
            <a:r>
              <a:rPr lang="ru-RU" sz="3200" b="1" dirty="0" smtClean="0">
                <a:solidFill>
                  <a:srgbClr val="FFFF00"/>
                </a:solidFill>
              </a:rPr>
              <a:t>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60375" y="1879899"/>
            <a:ext cx="4887558" cy="2362200"/>
          </a:xfrm>
          <a:ln/>
        </p:spPr>
        <p:txBody>
          <a:bodyPr>
            <a:normAutofit/>
          </a:bodyPr>
          <a:lstStyle/>
          <a:p>
            <a:pPr marL="0" indent="0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2800" b="1" i="1" dirty="0">
                <a:latin typeface="Arial Unicode MS" pitchFamily="32" charset="0"/>
                <a:cs typeface="Arial Unicode MS" pitchFamily="32" charset="0"/>
              </a:rPr>
              <a:t>Высота похожа на кота,</a:t>
            </a:r>
            <a:br>
              <a:rPr lang="ru-RU" sz="2800" b="1" i="1" dirty="0">
                <a:latin typeface="Arial Unicode MS" pitchFamily="32" charset="0"/>
                <a:cs typeface="Arial Unicode MS" pitchFamily="32" charset="0"/>
              </a:rPr>
            </a:br>
            <a:r>
              <a:rPr lang="ru-RU" sz="2800" b="1" i="1" dirty="0">
                <a:latin typeface="Arial Unicode MS" pitchFamily="32" charset="0"/>
                <a:cs typeface="Arial Unicode MS" pitchFamily="32" charset="0"/>
              </a:rPr>
              <a:t>Который, выгнув спину,</a:t>
            </a:r>
            <a:br>
              <a:rPr lang="ru-RU" sz="2800" b="1" i="1" dirty="0">
                <a:latin typeface="Arial Unicode MS" pitchFamily="32" charset="0"/>
                <a:cs typeface="Arial Unicode MS" pitchFamily="32" charset="0"/>
              </a:rPr>
            </a:br>
            <a:r>
              <a:rPr lang="ru-RU" sz="2800" b="1" i="1" dirty="0">
                <a:latin typeface="Arial Unicode MS" pitchFamily="32" charset="0"/>
                <a:cs typeface="Arial Unicode MS" pitchFamily="32" charset="0"/>
              </a:rPr>
              <a:t>И под прямым углом</a:t>
            </a:r>
            <a:br>
              <a:rPr lang="ru-RU" sz="2800" b="1" i="1" dirty="0">
                <a:latin typeface="Arial Unicode MS" pitchFamily="32" charset="0"/>
                <a:cs typeface="Arial Unicode MS" pitchFamily="32" charset="0"/>
              </a:rPr>
            </a:br>
            <a:r>
              <a:rPr lang="ru-RU" sz="2800" b="1" i="1" dirty="0">
                <a:latin typeface="Arial Unicode MS" pitchFamily="32" charset="0"/>
                <a:cs typeface="Arial Unicode MS" pitchFamily="32" charset="0"/>
              </a:rPr>
              <a:t>Соединит вершину</a:t>
            </a:r>
            <a:br>
              <a:rPr lang="ru-RU" sz="2800" b="1" i="1" dirty="0">
                <a:latin typeface="Arial Unicode MS" pitchFamily="32" charset="0"/>
                <a:cs typeface="Arial Unicode MS" pitchFamily="32" charset="0"/>
              </a:rPr>
            </a:br>
            <a:r>
              <a:rPr lang="ru-RU" sz="2800" b="1" i="1" dirty="0">
                <a:latin typeface="Arial Unicode MS" pitchFamily="32" charset="0"/>
                <a:cs typeface="Arial Unicode MS" pitchFamily="32" charset="0"/>
              </a:rPr>
              <a:t>И сторону хвостом.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52775" y="2190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705100" y="27908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2" descr="ÐÐ°ÑÑÐ¸Ð½ÐºÐ¸ Ð¿Ð¾ Ð·Ð°Ð¿ÑÐ¾ÑÑ ÑÐ²Ð¾ÑÑ ÑÑÑÐ±Ð¾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33" y="1726182"/>
            <a:ext cx="3133147" cy="50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36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828800" y="457200"/>
            <a:ext cx="5486400" cy="6858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FFFF00"/>
                </a:solidFill>
              </a:rPr>
              <a:t>Замечательные точки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23862" y="3549048"/>
            <a:ext cx="8305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/>
              <a:t>В любом треугольнике медианы, биссектрисы, высоты или продолжения высот пересекаются в одной точке.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318227"/>
            <a:ext cx="5011572" cy="2055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100" y="1318227"/>
            <a:ext cx="2636523" cy="20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86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66</TotalTime>
  <Words>153</Words>
  <Application>Microsoft Office PowerPoint</Application>
  <PresentationFormat>Экран (4:3)</PresentationFormat>
  <Paragraphs>47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Unicode MS</vt:lpstr>
      <vt:lpstr>Calibri</vt:lpstr>
      <vt:lpstr>Century Gothic</vt:lpstr>
      <vt:lpstr>Symbol</vt:lpstr>
      <vt:lpstr>Wingdings 3</vt:lpstr>
      <vt:lpstr>Ион</vt:lpstr>
      <vt:lpstr>ВЫСОТА, МЕДИАНА И БИССЕКТРИСА ТРЕУГОЛЬНИКА</vt:lpstr>
      <vt:lpstr>1. Медиана треугольника</vt:lpstr>
      <vt:lpstr>Медиана треугольника (запоминалка)</vt:lpstr>
      <vt:lpstr>2.Биссектриса треугольника</vt:lpstr>
      <vt:lpstr>Биссектриса треугольника (запоминалка)</vt:lpstr>
      <vt:lpstr>Презентация PowerPoint</vt:lpstr>
      <vt:lpstr>3. Высота треугольника</vt:lpstr>
      <vt:lpstr>Высота треугольника (запоминалка)</vt:lpstr>
      <vt:lpstr>Презентация PowerPoint</vt:lpstr>
      <vt:lpstr>Задание 1</vt:lpstr>
      <vt:lpstr>Задание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ВЫСОТА, МЕДИАНА И БИССЕКТРИСА ТРЕУГОЛЬНИКА</dc:title>
  <dc:creator>Pavel Pn</dc:creator>
  <cp:lastModifiedBy>Pavel Pn</cp:lastModifiedBy>
  <cp:revision>16</cp:revision>
  <dcterms:created xsi:type="dcterms:W3CDTF">2018-11-07T17:36:40Z</dcterms:created>
  <dcterms:modified xsi:type="dcterms:W3CDTF">2019-04-24T06:57:10Z</dcterms:modified>
</cp:coreProperties>
</file>