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0155" y="849855"/>
            <a:ext cx="11037346" cy="24635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Роль измерений в физике. </a:t>
            </a:r>
            <a:r>
              <a:rPr lang="en-US" sz="4000" b="1" dirty="0" smtClean="0">
                <a:solidFill>
                  <a:srgbClr val="FFFF00"/>
                </a:solidFill>
              </a:rPr>
              <a:t/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Прямые </a:t>
            </a:r>
            <a:r>
              <a:rPr lang="ru-RU" sz="4000" b="1" dirty="0">
                <a:solidFill>
                  <a:srgbClr val="FFFF00"/>
                </a:solidFill>
              </a:rPr>
              <a:t>и косвенные измерения. </a:t>
            </a:r>
            <a:r>
              <a:rPr lang="en-US" sz="4000" b="1" dirty="0" smtClean="0">
                <a:solidFill>
                  <a:srgbClr val="FFFF00"/>
                </a:solidFill>
              </a:rPr>
              <a:t/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Единицы </a:t>
            </a:r>
            <a:r>
              <a:rPr lang="ru-RU" sz="4000" b="1" dirty="0">
                <a:solidFill>
                  <a:srgbClr val="FFFF00"/>
                </a:solidFill>
              </a:rPr>
              <a:t>измерения физических величин. </a:t>
            </a:r>
            <a:r>
              <a:rPr lang="en-US" sz="4000" b="1" dirty="0" smtClean="0">
                <a:solidFill>
                  <a:srgbClr val="FFFF00"/>
                </a:solidFill>
              </a:rPr>
              <a:t/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Международная </a:t>
            </a:r>
            <a:r>
              <a:rPr lang="ru-RU" sz="4000" b="1" dirty="0">
                <a:solidFill>
                  <a:srgbClr val="FFFF00"/>
                </a:solidFill>
              </a:rPr>
              <a:t>система единиц (СИ).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80819" y="4871441"/>
            <a:ext cx="8791575" cy="1655762"/>
          </a:xfrm>
        </p:spPr>
        <p:txBody>
          <a:bodyPr/>
          <a:lstStyle/>
          <a:p>
            <a:r>
              <a:rPr lang="ru-RU" dirty="0" smtClean="0"/>
              <a:t>Урок 3</a:t>
            </a:r>
          </a:p>
          <a:p>
            <a:r>
              <a:rPr lang="ru-RU" dirty="0" smtClean="0"/>
              <a:t>7 </a:t>
            </a:r>
            <a:r>
              <a:rPr lang="ru-RU" dirty="0" smtClean="0"/>
              <a:t>класс</a:t>
            </a:r>
          </a:p>
          <a:p>
            <a:r>
              <a:rPr lang="ru-RU" dirty="0" err="1" smtClean="0"/>
              <a:t>Парабкович</a:t>
            </a:r>
            <a:r>
              <a:rPr lang="ru-RU" smtClean="0"/>
              <a:t> Л.А.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82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1540" y="921524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Физическая </a:t>
            </a:r>
            <a:r>
              <a:rPr lang="ru-RU" b="1" u="sng" dirty="0" smtClean="0">
                <a:solidFill>
                  <a:srgbClr val="FF0000"/>
                </a:solidFill>
              </a:rPr>
              <a:t>величина</a:t>
            </a:r>
            <a:r>
              <a:rPr lang="ru-RU" b="1" dirty="0" smtClean="0"/>
              <a:t>– символическое обозначение, которое вводят </a:t>
            </a:r>
            <a:r>
              <a:rPr lang="ru-RU" b="1" dirty="0"/>
              <a:t>для описания </a:t>
            </a:r>
            <a:r>
              <a:rPr lang="ru-RU" b="1" dirty="0" smtClean="0"/>
              <a:t>физических тел </a:t>
            </a:r>
            <a:r>
              <a:rPr lang="ru-RU" b="1" dirty="0"/>
              <a:t>и явлений.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746" y="2400094"/>
            <a:ext cx="9905999" cy="3541714"/>
          </a:xfrm>
        </p:spPr>
        <p:txBody>
          <a:bodyPr/>
          <a:lstStyle/>
          <a:p>
            <a:r>
              <a:rPr lang="ru-RU" dirty="0" smtClean="0"/>
              <a:t>расстояние </a:t>
            </a:r>
          </a:p>
          <a:p>
            <a:r>
              <a:rPr lang="ru-RU" dirty="0" smtClean="0"/>
              <a:t>масса</a:t>
            </a:r>
          </a:p>
          <a:p>
            <a:r>
              <a:rPr lang="ru-RU" dirty="0" smtClean="0"/>
              <a:t>время</a:t>
            </a:r>
          </a:p>
          <a:p>
            <a:r>
              <a:rPr lang="ru-RU" dirty="0" smtClean="0"/>
              <a:t>скорость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90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Измерить физическую величину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– значит сравнить ее с другой величиной принятой за единицу измерения.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расстояние </a:t>
            </a:r>
          </a:p>
          <a:p>
            <a:endParaRPr lang="ru-RU" dirty="0" smtClean="0"/>
          </a:p>
          <a:p>
            <a:r>
              <a:rPr lang="ru-RU" dirty="0" smtClean="0"/>
              <a:t>масса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время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158" y="1837764"/>
            <a:ext cx="2100654" cy="12927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195" y="2826281"/>
            <a:ext cx="1357014" cy="15234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4370" y="2826281"/>
            <a:ext cx="1559243" cy="15592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034" y="4639234"/>
            <a:ext cx="1495685" cy="148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9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Найти физическую величину можно:</a:t>
            </a:r>
          </a:p>
          <a:p>
            <a:r>
              <a:rPr lang="ru-RU" dirty="0"/>
              <a:t>1) измерить прибором (</a:t>
            </a:r>
            <a:r>
              <a:rPr lang="ru-RU" dirty="0">
                <a:solidFill>
                  <a:srgbClr val="FFFF00"/>
                </a:solidFill>
              </a:rPr>
              <a:t>прямые измерения</a:t>
            </a:r>
            <a:r>
              <a:rPr lang="ru-RU" dirty="0"/>
              <a:t>)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2</a:t>
            </a:r>
            <a:r>
              <a:rPr lang="ru-RU" dirty="0"/>
              <a:t>) по формуле (</a:t>
            </a:r>
            <a:r>
              <a:rPr lang="ru-RU" dirty="0">
                <a:solidFill>
                  <a:srgbClr val="FFFF00"/>
                </a:solidFill>
              </a:rPr>
              <a:t>косвенные измерения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8558" y="2155203"/>
            <a:ext cx="3162269" cy="19488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524" y="4198326"/>
            <a:ext cx="3431634" cy="257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46673" y="3227294"/>
            <a:ext cx="2355925" cy="8175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>
                <a:solidFill>
                  <a:srgbClr val="FFFF00"/>
                </a:solidFill>
              </a:rPr>
              <a:t>Каждая </a:t>
            </a:r>
            <a:r>
              <a:rPr lang="ru-RU" u="sng" dirty="0" smtClean="0">
                <a:solidFill>
                  <a:srgbClr val="FFFF00"/>
                </a:solidFill>
              </a:rPr>
              <a:t>физическая </a:t>
            </a:r>
            <a:r>
              <a:rPr lang="ru-RU" u="sng" dirty="0">
                <a:solidFill>
                  <a:srgbClr val="FFFF00"/>
                </a:solidFill>
              </a:rPr>
              <a:t>величина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имеет: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/>
              <a:t>1 - символьное обозначение </a:t>
            </a:r>
            <a:br>
              <a:rPr lang="ru-RU" dirty="0" smtClean="0"/>
            </a:br>
            <a:r>
              <a:rPr lang="ru-RU" dirty="0" smtClean="0"/>
              <a:t>2 - числовое </a:t>
            </a:r>
            <a:r>
              <a:rPr lang="ru-RU" dirty="0"/>
              <a:t>значение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3 - единицу </a:t>
            </a:r>
            <a:r>
              <a:rPr lang="ru-RU" dirty="0"/>
              <a:t>измерения.</a:t>
            </a:r>
            <a:br>
              <a:rPr lang="ru-RU" dirty="0"/>
            </a:br>
            <a:r>
              <a:rPr lang="ru-RU" altLang="ru-RU" sz="4400" b="1" cap="none" dirty="0">
                <a:latin typeface="Arial" panose="020B0604020202020204" pitchFamily="34" charset="0"/>
              </a:rPr>
              <a:t/>
            </a:r>
            <a:br>
              <a:rPr lang="ru-RU" altLang="ru-RU" sz="4400" b="1" cap="none" dirty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646381"/>
            <a:ext cx="9905999" cy="341017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altLang="ru-R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числовое значение</a:t>
            </a:r>
          </a:p>
          <a:p>
            <a:pPr marL="0" lvl="0" indent="0">
              <a:buNone/>
            </a:pPr>
            <a:r>
              <a:rPr lang="en-US" altLang="ru-R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ru-RU" altLang="ru-R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3200" b="1" dirty="0">
                <a:latin typeface="Arial" panose="020B0604020202020204" pitchFamily="34" charset="0"/>
                <a:ea typeface="Times New Roman" panose="02020603050405020304" pitchFamily="18" charset="0"/>
              </a:rPr>
              <a:t>= 2 </a:t>
            </a:r>
            <a:r>
              <a:rPr lang="ru-RU" altLang="ru-R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кг</a:t>
            </a:r>
          </a:p>
          <a:p>
            <a:pPr marL="0" lvl="0" indent="0">
              <a:buNone/>
            </a:pPr>
            <a:r>
              <a:rPr lang="ru-RU" altLang="ru-R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единицы измерения      </a:t>
            </a:r>
            <a:endParaRPr lang="ru-RU" altLang="ru-RU" sz="3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altLang="ru-RU" sz="3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</a:t>
            </a:r>
            <a:endParaRPr lang="ru-RU" altLang="ru-RU" sz="4000" b="1" dirty="0">
              <a:latin typeface="Arial" panose="020B0604020202020204" pitchFamily="34" charset="0"/>
            </a:endParaRPr>
          </a:p>
          <a:p>
            <a:r>
              <a:rPr lang="ru-RU" b="1" dirty="0" smtClean="0"/>
              <a:t>                     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символьное обозначение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420009" y="3861995"/>
            <a:ext cx="1882589" cy="1688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>
            <a:off x="2829261" y="3732904"/>
            <a:ext cx="3700631" cy="645457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226833" y="2887775"/>
            <a:ext cx="2936838" cy="6407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85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1960 г. принята Международная </a:t>
            </a:r>
            <a:r>
              <a:rPr lang="ru-RU" dirty="0" err="1"/>
              <a:t>сис-ма</a:t>
            </a:r>
            <a:r>
              <a:rPr lang="ru-RU" dirty="0"/>
              <a:t> единиц – Система Интернациональная (СИ).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858982"/>
              </p:ext>
            </p:extLst>
          </p:nvPr>
        </p:nvGraphicFramePr>
        <p:xfrm>
          <a:off x="2635624" y="1936376"/>
          <a:ext cx="6067312" cy="3367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6861">
                  <a:extLst>
                    <a:ext uri="{9D8B030D-6E8A-4147-A177-3AD203B41FA5}">
                      <a16:colId xmlns:a16="http://schemas.microsoft.com/office/drawing/2014/main" val="689613501"/>
                    </a:ext>
                  </a:extLst>
                </a:gridCol>
                <a:gridCol w="3110451">
                  <a:extLst>
                    <a:ext uri="{9D8B030D-6E8A-4147-A177-3AD203B41FA5}">
                      <a16:colId xmlns:a16="http://schemas.microsoft.com/office/drawing/2014/main" val="4115823307"/>
                    </a:ext>
                  </a:extLst>
                </a:gridCol>
              </a:tblGrid>
              <a:tr h="8417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Физические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величины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Единицы       измерения (СИ)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721734"/>
                  </a:ext>
                </a:extLst>
              </a:tr>
              <a:tr h="25253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масса (m)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длина, расстояние (</a:t>
                      </a:r>
                      <a:r>
                        <a:rPr lang="en-US" sz="2400">
                          <a:effectLst/>
                        </a:rPr>
                        <a:t>l</a:t>
                      </a:r>
                      <a:r>
                        <a:rPr lang="ru-RU" sz="2400">
                          <a:effectLst/>
                        </a:rPr>
                        <a:t>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время (t)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(кг), г, мг, т, ц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(м),  км, </a:t>
                      </a:r>
                      <a:r>
                        <a:rPr lang="ru-RU" sz="2400" dirty="0" err="1">
                          <a:effectLst/>
                        </a:rPr>
                        <a:t>дм</a:t>
                      </a:r>
                      <a:r>
                        <a:rPr lang="ru-RU" sz="2400" dirty="0">
                          <a:effectLst/>
                        </a:rPr>
                        <a:t>, см, мм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(с),  ч, мин, сутки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9287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10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кругленный прямоугольник 31"/>
          <p:cNvSpPr/>
          <p:nvPr/>
        </p:nvSpPr>
        <p:spPr>
          <a:xfrm>
            <a:off x="4179551" y="1176737"/>
            <a:ext cx="3829722" cy="656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97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176737"/>
            <a:ext cx="9905999" cy="461446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u="sng" dirty="0" smtClean="0">
                <a:solidFill>
                  <a:srgbClr val="FFFF00"/>
                </a:solidFill>
              </a:rPr>
              <a:t>Измерительные </a:t>
            </a:r>
            <a:r>
              <a:rPr lang="ru-RU" b="1" u="sng" dirty="0">
                <a:solidFill>
                  <a:srgbClr val="FFFF00"/>
                </a:solidFill>
              </a:rPr>
              <a:t>приборы</a:t>
            </a:r>
            <a:r>
              <a:rPr lang="ru-RU" b="1" dirty="0">
                <a:solidFill>
                  <a:srgbClr val="FFFF00"/>
                </a:solidFill>
              </a:rPr>
              <a:t>: </a:t>
            </a:r>
            <a:endParaRPr lang="ru-RU" b="1" dirty="0" smtClean="0">
              <a:solidFill>
                <a:srgbClr val="FFFF0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цифровые                                           шкальные </a:t>
            </a:r>
            <a:endParaRPr lang="ru-RU" dirty="0"/>
          </a:p>
          <a:p>
            <a:endParaRPr lang="ru-RU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3808207" y="2158702"/>
            <a:ext cx="1151068" cy="1237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066672" y="2094156"/>
            <a:ext cx="1269403" cy="1301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7" name="Рисунок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48" y="3849271"/>
            <a:ext cx="3989899" cy="2923895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3534" y="3848930"/>
            <a:ext cx="2345167" cy="293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47703"/>
          </a:xfrm>
        </p:spPr>
        <p:txBody>
          <a:bodyPr/>
          <a:lstStyle/>
          <a:p>
            <a:r>
              <a:rPr lang="ru-RU" dirty="0" smtClean="0"/>
              <a:t>Шкальные приборы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366220"/>
            <a:ext cx="9905999" cy="5389581"/>
          </a:xfrm>
        </p:spPr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i="1" dirty="0">
                <a:solidFill>
                  <a:srgbClr val="FFFF00"/>
                </a:solidFill>
              </a:rPr>
              <a:t>Шкала</a:t>
            </a:r>
            <a:r>
              <a:rPr lang="ru-RU" dirty="0"/>
              <a:t> разделена штрихами на деления. 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808207" y="2291379"/>
            <a:ext cx="4066391" cy="3291840"/>
            <a:chOff x="1771" y="3394"/>
            <a:chExt cx="2160" cy="2243"/>
          </a:xfrm>
        </p:grpSpPr>
        <p:sp>
          <p:nvSpPr>
            <p:cNvPr id="5" name="AutoShape 15"/>
            <p:cNvSpPr>
              <a:spLocks/>
            </p:cNvSpPr>
            <p:nvPr/>
          </p:nvSpPr>
          <p:spPr bwMode="auto">
            <a:xfrm>
              <a:off x="2280" y="4504"/>
              <a:ext cx="143" cy="240"/>
            </a:xfrm>
            <a:prstGeom prst="rightBrace">
              <a:avLst>
                <a:gd name="adj1" fmla="val 13986"/>
                <a:gd name="adj2" fmla="val 50000"/>
              </a:avLst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1771" y="3394"/>
              <a:ext cx="2160" cy="2243"/>
              <a:chOff x="1771" y="3394"/>
              <a:chExt cx="2160" cy="2243"/>
            </a:xfrm>
          </p:grpSpPr>
          <p:cxnSp>
            <p:nvCxnSpPr>
              <p:cNvPr id="7" name="AutoShape 2"/>
              <p:cNvCxnSpPr>
                <a:cxnSpLocks noChangeShapeType="1"/>
              </p:cNvCxnSpPr>
              <p:nvPr/>
            </p:nvCxnSpPr>
            <p:spPr bwMode="auto">
              <a:xfrm>
                <a:off x="2143" y="3575"/>
                <a:ext cx="0" cy="1892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AutoShape 3"/>
              <p:cNvCxnSpPr>
                <a:cxnSpLocks noChangeShapeType="1"/>
              </p:cNvCxnSpPr>
              <p:nvPr/>
            </p:nvCxnSpPr>
            <p:spPr bwMode="auto">
              <a:xfrm>
                <a:off x="2052" y="378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AutoShape 4"/>
              <p:cNvCxnSpPr>
                <a:cxnSpLocks noChangeShapeType="1"/>
              </p:cNvCxnSpPr>
              <p:nvPr/>
            </p:nvCxnSpPr>
            <p:spPr bwMode="auto">
              <a:xfrm>
                <a:off x="2061" y="402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AutoShape 5"/>
              <p:cNvCxnSpPr>
                <a:cxnSpLocks noChangeShapeType="1"/>
              </p:cNvCxnSpPr>
              <p:nvPr/>
            </p:nvCxnSpPr>
            <p:spPr bwMode="auto">
              <a:xfrm>
                <a:off x="2063" y="426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AutoShape 6"/>
              <p:cNvCxnSpPr>
                <a:cxnSpLocks noChangeShapeType="1"/>
              </p:cNvCxnSpPr>
              <p:nvPr/>
            </p:nvCxnSpPr>
            <p:spPr bwMode="auto">
              <a:xfrm>
                <a:off x="2058" y="450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AutoShape 7"/>
              <p:cNvCxnSpPr>
                <a:cxnSpLocks noChangeShapeType="1"/>
              </p:cNvCxnSpPr>
              <p:nvPr/>
            </p:nvCxnSpPr>
            <p:spPr bwMode="auto">
              <a:xfrm>
                <a:off x="2053" y="474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AutoShape 8"/>
              <p:cNvCxnSpPr>
                <a:cxnSpLocks noChangeShapeType="1"/>
              </p:cNvCxnSpPr>
              <p:nvPr/>
            </p:nvCxnSpPr>
            <p:spPr bwMode="auto">
              <a:xfrm>
                <a:off x="2055" y="498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AutoShape 9"/>
              <p:cNvCxnSpPr>
                <a:cxnSpLocks noChangeShapeType="1"/>
              </p:cNvCxnSpPr>
              <p:nvPr/>
            </p:nvCxnSpPr>
            <p:spPr bwMode="auto">
              <a:xfrm>
                <a:off x="2057" y="522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AutoShape 11"/>
              <p:cNvCxnSpPr>
                <a:cxnSpLocks noChangeShapeType="1"/>
              </p:cNvCxnSpPr>
              <p:nvPr/>
            </p:nvCxnSpPr>
            <p:spPr bwMode="auto">
              <a:xfrm>
                <a:off x="2052" y="5464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AutoShape 12"/>
              <p:cNvCxnSpPr>
                <a:cxnSpLocks noChangeShapeType="1"/>
              </p:cNvCxnSpPr>
              <p:nvPr/>
            </p:nvCxnSpPr>
            <p:spPr bwMode="auto">
              <a:xfrm>
                <a:off x="2045" y="3575"/>
                <a:ext cx="188" cy="0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AutoShape 14"/>
              <p:cNvCxnSpPr>
                <a:cxnSpLocks noChangeShapeType="1"/>
              </p:cNvCxnSpPr>
              <p:nvPr/>
            </p:nvCxnSpPr>
            <p:spPr bwMode="auto">
              <a:xfrm flipH="1">
                <a:off x="2251" y="3699"/>
                <a:ext cx="640" cy="85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AutoShape 16"/>
              <p:cNvCxnSpPr>
                <a:cxnSpLocks noChangeShapeType="1"/>
              </p:cNvCxnSpPr>
              <p:nvPr/>
            </p:nvCxnSpPr>
            <p:spPr bwMode="auto">
              <a:xfrm flipH="1">
                <a:off x="2457" y="4504"/>
                <a:ext cx="434" cy="11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2785" y="3450"/>
                <a:ext cx="1088" cy="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3200" b="1" dirty="0">
                    <a:solidFill>
                      <a:srgbClr val="FFFF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штрих</a:t>
                </a:r>
              </a:p>
            </p:txBody>
          </p:sp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2796" y="4249"/>
                <a:ext cx="1135" cy="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3200" b="1" dirty="0">
                    <a:solidFill>
                      <a:srgbClr val="FFFF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деление</a:t>
                </a:r>
              </a:p>
            </p:txBody>
          </p:sp>
          <p:sp>
            <p:nvSpPr>
              <p:cNvPr id="21" name="Text Box 19"/>
              <p:cNvSpPr txBox="1">
                <a:spLocks noChangeArrowheads="1"/>
              </p:cNvSpPr>
              <p:nvPr/>
            </p:nvSpPr>
            <p:spPr bwMode="auto">
              <a:xfrm>
                <a:off x="1771" y="5046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1772" y="4809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1772" y="4567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1776" y="4325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776" y="4090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1776" y="3844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7" name="Text Box 25"/>
              <p:cNvSpPr txBox="1">
                <a:spLocks noChangeArrowheads="1"/>
              </p:cNvSpPr>
              <p:nvPr/>
            </p:nvSpPr>
            <p:spPr bwMode="auto">
              <a:xfrm>
                <a:off x="1776" y="3608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7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8" name="Text Box 26"/>
              <p:cNvSpPr txBox="1">
                <a:spLocks noChangeArrowheads="1"/>
              </p:cNvSpPr>
              <p:nvPr/>
            </p:nvSpPr>
            <p:spPr bwMode="auto">
              <a:xfrm>
                <a:off x="1776" y="3394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8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771" y="5284"/>
                <a:ext cx="3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746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83157"/>
          </a:xfrm>
        </p:spPr>
        <p:txBody>
          <a:bodyPr/>
          <a:lstStyle/>
          <a:p>
            <a:r>
              <a:rPr lang="ru-RU" dirty="0"/>
              <a:t>Шкальные приборы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49000" y="2076226"/>
            <a:ext cx="4986382" cy="238479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</p:pic>
    </p:spTree>
    <p:extLst>
      <p:ext uri="{BB962C8B-B14F-4D97-AF65-F5344CB8AC3E}">
        <p14:creationId xmlns:p14="http://schemas.microsoft.com/office/powerpoint/2010/main" val="126741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34</TotalTime>
  <Words>150</Words>
  <Application>Microsoft Office PowerPoint</Application>
  <PresentationFormat>Широкоэкранный</PresentationFormat>
  <Paragraphs>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Tw Cen MT</vt:lpstr>
      <vt:lpstr>Контур</vt:lpstr>
      <vt:lpstr>Роль измерений в физике.  Прямые и косвенные измерения.  Единицы измерения физических величин.  Международная система единиц (СИ).</vt:lpstr>
      <vt:lpstr>Физическая величина– символическое обозначение, которое вводят для описания физических тел и явлений. </vt:lpstr>
      <vt:lpstr>Измерить физическую величину – значит сравнить ее с другой величиной принятой за единицу измерения. </vt:lpstr>
      <vt:lpstr>Презентация PowerPoint</vt:lpstr>
      <vt:lpstr>Каждая физическая величина имеет:  1 - символьное обозначение  2 - числовое значение  3 - единицу измерения.  </vt:lpstr>
      <vt:lpstr>1960 г. принята Международная сис-ма единиц – Система Интернациональная (СИ).  </vt:lpstr>
      <vt:lpstr>Презентация PowerPoint</vt:lpstr>
      <vt:lpstr>Шкальные приборы</vt:lpstr>
      <vt:lpstr>Шкальные приборы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измерений в физике.  Прямые и косвенные измерения.  Единицы измерения физических величин.  Международная система единиц (СИ).</dc:title>
  <dc:creator>Pavel Pn</dc:creator>
  <cp:lastModifiedBy>Pavel Pn</cp:lastModifiedBy>
  <cp:revision>10</cp:revision>
  <dcterms:created xsi:type="dcterms:W3CDTF">2018-09-10T07:08:18Z</dcterms:created>
  <dcterms:modified xsi:type="dcterms:W3CDTF">2018-11-29T17:23:48Z</dcterms:modified>
</cp:coreProperties>
</file>