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65" r:id="rId4"/>
    <p:sldId id="257" r:id="rId5"/>
    <p:sldId id="269" r:id="rId6"/>
    <p:sldId id="273" r:id="rId7"/>
    <p:sldId id="274" r:id="rId8"/>
    <p:sldId id="263" r:id="rId9"/>
    <p:sldId id="272" r:id="rId10"/>
    <p:sldId id="282" r:id="rId11"/>
    <p:sldId id="283" r:id="rId12"/>
    <p:sldId id="284" r:id="rId13"/>
    <p:sldId id="285" r:id="rId14"/>
    <p:sldId id="267" r:id="rId15"/>
    <p:sldId id="268" r:id="rId16"/>
    <p:sldId id="278" r:id="rId17"/>
    <p:sldId id="259" r:id="rId18"/>
    <p:sldId id="275" r:id="rId19"/>
    <p:sldId id="276" r:id="rId20"/>
    <p:sldId id="279" r:id="rId21"/>
    <p:sldId id="280" r:id="rId22"/>
    <p:sldId id="281" r:id="rId23"/>
    <p:sldId id="264" r:id="rId24"/>
    <p:sldId id="266" r:id="rId25"/>
    <p:sldId id="26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09" autoAdjust="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5787-3AA0-4868-A43A-F9A54418970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C89F-678F-4FBA-A9C2-C50A9CF984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5787-3AA0-4868-A43A-F9A54418970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C89F-678F-4FBA-A9C2-C50A9CF984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5787-3AA0-4868-A43A-F9A54418970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C89F-678F-4FBA-A9C2-C50A9CF984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5787-3AA0-4868-A43A-F9A54418970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C89F-678F-4FBA-A9C2-C50A9CF984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5787-3AA0-4868-A43A-F9A54418970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C89F-678F-4FBA-A9C2-C50A9CF984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5787-3AA0-4868-A43A-F9A54418970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C89F-678F-4FBA-A9C2-C50A9CF984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5787-3AA0-4868-A43A-F9A54418970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C89F-678F-4FBA-A9C2-C50A9CF984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5787-3AA0-4868-A43A-F9A54418970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C89F-678F-4FBA-A9C2-C50A9CF984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5787-3AA0-4868-A43A-F9A54418970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C89F-678F-4FBA-A9C2-C50A9CF984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5787-3AA0-4868-A43A-F9A54418970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6C89F-678F-4FBA-A9C2-C50A9CF984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5787-3AA0-4868-A43A-F9A54418970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B6C89F-678F-4FBA-A9C2-C50A9CF984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BD5787-3AA0-4868-A43A-F9A544189708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B6C89F-678F-4FBA-A9C2-C50A9CF9848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metodisty.ru/" TargetMode="External"/><Relationship Id="rId7" Type="http://schemas.openxmlformats.org/officeDocument/2006/relationships/hyperlink" Target="http://ucheba.com/" TargetMode="External"/><Relationship Id="rId2" Type="http://schemas.openxmlformats.org/officeDocument/2006/relationships/hyperlink" Target="http://festival.1september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chitel.moy.su/" TargetMode="External"/><Relationship Id="rId5" Type="http://schemas.openxmlformats.org/officeDocument/2006/relationships/hyperlink" Target="http://www.uchportal.ru/" TargetMode="External"/><Relationship Id="rId4" Type="http://schemas.openxmlformats.org/officeDocument/2006/relationships/hyperlink" Target="http://pedsovet.su/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vneuroka.ru/" TargetMode="External"/><Relationship Id="rId3" Type="http://schemas.openxmlformats.org/officeDocument/2006/relationships/hyperlink" Target="http://russia-school.com/" TargetMode="External"/><Relationship Id="rId7" Type="http://schemas.openxmlformats.org/officeDocument/2006/relationships/hyperlink" Target="http://www.fsu-expert.ru/" TargetMode="External"/><Relationship Id="rId2" Type="http://schemas.openxmlformats.org/officeDocument/2006/relationships/hyperlink" Target="http://school-collection.edu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rizminsk.org/e/233012.htm" TargetMode="External"/><Relationship Id="rId11" Type="http://schemas.openxmlformats.org/officeDocument/2006/relationships/hyperlink" Target="http://mediacitr.info/" TargetMode="External"/><Relationship Id="rId5" Type="http://schemas.openxmlformats.org/officeDocument/2006/relationships/hyperlink" Target="http://schools.techno.ru/" TargetMode="External"/><Relationship Id="rId10" Type="http://schemas.openxmlformats.org/officeDocument/2006/relationships/hyperlink" Target="http://nsportal.ru/nachalnaya-shkola/in_group/10-poleznykh-saitov-dlya-uchitelya?page=last" TargetMode="External"/><Relationship Id="rId4" Type="http://schemas.openxmlformats.org/officeDocument/2006/relationships/hyperlink" Target="http://www.ug.ru/" TargetMode="External"/><Relationship Id="rId9" Type="http://schemas.openxmlformats.org/officeDocument/2006/relationships/hyperlink" Target="http://nsportal.ru/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tvoi-mir.unibel.by/" TargetMode="External"/><Relationship Id="rId3" Type="http://schemas.openxmlformats.org/officeDocument/2006/relationships/hyperlink" Target="http://minedu.unibel.by/" TargetMode="External"/><Relationship Id="rId7" Type="http://schemas.openxmlformats.org/officeDocument/2006/relationships/hyperlink" Target="http://academy.edu.by/" TargetMode="External"/><Relationship Id="rId2" Type="http://schemas.openxmlformats.org/officeDocument/2006/relationships/hyperlink" Target="http://edu.b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iac.unibel.by/" TargetMode="External"/><Relationship Id="rId5" Type="http://schemas.openxmlformats.org/officeDocument/2006/relationships/hyperlink" Target="http://adu.by/" TargetMode="External"/><Relationship Id="rId4" Type="http://schemas.openxmlformats.org/officeDocument/2006/relationships/hyperlink" Target="http://asabliva.by/" TargetMode="External"/><Relationship Id="rId9" Type="http://schemas.openxmlformats.org/officeDocument/2006/relationships/hyperlink" Target="http://rikz.unibel.by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ru.wikipedia.org/wiki/%D0%94%D0%B8%D1%81%D1%82%D0%B0%D0%BD%D1%86%D0%B8%D0%BE%D0%BD%D0%BD%D0%BE%D0%B5_%D0%BE%D0%B1%D1%83%D1%87%D0%B5%D0%BD%D0%B8%D0%B5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571612"/>
            <a:ext cx="7854696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Семинар-практикум </a:t>
            </a:r>
          </a:p>
          <a:p>
            <a:pPr algn="ctr"/>
            <a:r>
              <a:rPr lang="ru-RU" b="1" dirty="0" smtClean="0">
                <a:solidFill>
                  <a:srgbClr val="FFFF00"/>
                </a:solidFill>
              </a:rPr>
              <a:t>«Технология подготовки урока в современной информационной образовательной среде: дистанционное обучение учащихся»</a:t>
            </a:r>
            <a:endParaRPr lang="ru-RU" dirty="0" smtClean="0">
              <a:solidFill>
                <a:srgbClr val="FFFF00"/>
              </a:solidFill>
            </a:endParaRPr>
          </a:p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3554" name="Picture 2" descr="http://spbtes.ru/sites/default/files/field/image/stat-14-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429000"/>
            <a:ext cx="3767238" cy="32147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6" name="Picture 4" descr="http://trainclub.ru/images/news/distanzionnoe_obuchenie_dvz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0"/>
            <a:ext cx="2500298" cy="19502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результате информатизации и компьютеризации образования формируется новая образовательная среда, которую можно охарактеризовать как </a:t>
            </a:r>
            <a:r>
              <a:rPr lang="ru-RU" b="1" dirty="0" smtClean="0">
                <a:solidFill>
                  <a:srgbClr val="002060"/>
                </a:solidFill>
              </a:rPr>
              <a:t>среду современных информационных технологий (ИТ) .</a:t>
            </a:r>
            <a:r>
              <a:rPr lang="ru-RU" dirty="0" smtClean="0"/>
              <a:t> </a:t>
            </a:r>
          </a:p>
          <a:p>
            <a:r>
              <a:rPr lang="ru-RU" i="1" dirty="0" smtClean="0"/>
              <a:t>Такая среда меняет способы представления и усвоения знаний, меняет характер взаимодействия между субъектами образовательного процесса, меняет весь процесс профессионально-методической деятельности каждого учителя.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Задача - учить работать с информацией.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428604"/>
            <a:ext cx="80724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Что такое информационно-образовательная среда?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8229600" cy="78579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Конструирование урока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На практике профессионально-методическая деятельность учителя складывается из трех основных этапов: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планирования,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организации учебно-воспитательного процесса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и анализа его результатов.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В настоящее время в условиях информатизации системы образования назрела острая необходимость </a:t>
            </a:r>
            <a:r>
              <a:rPr lang="ru-RU" dirty="0" smtClean="0">
                <a:solidFill>
                  <a:srgbClr val="002060"/>
                </a:solidFill>
              </a:rPr>
              <a:t>уточнения требований к конструированию уроков </a:t>
            </a:r>
            <a:r>
              <a:rPr lang="ru-RU" dirty="0" smtClean="0"/>
              <a:t>в виде тематического и поурочного планирования с позиции влияния на них современных средств ИТ.</a:t>
            </a:r>
          </a:p>
          <a:p>
            <a:endParaRPr lang="ru-RU" dirty="0" smtClean="0"/>
          </a:p>
          <a:p>
            <a:r>
              <a:rPr lang="ru-RU" dirty="0" smtClean="0"/>
              <a:t>Поурочное планирование предполагает детальное конструирование всех составных частей конкретного урока.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Схема тематического планирования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8786874" cy="550072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800" dirty="0" smtClean="0"/>
              <a:t>Номера уроков</a:t>
            </a:r>
          </a:p>
          <a:p>
            <a:pPr>
              <a:lnSpc>
                <a:spcPct val="120000"/>
              </a:lnSpc>
            </a:pPr>
            <a:r>
              <a:rPr lang="ru-RU" sz="1800" dirty="0" smtClean="0"/>
              <a:t>1. Основная (учебная) цель </a:t>
            </a:r>
          </a:p>
          <a:p>
            <a:pPr>
              <a:lnSpc>
                <a:spcPct val="120000"/>
              </a:lnSpc>
            </a:pPr>
            <a:r>
              <a:rPr lang="ru-RU" sz="1800" dirty="0" smtClean="0"/>
              <a:t>2. Организационная форма</a:t>
            </a:r>
          </a:p>
          <a:p>
            <a:pPr>
              <a:lnSpc>
                <a:spcPct val="120000"/>
              </a:lnSpc>
            </a:pPr>
            <a:r>
              <a:rPr lang="ru-RU" sz="1800" dirty="0" smtClean="0"/>
              <a:t>3. Методы обучения</a:t>
            </a:r>
          </a:p>
          <a:p>
            <a:pPr>
              <a:lnSpc>
                <a:spcPct val="120000"/>
              </a:lnSpc>
            </a:pPr>
            <a:r>
              <a:rPr lang="ru-RU" sz="1800" dirty="0" smtClean="0"/>
              <a:t>4. Оборудование</a:t>
            </a:r>
          </a:p>
          <a:p>
            <a:pPr>
              <a:lnSpc>
                <a:spcPct val="120000"/>
              </a:lnSpc>
            </a:pPr>
            <a:r>
              <a:rPr lang="ru-RU" sz="1800" dirty="0" smtClean="0"/>
              <a:t>5. Используемые средства ИТ</a:t>
            </a:r>
          </a:p>
          <a:p>
            <a:pPr>
              <a:lnSpc>
                <a:spcPct val="120000"/>
              </a:lnSpc>
            </a:pPr>
            <a:r>
              <a:rPr lang="ru-RU" sz="1800" dirty="0" smtClean="0"/>
              <a:t>6. Актуальность используемых средств ИТ</a:t>
            </a:r>
          </a:p>
          <a:p>
            <a:pPr>
              <a:lnSpc>
                <a:spcPct val="120000"/>
              </a:lnSpc>
            </a:pPr>
            <a:r>
              <a:rPr lang="ru-RU" sz="1800" dirty="0" smtClean="0"/>
              <a:t>7. Вид деятельности со средствами ИТ</a:t>
            </a:r>
          </a:p>
          <a:p>
            <a:r>
              <a:rPr lang="ru-RU" sz="1800" dirty="0" smtClean="0"/>
              <a:t>8. Используемые программное обеспечение и программные педагогические средства</a:t>
            </a:r>
          </a:p>
          <a:p>
            <a:r>
              <a:rPr lang="ru-RU" sz="1800" dirty="0" smtClean="0"/>
              <a:t>9. Актуальность использования программных педагогических средств</a:t>
            </a:r>
          </a:p>
          <a:p>
            <a:r>
              <a:rPr lang="ru-RU" sz="1800" dirty="0" smtClean="0"/>
              <a:t>10. Источники информации из учебника</a:t>
            </a:r>
          </a:p>
          <a:p>
            <a:r>
              <a:rPr lang="ru-RU" sz="1800" dirty="0" smtClean="0"/>
              <a:t>11. Источники информации из сети Интернет</a:t>
            </a:r>
          </a:p>
          <a:p>
            <a:r>
              <a:rPr lang="ru-RU" sz="1800" dirty="0" smtClean="0"/>
              <a:t>12. Материал для повторения</a:t>
            </a:r>
          </a:p>
          <a:p>
            <a:r>
              <a:rPr lang="ru-RU" sz="1800" dirty="0" smtClean="0"/>
              <a:t>13. Формирование новых понятий</a:t>
            </a:r>
          </a:p>
          <a:p>
            <a:pPr>
              <a:lnSpc>
                <a:spcPct val="120000"/>
              </a:lnSpc>
              <a:buNone/>
            </a:pPr>
            <a:endParaRPr lang="ru-RU" sz="1800" dirty="0" smtClean="0"/>
          </a:p>
          <a:p>
            <a:pPr>
              <a:lnSpc>
                <a:spcPct val="120000"/>
              </a:lnSpc>
              <a:buNone/>
            </a:pPr>
            <a:endParaRPr lang="ru-RU" sz="1800" dirty="0" smtClean="0"/>
          </a:p>
          <a:p>
            <a:pPr>
              <a:lnSpc>
                <a:spcPct val="120000"/>
              </a:lnSpc>
            </a:pPr>
            <a:endParaRPr lang="ru-RU" sz="1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Активные формы обучения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среде современных ИТ организационные формы проведения занятия могут оставаться прежними, но при этом меняются приемы и содержание их проведения. </a:t>
            </a:r>
          </a:p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Формы обучения:</a:t>
            </a: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проблемная лекция,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лекция-консультация с использованием компьютерных слайдов,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семинар-диспут,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семинар - компьютерный практикум,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деловая игра с моделированием на компьютере и др.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Новые формы обучения: </a:t>
            </a:r>
          </a:p>
          <a:p>
            <a:r>
              <a:rPr lang="ru-RU" b="1" dirty="0" err="1" smtClean="0"/>
              <a:t>видеолекция</a:t>
            </a:r>
            <a:r>
              <a:rPr lang="ru-RU" b="1" dirty="0" smtClean="0"/>
              <a:t> в реальном или отложенном времени, </a:t>
            </a:r>
          </a:p>
          <a:p>
            <a:r>
              <a:rPr lang="ru-RU" b="1" dirty="0" err="1" smtClean="0"/>
              <a:t>аудиолекция</a:t>
            </a:r>
            <a:r>
              <a:rPr lang="ru-RU" b="1" dirty="0" smtClean="0"/>
              <a:t>, </a:t>
            </a:r>
          </a:p>
          <a:p>
            <a:r>
              <a:rPr lang="ru-RU" b="1" dirty="0" err="1" smtClean="0"/>
              <a:t>видеоэкскурсия</a:t>
            </a:r>
            <a:r>
              <a:rPr lang="ru-RU" b="1" dirty="0" smtClean="0"/>
              <a:t> на основе интернет- или </a:t>
            </a:r>
            <a:r>
              <a:rPr lang="ru-RU" b="1" dirty="0" err="1" smtClean="0"/>
              <a:t>СБ-технологий</a:t>
            </a:r>
            <a:r>
              <a:rPr lang="ru-RU" b="1" dirty="0" smtClean="0"/>
              <a:t>; </a:t>
            </a:r>
          </a:p>
          <a:p>
            <a:r>
              <a:rPr lang="ru-RU" b="1" dirty="0" smtClean="0"/>
              <a:t> телеконференции и видеоконференции и т.п.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372476" cy="64294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Учебный процесс в информационно 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образовательной среде учреждения, 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основанной на использовании 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средств ИКТ,  по сравнению с традиционным 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процессом обучения </a:t>
            </a:r>
            <a:r>
              <a:rPr lang="ru-RU" b="1" u="sng" dirty="0" smtClean="0">
                <a:solidFill>
                  <a:srgbClr val="0070C0"/>
                </a:solidFill>
              </a:rPr>
              <a:t>позволяет: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увеличить возможности выбора средств, форм и темпа изучения образовательных областей;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обеспечить доступ к разнообразной информации из лучших библиотек, музеев; дать возможность слушать лекции ведущих учёных и задавать им вопросы, принимать участие в работе виртуальных школ;</a:t>
            </a:r>
          </a:p>
          <a:p>
            <a:r>
              <a:rPr lang="ru-RU" b="1" dirty="0" smtClean="0"/>
              <a:t>повысить интерес учащихся к изучаемым предметам за счёт наглядности, занимательности, интерактивной формы представления учебного материала, усиления </a:t>
            </a:r>
            <a:r>
              <a:rPr lang="ru-RU" b="1" dirty="0" err="1" smtClean="0"/>
              <a:t>межпредметных</a:t>
            </a:r>
            <a:r>
              <a:rPr lang="ru-RU" b="1" dirty="0" smtClean="0"/>
              <a:t> связей;</a:t>
            </a:r>
          </a:p>
          <a:p>
            <a:r>
              <a:rPr lang="ru-RU" b="1" i="1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повысить мотивацию самостоятельного обучения, развития критического мышления;</a:t>
            </a:r>
          </a:p>
          <a:p>
            <a:r>
              <a:rPr lang="ru-RU" b="1" dirty="0" smtClean="0"/>
              <a:t>активнее использовать методы </a:t>
            </a:r>
            <a:r>
              <a:rPr lang="ru-RU" b="1" dirty="0" err="1" smtClean="0"/>
              <a:t>взаимообучения</a:t>
            </a:r>
            <a:r>
              <a:rPr lang="ru-RU" b="1" dirty="0" smtClean="0"/>
              <a:t> (обсуждение учебных проблем на форумах, в чатах, оперативное получение подсказок);</a:t>
            </a:r>
          </a:p>
          <a:p>
            <a:r>
              <a:rPr lang="ru-RU" b="1" i="1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развивать учебную инициативу, способности и интересы учащихся;</a:t>
            </a:r>
          </a:p>
          <a:p>
            <a:r>
              <a:rPr lang="ru-RU" b="1" i="1" dirty="0" smtClean="0"/>
              <a:t> </a:t>
            </a:r>
            <a:r>
              <a:rPr lang="ru-RU" b="1" dirty="0" smtClean="0"/>
              <a:t>создавать установку на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непрерывное образование в течение жизни.</a:t>
            </a:r>
          </a:p>
          <a:p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Picture 2" descr="http://digit.ru/images/38410/72/3841072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0"/>
            <a:ext cx="3147280" cy="21431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Профессиональная деятельность учителя в условиях работы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в современной информационной образовательной среде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572560" cy="5429288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i="1" dirty="0" smtClean="0"/>
              <a:t>В соответствии с требованиями новых образовательных стандартов </a:t>
            </a:r>
            <a:r>
              <a:rPr lang="ru-RU" sz="2000" b="1" i="1" dirty="0" smtClean="0"/>
              <a:t>учитель должен </a:t>
            </a:r>
            <a:r>
              <a:rPr lang="ru-RU" sz="2000" i="1" dirty="0" smtClean="0"/>
              <a:t>выстраивать учебный процесс, используя все возможности информационной образовательной среды, в том числе и возможности средств ИКТ, и соответственно </a:t>
            </a:r>
            <a:r>
              <a:rPr lang="ru-RU" sz="2000" b="1" i="1" dirty="0" smtClean="0"/>
              <a:t>уметь:</a:t>
            </a:r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► управлять учебным процессом;</a:t>
            </a:r>
          </a:p>
          <a:p>
            <a:pPr>
              <a:buNone/>
            </a:pPr>
            <a:r>
              <a:rPr lang="ru-RU" sz="2000" dirty="0" smtClean="0"/>
              <a:t>► создавать и редактировать электронные таблицы, тексты и презентации;</a:t>
            </a:r>
          </a:p>
          <a:p>
            <a:pPr>
              <a:buNone/>
            </a:pPr>
            <a:r>
              <a:rPr lang="ru-RU" sz="2000" dirty="0" smtClean="0"/>
              <a:t>►  </a:t>
            </a:r>
            <a:r>
              <a:rPr lang="ru-RU" sz="2000" dirty="0" smtClean="0">
                <a:solidFill>
                  <a:srgbClr val="002060"/>
                </a:solidFill>
              </a:rPr>
              <a:t>индивидуально   и   коллективно   создавать   и   редактировать   интерактивные   учебные материалы,    образовательные    ресурсы,    творческие    работы со статистическими и динамическими графическими и текстовыми объектами;</a:t>
            </a:r>
          </a:p>
          <a:p>
            <a:pPr>
              <a:buNone/>
            </a:pPr>
            <a:r>
              <a:rPr lang="ru-RU" sz="2000" dirty="0" smtClean="0"/>
              <a:t>►  визуализировать  исторические данные  (создавать ленты времени и др.);</a:t>
            </a:r>
          </a:p>
          <a:p>
            <a:pPr>
              <a:buNone/>
            </a:pPr>
            <a:r>
              <a:rPr lang="ru-RU" sz="2000" dirty="0" smtClean="0"/>
              <a:t>► </a:t>
            </a:r>
            <a:r>
              <a:rPr lang="ru-RU" sz="2000" dirty="0" smtClean="0">
                <a:solidFill>
                  <a:srgbClr val="002060"/>
                </a:solidFill>
              </a:rPr>
              <a:t>работать с    картографической информацией, планами объектов и местности;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fontScale="77500" lnSpcReduction="20000"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</a:rPr>
              <a:t>размещать,   систематизировать  и   хранить   (накапливать) материалы учебного процесса (в том числе обучающихся и педагогических   работников;    используемые   участниками   учебного процесса информационные ресурсы);</a:t>
            </a:r>
          </a:p>
          <a:p>
            <a:pPr>
              <a:buNone/>
            </a:pPr>
            <a:endParaRPr lang="ru-RU" sz="2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800" dirty="0" smtClean="0"/>
              <a:t>►  проводить   мониторинг   и   фиксировать   ход   учебного процесса   и   результаты   освоения  основной   образовательной программы общего образования;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►  </a:t>
            </a:r>
            <a:r>
              <a:rPr lang="ru-RU" sz="2800" dirty="0" smtClean="0">
                <a:solidFill>
                  <a:srgbClr val="002060"/>
                </a:solidFill>
              </a:rPr>
              <a:t>использовать различные вилы и формы контроля знаний, умений и навыков, осуществлять адаптивную (дифференцированную) подготовку к итоговой аттестации</a:t>
            </a:r>
            <a:r>
              <a:rPr lang="ru-RU" sz="2800" dirty="0" smtClean="0"/>
              <a:t>;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►  осуществлять взаимодействие между участниками учебного процесса, в том числе дистанционное (посредством локальных и глобальных сетей) использование данных, формируемых в ходе учебного процесса для решения задач управления образовательной деятельностью.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464347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smtClean="0"/>
              <a:t>Дидактические задачи, решаемые с помощью ИКТ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dirty="0" smtClean="0">
                <a:solidFill>
                  <a:srgbClr val="7030A0"/>
                </a:solidFill>
              </a:rPr>
              <a:t>Совершенствование организации преподавания, повышение индивидуализации обучения;</a:t>
            </a:r>
          </a:p>
          <a:p>
            <a:r>
              <a:rPr lang="ru-RU" dirty="0" smtClean="0"/>
              <a:t>Повышение продуктивности самоподготовки учащихся;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Индивидуализация работы самого учителя;</a:t>
            </a:r>
          </a:p>
          <a:p>
            <a:r>
              <a:rPr lang="ru-RU" dirty="0" smtClean="0"/>
              <a:t>Ускорение тиражирования и доступа к достижениям педагогической практики;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Усиление мотивации к обучению;</a:t>
            </a:r>
          </a:p>
          <a:p>
            <a:r>
              <a:rPr lang="ru-RU" dirty="0" smtClean="0"/>
              <a:t>Активизация процесса обучения, возможность привлечения учащихся к исследовательской деятельности;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Обеспечение гибкости процесса обучения.</a:t>
            </a:r>
          </a:p>
          <a:p>
            <a:endParaRPr lang="ru-RU" dirty="0"/>
          </a:p>
        </p:txBody>
      </p:sp>
      <p:pic>
        <p:nvPicPr>
          <p:cNvPr id="28674" name="Picture 2" descr="http://www.ikt-inform.ru/wp-content/uploads/2012/09/m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786322"/>
            <a:ext cx="1857388" cy="185738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Подготовка урока с использованием ИКТ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C:\Users\user\Desktop\скачанные файлы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00515"/>
            <a:ext cx="8072494" cy="545748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501122" cy="528641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Анализ и самоанализ урока с использованием ИКТ  и ЭСО может осуществляться педагогами по следующим критериям: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1) обоснованность и целесообразность использования ИКТ и ЭСО на уроке;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2) организация работы класса и каждого учащегося с ЭСО;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3) деятельность учителя во время работы учащихся с ЭСО;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4) деятельность учащихся во время демонстрации учебных материалов с помощью ЭСО;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5) деятельность учителя после окончания работы учащихся с ЭСО;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6) организация работы класса и каждого учащегося по закреплению знаний, полученных с помощью ЭСО;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7) соблюдение санитарно-гигиенических норм работы с ЭСО.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229600" cy="5357850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>Цель семинара</a:t>
            </a:r>
            <a:r>
              <a:rPr lang="ru-RU" dirty="0" smtClean="0">
                <a:solidFill>
                  <a:schemeClr val="tx2"/>
                </a:solidFill>
              </a:rPr>
              <a:t>: формирование профессиональных компетенций учителей, необходимых для эффективного проектирования урока в информационной образовательной среде 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b="1" i="1" dirty="0" smtClean="0">
                <a:solidFill>
                  <a:schemeClr val="tx2"/>
                </a:solidFill>
              </a:rPr>
              <a:t>Задачи семинара:</a:t>
            </a:r>
            <a:endParaRPr lang="ru-RU" dirty="0" smtClean="0">
              <a:solidFill>
                <a:schemeClr val="tx2"/>
              </a:solidFill>
            </a:endParaRPr>
          </a:p>
          <a:p>
            <a:pPr lvl="0"/>
            <a:r>
              <a:rPr lang="ru-RU" dirty="0" smtClean="0">
                <a:solidFill>
                  <a:schemeClr val="tx2"/>
                </a:solidFill>
              </a:rPr>
              <a:t> раскрыть понятия «технология», «информационная образовательная среда», «информационные коммуникативные технологии (ИКТ)»,  «дистанционное обучение»;</a:t>
            </a:r>
          </a:p>
          <a:p>
            <a:pPr lvl="0"/>
            <a:r>
              <a:rPr lang="ru-RU" dirty="0" smtClean="0">
                <a:solidFill>
                  <a:schemeClr val="tx2"/>
                </a:solidFill>
              </a:rPr>
              <a:t>освоить  критерии и  методы проектирования современного эффективного урока с ИКТ;</a:t>
            </a:r>
          </a:p>
          <a:p>
            <a:pPr lvl="0"/>
            <a:r>
              <a:rPr lang="ru-RU" dirty="0" smtClean="0">
                <a:solidFill>
                  <a:schemeClr val="tx2"/>
                </a:solidFill>
              </a:rPr>
              <a:t>сформировать у  участников первичные навыки владения системой дистанционного обучения  с помощью интерактивных тестовых  программ.</a:t>
            </a:r>
          </a:p>
          <a:p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4" name="Picture 3" descr="C:\Users\user\Desktop\681544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4210" y="500042"/>
            <a:ext cx="2309790" cy="22190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Тематические сайты для учителей и педагогов</a:t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715436" cy="5857916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hlinkClick r:id="rId2"/>
              </a:rPr>
              <a:t>«Открытый урок» — Фестиваль педагогических идей</a:t>
            </a:r>
            <a:r>
              <a:rPr lang="ru-RU" sz="1600" b="1" dirty="0" smtClean="0"/>
              <a:t> (festival.1september.ru) - тысячи статей об опыте преподавания всех школьных предметов</a:t>
            </a:r>
          </a:p>
          <a:p>
            <a:r>
              <a:rPr lang="ru-RU" sz="1600" b="1" dirty="0" err="1" smtClean="0">
                <a:hlinkClick r:id="rId3"/>
              </a:rPr>
              <a:t>Metodisty.ru</a:t>
            </a:r>
            <a:r>
              <a:rPr lang="ru-RU" sz="1600" b="1" dirty="0" smtClean="0"/>
              <a:t> - профессиональное сообщество педагогов</a:t>
            </a:r>
            <a:br>
              <a:rPr lang="ru-RU" sz="1600" b="1" dirty="0" smtClean="0"/>
            </a:br>
            <a:r>
              <a:rPr lang="ru-RU" sz="1600" b="1" dirty="0" smtClean="0"/>
              <a:t>Творческие группы: Начальная школа. Преподавание английского языка. Русский язык и литература. Математика в школе.</a:t>
            </a:r>
          </a:p>
          <a:p>
            <a:r>
              <a:rPr lang="ru-RU" sz="1600" b="1" dirty="0" err="1" smtClean="0">
                <a:hlinkClick r:id="rId4"/>
              </a:rPr>
              <a:t>Pedsovet.su</a:t>
            </a:r>
            <a:r>
              <a:rPr lang="ru-RU" sz="1600" b="1" dirty="0" smtClean="0"/>
              <a:t> - сообщество взаимопомощи учителей </a:t>
            </a:r>
          </a:p>
          <a:p>
            <a:r>
              <a:rPr lang="ru-RU" sz="1600" b="1" dirty="0" err="1" smtClean="0">
                <a:hlinkClick r:id="rId5"/>
              </a:rPr>
              <a:t>Uchportal.ru</a:t>
            </a:r>
            <a:r>
              <a:rPr lang="ru-RU" sz="1600" b="1" dirty="0" smtClean="0"/>
              <a:t> - Все для учителя. Учительский портал</a:t>
            </a:r>
          </a:p>
          <a:p>
            <a:r>
              <a:rPr lang="ru-RU" sz="1600" b="1" dirty="0" err="1" smtClean="0">
                <a:hlinkClick r:id="rId6"/>
              </a:rPr>
              <a:t>Учитель-Учителю</a:t>
            </a:r>
            <a:r>
              <a:rPr lang="ru-RU" sz="1600" b="1" dirty="0" smtClean="0">
                <a:hlinkClick r:id="rId6"/>
              </a:rPr>
              <a:t>! - Портал для учителей</a:t>
            </a:r>
            <a:r>
              <a:rPr lang="ru-RU" sz="1600" b="1" dirty="0" smtClean="0"/>
              <a:t> (</a:t>
            </a:r>
            <a:r>
              <a:rPr lang="ru-RU" sz="1600" b="1" dirty="0" err="1" smtClean="0"/>
              <a:t>uchitel.moy.su</a:t>
            </a:r>
            <a:r>
              <a:rPr lang="ru-RU" sz="1600" b="1" dirty="0" smtClean="0"/>
              <a:t>)</a:t>
            </a:r>
            <a:br>
              <a:rPr lang="ru-RU" sz="1600" b="1" dirty="0" smtClean="0"/>
            </a:br>
            <a:r>
              <a:rPr lang="ru-RU" sz="1600" b="1" dirty="0" smtClean="0"/>
              <a:t>Сайт создан для помощи и обмена опытом, как молодым начинающим педагогам, так и педагогам со стажем. У каждого педагога есть свои «изюминки», которыми он может не только поделиться с другими, обменяться материалами с коллегами, но и оставить комментарии к другим работам.</a:t>
            </a:r>
          </a:p>
          <a:p>
            <a:r>
              <a:rPr lang="ru-RU" sz="1600" b="1" dirty="0" smtClean="0">
                <a:hlinkClick r:id="rId7"/>
              </a:rPr>
              <a:t>Портал Учеба</a:t>
            </a:r>
            <a:r>
              <a:rPr lang="ru-RU" sz="1600" b="1" dirty="0" smtClean="0"/>
              <a:t> (</a:t>
            </a:r>
            <a:r>
              <a:rPr lang="ru-RU" sz="1600" b="1" dirty="0" err="1" smtClean="0"/>
              <a:t>ucheba.com</a:t>
            </a:r>
            <a:r>
              <a:rPr lang="ru-RU" sz="1600" b="1" dirty="0" smtClean="0"/>
              <a:t>) - </a:t>
            </a:r>
            <a:r>
              <a:rPr lang="ru-RU" sz="1600" b="1" dirty="0" err="1" smtClean="0"/>
              <a:t>posobie.ru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uroki.ru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metodiki.ru</a:t>
            </a:r>
            <a:r>
              <a:rPr lang="ru-RU" sz="1600" b="1" dirty="0" smtClean="0"/>
              <a:t> - некоммерческий информационный ресурс Российского Интернета, ориентированный в первую очередь на тех, кто профессионально связан со сферой образования, хотя полезную для себя информацию здесь смогут найти и родители учащихся, и сами учащиеся.</a:t>
            </a:r>
          </a:p>
          <a:p>
            <a:endParaRPr lang="ru-RU" sz="16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Тематические сайты для учителей и педагогов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472518" cy="5715040"/>
          </a:xfrm>
        </p:spPr>
        <p:txBody>
          <a:bodyPr>
            <a:normAutofit/>
          </a:bodyPr>
          <a:lstStyle/>
          <a:p>
            <a:r>
              <a:rPr lang="ru-RU" sz="1600" b="1" dirty="0" err="1" smtClean="0">
                <a:hlinkClick r:id="rId2"/>
              </a:rPr>
              <a:t>School-collection.edu.ru</a:t>
            </a:r>
            <a:r>
              <a:rPr lang="ru-RU" sz="1600" b="1" dirty="0" smtClean="0"/>
              <a:t> - Единая коллекция цифровых образовательных ресурсов. Большой массив материалов с разбивкой по школьным предметам. Отдельные разделы "Для учащихся" и "Для учителей".</a:t>
            </a:r>
          </a:p>
          <a:p>
            <a:r>
              <a:rPr lang="ru-RU" sz="1600" b="1" dirty="0" err="1" smtClean="0">
                <a:hlinkClick r:id="rId3"/>
              </a:rPr>
              <a:t>Russia-School.com</a:t>
            </a:r>
            <a:r>
              <a:rPr lang="ru-RU" sz="1600" b="1" dirty="0" smtClean="0"/>
              <a:t> - Всероссийская газета "</a:t>
            </a:r>
            <a:r>
              <a:rPr lang="ru-RU" sz="1600" b="1" dirty="0" err="1" smtClean="0"/>
              <a:t>Cовременная</a:t>
            </a:r>
            <a:r>
              <a:rPr lang="ru-RU" sz="1600" b="1" dirty="0" smtClean="0"/>
              <a:t> школа России"</a:t>
            </a:r>
          </a:p>
          <a:p>
            <a:r>
              <a:rPr lang="ru-RU" sz="1600" b="1" dirty="0" smtClean="0">
                <a:hlinkClick r:id="rId4"/>
              </a:rPr>
              <a:t>Учительская газета - </a:t>
            </a:r>
            <a:r>
              <a:rPr lang="ru-RU" sz="1600" b="1" dirty="0" err="1" smtClean="0">
                <a:hlinkClick r:id="rId4"/>
              </a:rPr>
              <a:t>онлайн-версия</a:t>
            </a:r>
            <a:r>
              <a:rPr lang="ru-RU" sz="1600" b="1" dirty="0" smtClean="0"/>
              <a:t> (</a:t>
            </a:r>
            <a:r>
              <a:rPr lang="ru-RU" sz="1600" b="1" dirty="0" err="1" smtClean="0"/>
              <a:t>ug.ru</a:t>
            </a:r>
            <a:r>
              <a:rPr lang="ru-RU" sz="1600" b="1" dirty="0" smtClean="0"/>
              <a:t>) Информационный сайт УГ</a:t>
            </a:r>
          </a:p>
          <a:p>
            <a:r>
              <a:rPr lang="ru-RU" sz="1600" b="1" dirty="0" err="1" smtClean="0">
                <a:hlinkClick r:id="rId5"/>
              </a:rPr>
              <a:t>Schools.techno.ru</a:t>
            </a:r>
            <a:r>
              <a:rPr lang="ru-RU" sz="1600" b="1" dirty="0" smtClean="0"/>
              <a:t> - Школы в Интернет</a:t>
            </a:r>
          </a:p>
          <a:p>
            <a:r>
              <a:rPr lang="ru-RU" sz="1600" b="1" dirty="0" smtClean="0"/>
              <a:t>- Адреса сайтов Московских школ, школ России</a:t>
            </a:r>
            <a:br>
              <a:rPr lang="ru-RU" sz="1600" b="1" dirty="0" smtClean="0"/>
            </a:br>
            <a:r>
              <a:rPr lang="ru-RU" sz="1600" b="1" dirty="0" smtClean="0"/>
              <a:t>- Ссылки на учебные материалы, книги, учебники, библиотеки</a:t>
            </a:r>
            <a:br>
              <a:rPr lang="ru-RU" sz="1600" b="1" dirty="0" smtClean="0"/>
            </a:br>
            <a:r>
              <a:rPr lang="ru-RU" sz="1600" b="1" dirty="0" smtClean="0"/>
              <a:t>- Каталог образовательных порталов</a:t>
            </a:r>
            <a:br>
              <a:rPr lang="ru-RU" sz="1600" b="1" dirty="0" smtClean="0"/>
            </a:br>
            <a:r>
              <a:rPr lang="ru-RU" sz="1600" b="1" dirty="0" smtClean="0"/>
              <a:t>- Ресурсы для родителей</a:t>
            </a:r>
          </a:p>
          <a:p>
            <a:r>
              <a:rPr lang="ru-RU" sz="1600" b="1" dirty="0" smtClean="0">
                <a:hlinkClick r:id="rId6"/>
              </a:rPr>
              <a:t>Технологии образования: модель перспективного образования</a:t>
            </a:r>
            <a:r>
              <a:rPr lang="ru-RU" sz="1600" b="1" dirty="0" smtClean="0"/>
              <a:t> (</a:t>
            </a:r>
            <a:r>
              <a:rPr lang="ru-RU" sz="1600" b="1" dirty="0" err="1" smtClean="0"/>
              <a:t>trizminsk.org</a:t>
            </a:r>
            <a:r>
              <a:rPr lang="ru-RU" sz="1600" b="1" dirty="0" smtClean="0"/>
              <a:t>)</a:t>
            </a:r>
          </a:p>
          <a:p>
            <a:r>
              <a:rPr lang="ru-RU" sz="1600" b="1" dirty="0" smtClean="0">
                <a:hlinkClick r:id="rId7"/>
              </a:rPr>
              <a:t>Общественно-государственная экспертиза учебников</a:t>
            </a:r>
            <a:r>
              <a:rPr lang="ru-RU" sz="1600" b="1" dirty="0" smtClean="0"/>
              <a:t> (ОГЭУ) (</a:t>
            </a:r>
            <a:r>
              <a:rPr lang="ru-RU" sz="1600" b="1" dirty="0" err="1" smtClean="0"/>
              <a:t>fsu-expert.ru</a:t>
            </a:r>
            <a:r>
              <a:rPr lang="ru-RU" sz="1600" b="1" dirty="0" smtClean="0"/>
              <a:t>/) - большой портал</a:t>
            </a:r>
          </a:p>
          <a:p>
            <a:r>
              <a:rPr lang="ru-RU" sz="1600" b="1" dirty="0" err="1" smtClean="0">
                <a:hlinkClick r:id="rId8"/>
              </a:rPr>
              <a:t>VneUroka.ru</a:t>
            </a:r>
            <a:r>
              <a:rPr lang="ru-RU" sz="1600" b="1" dirty="0" smtClean="0"/>
              <a:t> - новый образовательный портал для учителей, школьников и их родителей. </a:t>
            </a:r>
            <a:r>
              <a:rPr lang="ru-RU" sz="1600" b="1" dirty="0" err="1" smtClean="0"/>
              <a:t>Егэ</a:t>
            </a:r>
            <a:r>
              <a:rPr lang="ru-RU" sz="1600" b="1" dirty="0" smtClean="0"/>
              <a:t>, олимпиады, тесты, кроссворды и многое другое. Приглашаем учителей начальных и старших классов к совместной работе.</a:t>
            </a:r>
          </a:p>
          <a:p>
            <a:r>
              <a:rPr lang="ru-RU" sz="1600" b="1" dirty="0" err="1" smtClean="0">
                <a:hlinkClick r:id="rId9"/>
              </a:rPr>
              <a:t>Nsportal.ru</a:t>
            </a:r>
            <a:r>
              <a:rPr lang="ru-RU" sz="1600" b="1" dirty="0" smtClean="0"/>
              <a:t> - Социальная сеть работников образования "Наша сеть"</a:t>
            </a:r>
          </a:p>
          <a:p>
            <a:r>
              <a:rPr lang="ru-RU" sz="1600" b="1" dirty="0" smtClean="0">
                <a:hlinkClick r:id="rId10"/>
              </a:rPr>
              <a:t>10 полезных сайтов для учителя</a:t>
            </a:r>
            <a:r>
              <a:rPr lang="ru-RU" sz="1600" b="1" dirty="0" smtClean="0"/>
              <a:t> (</a:t>
            </a:r>
            <a:r>
              <a:rPr lang="ru-RU" sz="1600" b="1" dirty="0" err="1" smtClean="0"/>
              <a:t>nsportal.ru</a:t>
            </a:r>
            <a:r>
              <a:rPr lang="ru-RU" sz="1600" b="1" dirty="0" smtClean="0"/>
              <a:t>)</a:t>
            </a:r>
          </a:p>
          <a:p>
            <a:r>
              <a:rPr lang="ru-RU" sz="1600" b="1" dirty="0" err="1" smtClean="0">
                <a:hlinkClick r:id="rId11"/>
              </a:rPr>
              <a:t>Mediacitr.info</a:t>
            </a:r>
            <a:r>
              <a:rPr lang="ru-RU" sz="1600" b="1" dirty="0" smtClean="0"/>
              <a:t> - Центр информационных технологий и ресурсов. Учебно-методические материалы для школьных учителей по разным предметам.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Для педагогов Беларуси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Белорусский национальный образовательный интернет-портал</a:t>
            </a:r>
          </a:p>
          <a:p>
            <a:r>
              <a:rPr lang="ru-RU" dirty="0" smtClean="0">
                <a:hlinkClick r:id="rId2"/>
              </a:rPr>
              <a:t>http://edu.by</a:t>
            </a:r>
            <a:endParaRPr lang="ru-RU" dirty="0" smtClean="0"/>
          </a:p>
          <a:p>
            <a:r>
              <a:rPr lang="ru-RU" dirty="0" smtClean="0"/>
              <a:t>Министерство образования Республики Беларусь</a:t>
            </a:r>
          </a:p>
          <a:p>
            <a:r>
              <a:rPr lang="ru-RU" dirty="0" smtClean="0">
                <a:hlinkClick r:id="rId3"/>
              </a:rPr>
              <a:t>http://minedu.unibel.by</a:t>
            </a:r>
            <a:endParaRPr lang="ru-RU" dirty="0" smtClean="0"/>
          </a:p>
          <a:p>
            <a:r>
              <a:rPr lang="ru-RU" dirty="0" smtClean="0"/>
              <a:t>Управление специального образования Министерства образования</a:t>
            </a:r>
          </a:p>
          <a:p>
            <a:r>
              <a:rPr lang="ru-RU" dirty="0" smtClean="0">
                <a:hlinkClick r:id="rId4"/>
              </a:rPr>
              <a:t>http://asabliva.by</a:t>
            </a:r>
            <a:endParaRPr lang="ru-RU" dirty="0" smtClean="0"/>
          </a:p>
          <a:p>
            <a:r>
              <a:rPr lang="ru-RU" dirty="0" smtClean="0"/>
              <a:t>НМУ «Национальный институт образования» Министерства образования Республики Беларусь</a:t>
            </a:r>
          </a:p>
          <a:p>
            <a:r>
              <a:rPr lang="ru-RU" dirty="0" smtClean="0">
                <a:hlinkClick r:id="rId5"/>
              </a:rPr>
              <a:t>http://adu.by</a:t>
            </a:r>
            <a:endParaRPr lang="ru-RU" dirty="0" smtClean="0"/>
          </a:p>
          <a:p>
            <a:r>
              <a:rPr lang="ru-RU" dirty="0" smtClean="0"/>
              <a:t>Учреждение «Главный информационно-аналитический центр Министерства образования Республики Беларусь»</a:t>
            </a:r>
          </a:p>
          <a:p>
            <a:r>
              <a:rPr lang="ru-RU" dirty="0" smtClean="0">
                <a:hlinkClick r:id="rId6"/>
              </a:rPr>
              <a:t>http://giac.unibel.by</a:t>
            </a:r>
            <a:endParaRPr lang="ru-RU" dirty="0" smtClean="0"/>
          </a:p>
          <a:p>
            <a:r>
              <a:rPr lang="ru-RU" dirty="0" smtClean="0"/>
              <a:t>ГУО «Академия последипломного образования»</a:t>
            </a:r>
          </a:p>
          <a:p>
            <a:r>
              <a:rPr lang="ru-RU" dirty="0" smtClean="0">
                <a:hlinkClick r:id="rId7"/>
              </a:rPr>
              <a:t>http://academy.edu.by</a:t>
            </a:r>
            <a:endParaRPr lang="ru-RU" dirty="0" smtClean="0"/>
          </a:p>
          <a:p>
            <a:r>
              <a:rPr lang="ru-RU" dirty="0" smtClean="0"/>
              <a:t>Сайт методической поддержки развития интеллектуальных и творческих способностей учащихся</a:t>
            </a:r>
          </a:p>
          <a:p>
            <a:r>
              <a:rPr lang="ru-RU" dirty="0" smtClean="0">
                <a:hlinkClick r:id="rId8"/>
              </a:rPr>
              <a:t>http://tvoi-mir.unibel.by</a:t>
            </a:r>
            <a:endParaRPr lang="ru-RU" dirty="0" smtClean="0"/>
          </a:p>
          <a:p>
            <a:r>
              <a:rPr lang="ru-RU" dirty="0" smtClean="0"/>
              <a:t>УО «Республиканский институт контроля знаний»</a:t>
            </a:r>
          </a:p>
          <a:p>
            <a:r>
              <a:rPr lang="ru-RU" dirty="0" smtClean="0">
                <a:hlinkClick r:id="rId9"/>
              </a:rPr>
              <a:t>http://rikz.unibel.by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3143272"/>
          </a:xfrm>
        </p:spPr>
        <p:txBody>
          <a:bodyPr>
            <a:normAutofit fontScale="77500" lnSpcReduction="20000"/>
          </a:bodyPr>
          <a:lstStyle/>
          <a:p>
            <a:r>
              <a:rPr lang="ru-RU" sz="3100" b="1" dirty="0" smtClean="0">
                <a:solidFill>
                  <a:srgbClr val="7030A0"/>
                </a:solidFill>
              </a:rPr>
              <a:t>Дистанционное обучение</a:t>
            </a:r>
            <a:r>
              <a:rPr lang="ru-RU" dirty="0" smtClean="0"/>
              <a:t> (ДО) — взаимодействие учителя и учащихся между собой на расстоянии, отражающее все присущие учебному процессу компоненты (цели, содержание, методы, организационные формы, средства обучения) и реализуемое специфичными средствами </a:t>
            </a:r>
            <a:r>
              <a:rPr lang="ru-RU" dirty="0" err="1" smtClean="0"/>
              <a:t>Интернет-технологий</a:t>
            </a:r>
            <a:r>
              <a:rPr lang="ru-RU" dirty="0" smtClean="0"/>
              <a:t> или другими средствами, предусматривающими интерактивность</a:t>
            </a:r>
            <a:r>
              <a:rPr lang="ru-RU" baseline="30000" dirty="0" smtClean="0">
                <a:hlinkClick r:id="rId2"/>
              </a:rPr>
              <a:t>[1][2]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Дистанционное обучение — это самостоятельная форма обучения, информационные технологии в дистанционном обучении являются ведущим средством</a:t>
            </a:r>
            <a:r>
              <a:rPr lang="ru-RU" baseline="30000" dirty="0" smtClean="0">
                <a:hlinkClick r:id="rId2"/>
              </a:rPr>
              <a:t>[3]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7173" name="Picture 5" descr="C:\Users\user\Desktop\21_9_2013_15_17_11_9gie2kmh1llmpbveerdfr6ph30_kesu3hhg2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3214686"/>
            <a:ext cx="4855508" cy="381157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Дистанционное обучение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407196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Компьютер — это незаменимый помощник для работы и отдыха. Особенно, когда человек  по каким-либо причинам вынужден находиться дома.</a:t>
            </a:r>
          </a:p>
          <a:p>
            <a:r>
              <a:rPr lang="ru-RU" sz="2000" dirty="0" smtClean="0"/>
              <a:t>Традиционно плюсами дистанционного обучения считается его экономичность. Не нужно тратить средства на переезды к месту учёбы, проживание и даже канцелярские товары. Всё, что вам понадобится – это компьютер с возможностью выхода в интернет.</a:t>
            </a:r>
          </a:p>
          <a:p>
            <a:pPr algn="ctr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Другими достоинствами ДО можно считать</a:t>
            </a:r>
          </a:p>
          <a:p>
            <a:r>
              <a:rPr lang="ru-RU" sz="2000" dirty="0" smtClean="0"/>
              <a:t> свободный график обучения, </a:t>
            </a:r>
          </a:p>
          <a:p>
            <a:r>
              <a:rPr lang="ru-RU" sz="2000" dirty="0" smtClean="0"/>
              <a:t>возможность учиться в любой точке мира, </a:t>
            </a:r>
          </a:p>
          <a:p>
            <a:r>
              <a:rPr lang="ru-RU" sz="2000" dirty="0" smtClean="0"/>
              <a:t>получение совершенно законного и действительного сертификата и диплома после окончания обучения.</a:t>
            </a:r>
          </a:p>
          <a:p>
            <a:endParaRPr lang="ru-RU" sz="2000" dirty="0" smtClean="0"/>
          </a:p>
        </p:txBody>
      </p:sp>
      <p:pic>
        <p:nvPicPr>
          <p:cNvPr id="9218" name="Picture 2" descr="Персональный сайт учителя английского языка - Дистанционное …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4857760"/>
            <a:ext cx="2827040" cy="165646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3" name="Picture 3" descr="C:\Users\user\Desktop\681544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3498918"/>
            <a:ext cx="2166914" cy="2766273"/>
          </a:xfrm>
          <a:prstGeom prst="rect">
            <a:avLst/>
          </a:prstGeom>
          <a:noFill/>
        </p:spPr>
      </p:pic>
      <p:pic>
        <p:nvPicPr>
          <p:cNvPr id="5" name="Picture 2" descr="http://digit.ru/images/38410/72/384107237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1472" y="432878"/>
            <a:ext cx="8482252" cy="642512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-2143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Понятийный аппарат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229600" cy="52864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Как ученые толкуют понятие «технология»? </a:t>
            </a:r>
          </a:p>
          <a:p>
            <a:pPr>
              <a:buNone/>
            </a:pPr>
            <a:r>
              <a:rPr lang="ru-RU" dirty="0" smtClean="0"/>
              <a:t>Исторически греческое слово «</a:t>
            </a:r>
            <a:r>
              <a:rPr lang="en-US" dirty="0" err="1" smtClean="0"/>
              <a:t>techne</a:t>
            </a:r>
            <a:r>
              <a:rPr lang="ru-RU" dirty="0" smtClean="0"/>
              <a:t>» обозначает «умение», «искусство», «мастерство»; «</a:t>
            </a:r>
            <a:r>
              <a:rPr lang="en-US" dirty="0" smtClean="0"/>
              <a:t>logos</a:t>
            </a:r>
            <a:r>
              <a:rPr lang="ru-RU" dirty="0" smtClean="0"/>
              <a:t>» - «слово, знание, наука». </a:t>
            </a:r>
          </a:p>
          <a:p>
            <a:pPr>
              <a:buNone/>
            </a:pPr>
            <a:r>
              <a:rPr lang="ru-RU" dirty="0" smtClean="0"/>
              <a:t>Можно предположить, что в широком смысле слова под технологией следует понимать </a:t>
            </a:r>
            <a:r>
              <a:rPr lang="ru-RU" b="1" dirty="0" smtClean="0"/>
              <a:t>научные знания об умении, искусстве, мастерстве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В толковом словаре понятие технология – это совокупность приемов, применяемых в каком-либо деле, мастерстве, искусстве.  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Педагогическая технология:</a:t>
            </a:r>
          </a:p>
          <a:p>
            <a:pPr lvl="0"/>
            <a:r>
              <a:rPr lang="ru-RU" b="1" dirty="0" smtClean="0">
                <a:solidFill>
                  <a:srgbClr val="002060"/>
                </a:solidFill>
              </a:rPr>
              <a:t>«упорядоченная система действий, выполнение которых приводит к гарантированному достижению педагогических целей» (Д.Г. </a:t>
            </a:r>
            <a:r>
              <a:rPr lang="ru-RU" b="1" dirty="0" err="1" smtClean="0">
                <a:solidFill>
                  <a:srgbClr val="002060"/>
                </a:solidFill>
              </a:rPr>
              <a:t>Левитес</a:t>
            </a:r>
            <a:r>
              <a:rPr lang="ru-RU" b="1" dirty="0" smtClean="0">
                <a:solidFill>
                  <a:srgbClr val="002060"/>
                </a:solidFill>
              </a:rPr>
              <a:t>); </a:t>
            </a: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«продуманная во всех деталях модель совместной педагогической деятельности по проектированию, организации и проведению учебного процесса с безусловным обеспечением комфортных условий </a:t>
            </a:r>
          </a:p>
          <a:p>
            <a:pPr lvl="0">
              <a:buNone/>
            </a:pPr>
            <a:r>
              <a:rPr lang="ru-RU" b="1" dirty="0" smtClean="0">
                <a:solidFill>
                  <a:schemeClr val="tx2"/>
                </a:solidFill>
              </a:rPr>
              <a:t>     для учащихся и учителя» (В.М. Монахов).</a:t>
            </a:r>
          </a:p>
          <a:p>
            <a:endParaRPr lang="ru-RU" dirty="0"/>
          </a:p>
        </p:txBody>
      </p:sp>
      <p:pic>
        <p:nvPicPr>
          <p:cNvPr id="4" name="Рисунок 3" descr="http://kariera.by/content/docs/fizmat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9459" y="5000636"/>
            <a:ext cx="2014541" cy="165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929718" cy="685800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Компьютеризация</a:t>
            </a:r>
            <a:r>
              <a:rPr lang="ru-RU" sz="1800" dirty="0" smtClean="0"/>
              <a:t> обучения — это процесс оснащения соответствующих учреждений средствами современной вычислительной техники.</a:t>
            </a:r>
          </a:p>
          <a:p>
            <a:r>
              <a:rPr lang="ru-RU" sz="1800" b="1" dirty="0" smtClean="0"/>
              <a:t>Информатизация </a:t>
            </a:r>
            <a:r>
              <a:rPr lang="ru-RU" sz="1800" dirty="0" smtClean="0"/>
              <a:t>обучения — это процесс, направленный на оптимальное использование информационного обеспечения обучения с помощью компьютера. </a:t>
            </a:r>
          </a:p>
          <a:p>
            <a:r>
              <a:rPr lang="ru-RU" sz="1800" dirty="0" smtClean="0"/>
              <a:t>Обучение  -  передача информации ученику.</a:t>
            </a:r>
          </a:p>
          <a:p>
            <a:pPr>
              <a:buNone/>
            </a:pPr>
            <a:r>
              <a:rPr lang="ru-RU" sz="1800" b="1" dirty="0" smtClean="0"/>
              <a:t>      Информационные технологии — процессы, связанные с переработкой информации.</a:t>
            </a:r>
          </a:p>
          <a:p>
            <a:r>
              <a:rPr lang="ru-RU" sz="1800" dirty="0" smtClean="0"/>
              <a:t>Любая педагогическая технология — информационная (академик Б.Н.Глушков). </a:t>
            </a:r>
          </a:p>
          <a:p>
            <a:r>
              <a:rPr lang="ru-RU" sz="1800" dirty="0" smtClean="0"/>
              <a:t>Когда же компьютеры стали широко использоваться в образовании, появился термин "</a:t>
            </a:r>
            <a:r>
              <a:rPr lang="ru-RU" sz="1800" b="1" dirty="0" smtClean="0"/>
              <a:t>новая информационная технология обучения".</a:t>
            </a:r>
          </a:p>
          <a:p>
            <a:r>
              <a:rPr lang="ru-RU" sz="1800" i="1" dirty="0" smtClean="0"/>
              <a:t>В образовании "педагогическая технология" и "информационная технология" — это в определенном смысле синонимы.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chemeClr val="tx2"/>
                </a:solidFill>
              </a:rPr>
              <a:t>Новая  информационная  технология обучения :</a:t>
            </a:r>
          </a:p>
          <a:p>
            <a:r>
              <a:rPr lang="ru-RU" sz="1800" dirty="0" smtClean="0"/>
              <a:t>удовлетворяет основным принципам педагогической технологии (предварительное проектирование, </a:t>
            </a:r>
            <a:r>
              <a:rPr lang="ru-RU" sz="1800" dirty="0" err="1" smtClean="0"/>
              <a:t>воспроизводимость</a:t>
            </a:r>
            <a:r>
              <a:rPr lang="ru-RU" sz="1800" dirty="0" smtClean="0"/>
              <a:t>, целостность);</a:t>
            </a:r>
          </a:p>
          <a:p>
            <a:r>
              <a:rPr lang="ru-RU" sz="1800" dirty="0" smtClean="0"/>
              <a:t>решает задачи, которые ранее в дидактике не были теоретически или практически решены.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При этом средством подготовки и передачи информации </a:t>
            </a:r>
          </a:p>
          <a:p>
            <a:pPr>
              <a:buNone/>
            </a:pPr>
            <a:r>
              <a:rPr lang="ru-RU" sz="1800" dirty="0" smtClean="0"/>
              <a:t>обучаемому является компьютер.</a:t>
            </a:r>
          </a:p>
          <a:p>
            <a:endParaRPr lang="ru-RU" sz="1800" dirty="0"/>
          </a:p>
        </p:txBody>
      </p:sp>
      <p:sp>
        <p:nvSpPr>
          <p:cNvPr id="26626" name="AutoShape 2" descr="data:image/jpeg;base64,/9j/4AAQSkZJRgABAQAAAQABAAD/2wCEAAkGBxQTEhUUExQVFhQXGRgaGRgYGBgcHxwYFx0cGBgdGhcaHCggGholHBwaIjEiJSkrLi4uHCAzODMsNygtLiwBCgoKDg0OGxAQGy8lICQsLCw0NC80LCwsLCwsLCwsLCwsLCwsLCw0LCwsLCwsLCwsLCwsLCwsLCwsLCwsLCwsLP/AABEIANAA8wMBIgACEQEDEQH/xAAcAAACAwEBAQEAAAAAAAAAAAAEBQIDBgABBwj/xABDEAABAgQEAwUGBAQEBAcAAAABAhEAAyExBAUSQVFhcQYiMoGRE0KhscHwI1LR4RRicvEHFTOiQ4KSwhYkU3Oy0uL/xAAaAQADAQEBAQAAAAAAAAAAAAACAwQBBQAG/8QAKxEAAgICAgEEAQMEAwAAAAAAAQIAEQMhEjEEEyJBUWEjMnEFFJGhFUKB/9oADAMBAAIRAxEAPwDL6YomJgreIzUR9ldznK+oGUR3s4taJpRSPNGI8DWiB5iYYzJcBzkwkiUqYDMEDLTBkwQLMhDLD5QciOiZiMKhBrkSYnJSHAO94quYvlJo9OFm+7QCjk0O5YZgccAGi5EwDeBiAYskywVchWzxfjBUTC0t9oQ5Z/ulN4HVPIJPG4ic+dt8K/YgeYt4VlP0ZtyctcXqnbW+b8enKKUUD7m39osSNzeDxIxEwt8S3+J2AMUieEl2ixc0JEB4lXC5gcxPwepoNCXiYFqJUWH0EGy8alNoWSWaseoS8LVmEIMRDp2PUq1OkcnEqSOX3eBhNAoA8cT+Y+UGSe7nuU9mY4kjS7iC8LiB/wAQP0igIBFBFuCSD3SKiBUNysm5753HOHmpoUq8vT0++MMJONTZiVQnTLQmpf1hngZRmXATwNjFVtMfIKh0q7zVDkBWG8vO5ZGl2YHbYfMwtTIQ2khzxO/OBZ8lAozHlBFOfcUi2bluJkrKlFBBS9C4jopThwQ+r1SD8Y6Npo/UWmZF6qiLsRl6UkhyXBbbvJAWw4hSXY8oOw8yVpI/DDkuwd0MyKt3VOx23gOdDU4SmIkg15X+9oJlS1N4TQsaGhNh1ixeYhlA6nIL0DEqlhB1cGIeJYTM2JVpdzLo+6AH9YJuVdQ8V3KJ8sh3BG1QRWF2IHGHqMwSGophoDlie6FgEjcuoHygafiUG9fCxWGfQggFV7qIPSFAtLkNCZ6ZSAphh/ipSFO3EnubhCAFaU2rMIbkDCzEZYpyEHV3lJANKJ0uSqzalaeojWqoJfcWqMezFMImJZBILi4r8fjF8vK5i2LaUmxVTza8TsKELkANmAyUu5LNzpU9IumPu4DcX9Ie4bJ8MhkzJs1SiahCUaf91SYeS8pwZ0J9kpVTqUVEUD0AFqwnEwB3FZPLVPuYaXYxKWe4z3rdug50jW5tk+EYhAmJUVMGW/wMJ8bkDJ/CmhYdgk0UfKzxUMikVPY/KV+ojUaRJFosxmFXL7sxJQo8Q1Pl6RWizeUamPdyg5BLJZfyjhNr0EVS1fOKpi6w5j6aCADZk1zHLxyDFbx6TCAoNkzeU8C7iLVGkUoFYsNoFMZKEzS9GWyF0j1A1HlFKU2EEoWAP0hqYuQ31BOWoVLEeyyy4ilUDqmOaRRlxhQKgjITG+EOpWpVthDJWOSnfyhTh5jACIqQl6vBshRYKvZjhebFQ7o7wtAOJxqlgd4vwECJxPeATQWLfdouwyWm6AaX89xEjMxNStDq43Qugjo4S2pHRZPesINPmlaA5JKdv0iODVXrDDBZeEvrOxtYuQB3juQQR1EVhOlZ0CxTVmDg3c3SoVpxhQcVQnDJ+YHi5R1O3P03izC4ZRcaTcbcn+UOswlqUkMwd7uWfummxZT72jzLMOSohwx0ggj+XSHrSiq8xG8yUuMV6MA/glM7EeXC8A43DkHhG3w8lQIqLuHBuSTUD+qFuMQVF9LgG1ySAwvepidMm5QueYDEljR3G8Tyn2q1BCE67XdksorBvQaiTDxOSpxC1M6UJuoAjmGB8SmHqeEMZGDEsaZQ7geouWo6jzY+kbnyDoRL+QB13CcNg8Nh0JK9M2aBdVW1VVoTYqUujm0JMwKu9Md2Fia0YLIH5QaPAuY4grU21z0gVGZFwFAFAYAMzsXSCblAJdogyCagJ2YThFL7rFTqsAkFqm/OCl4hUrUnxFyXFPhFv8MG1DRrLkqK1OoEEB9NNa1WSLQvVJVQEEKqCC9KweJRAf3GcJilqBcivw384mucUqY1qTdRFr1+kQnzwggB33/aOCSyVK8Qf8zN5h3g/TjQAouELxKCNK0hSCPDX61TC7F5OyDNlnUmpKKukcX3EFYjvKblU1+oi9M0JT5fe31ivGGAkxyFD7ZknrHFNYbY7DJmd5DBXDY/pCmN7NMNS9HDLYnNHkckExamVDExNl/aNQiwXsyATFpQWEeGXHiFmHjGE9rCgYsknYk0yonoA2iszY4KPSPfpgagEMZNSthEihmj2WoDnHq1AiMZQRbHcEseoSVRRNmk0EdJm7GJJQNozKeYFRi6k5EtrQzy6QorSopLc93gXDy4bCalKE8fu5hYwgVcccvwI2OHOw+XnePIqEtZrrblqA+DR0F6hiuUGnLTL5rTS+3F7AVLNsxgbGY1Sg6aAuCLkdPJ4vx2HCWUrYWG6efPY9RC848d5CAAD4SeVnHwjyIBJVS440rmSQ7uHuef38Y7LZR17VS9zUUhTgMatQKXJDUp+nnFuESsLcv6/vDuB4m6hDHNxhkHz+/0ipGCXM1VKJafErlwHM/CI5FhJs1WkOAKqUbJHG9+AgztJmolSxLl+EepPE8SY5RJ9TguzByYiFmfzTNEP7NKQECzVru/Enj0iK1+zlgpqS7DhQihNmFN7c4AwqkTVue61f1gTMpqgSs1FhzPPlaHnCBE48fGVYyUFg7LLlXUgFIL1IsKXqYVCTpqRYkAcW3eGmHaa5Lgiri5UzFmq3LpBuHwHte6Q2kXYAJD008XG3UmJihvco5VqC5JMUCPGq9EgdwncLIopvmYY5inUAENqJJclVUpHhAb3auss5pFC5YSnSAWBuly7h/PlA6sWdeh+6qjGl/zbt/K9S0GE+pg+xANQ1C5rU/pzguWjuliKEgkPQHapqXiWMwxosg6jUgqS/IkC0XKlFTB294h6gcSwZ4coB3Ay5LgsyiAz1etP1MBrV+HU1L0eD8UrulI90n4+TWhMgkmsGTQAg41szzDr0mCFZf7YkJ/1P8A5NcdYplIrWGWAV3wql4ML1ULI5TYiFUspJBDEUjlGkartPgkTEiYikz3hsoDfr84yLv0i5c4AoCoeDIMy8v8ySTEDeJAx4qAfa2PiPHck3CCpUhojhkbxMqL0h4xUOTCJZidCTLRWpIMVzDHSISzcmqp4LQuV6WLbGC5eGUPepxjxcujwVIllZA23hXoqCbh+pqRkSVKs5HWNFhctHdBJLbCKMJLSln/ALgQcnHAqLA0p83oKxhUL3F+oWOoSuXLBY/OOhPMx6ySWHpHQnUZxMrxEtYmMo0J8RsOnI8IXTAEKZKdfAvTmP3h9iVJnIYPpsE7g8P6TC7Eoly06Zh1K2SltKep97yjMr0IdqkHwy1agdTvVkAluMHow6vaBvaV40gaTnSkAhADEMxAYc2Ah1lWSz58oLUsBKi4S2zgmrOHa0APJIFRDZq3NjgsUmRI0IC61UtidR8thYCMh2ixmsswULU2g7NyuTMlpQoSlNcOEK271WHpvBeLypM9GpJSZo95O5Fw4hGJfTPM7uJfzLABmSmygmWyDVVxwDwtlY0ksfAA3QD9YdZllU3RrKSmukqaxGxHDnAuEy72lVDTp/3Hj8TFPMP11HY3VhYk8NleohVpY3/L+sOVzxo0p7oT6qNnNLF9/pAUvHJQyGDGw4E8fOFuIC9d9Qu+3m9zy6RpQdRTgk1LcVN1gszgX1MB+Z+NLF+ghYrDqUnUNIQaPVz68YaIUNQUgFSlFioA0f58KfCCZ2XFRBWaEkgOB1ZA5xOBTTeYTuD4eYCGCNZIDsGBAFCpV6cAwixOXq095TB2pUfD6xfhZOnQAi5IrW9jw5wXmsoagVE2IZTPQu7D0aHaU1JWclqEzuKp/NcP062gFCq/SGa2cmve4gBuFrPAk0OQLQdG9SparcjPQBb1+sXS5qQAxqOUH4GQCGpAeZs7b7RSqGu9yf1AzcZ07EFQABhVmWC98f8AMBtz6RJSi7C8EYSYrVUDgXs0LJBNkR6A49iJ0JaJaHBMG5jgCgggEoVUMDQ8HiAmgJYpI8osxhGXXUo53sSQoBFUybFcubsY9CRFDvyUcYPGjueNF2Elx6hLwSlgIn9OjcFn1QnTEWEMcuk06n5UinDYYkE7m0MstAAr4haAY1uTO+qEKMoMHDk7RTi5wSPZo3v9f7wQqWvhfeovsDHuHlJRbvKO+3QcoQdzcTgQD/Lx7xL71EdDheCcu/oD/wDUx7C+Syz1IpGUz0yjPADNuQ4T97wnXhiaqaPvf+XoEopahBFH4V/SPi+aB1K0hgCRvHJXL6pMl9UlookoRqY0T0eHmS4+Ynuo1sOBoPK0Ihh1ff8AaL8PM9moE86PuzCL8DgCiJ51DCp9Uw0uTi5KfaeIBr78YQ4XLJsla1SlDQk95Nyeidy0L8hzWZMmpSFMVMHpYC58hH0iXLQEhgHAZwL8ejwjKzYPaDYP+pzPTdWNmA4c+0SzOlQsQ3rGP7UZdMkKGgM4dB5bp6iNzKkVvR9o7tFgUzMOaVR3h5X+HyiUZuDgiH47sjT4/NlajqAUrjsH5q36QWnCa0d46iPcTam37wymypY1IqpqgCw4W84jhp6hQJCA27J/eOuDq50+xOwWXKKSklMtLW3b+/zhlhJCWBCdUwU1HlSpLmAMKk6u9MA/pBPxgyXLSknuqU99R48vKEZe5Jnb4gmZ4hlEKoGYaRTZ6wFjDrl90VZ6aakbEeLzMNZijpCUoFjYfMm5hbLlrULqAJI00DnqSIOrEzGbomLUylHxaQOANRwYbmOwMkFRc1+3iWhVQwGxqIJw0pgk7jlcH5Qy6qNykhTIzGlrJb3adYWTxq7xvDzNMNqZSTRviNjGdxCTq8X39YcpJ3F+OQRfzA5tC/OD8DJ1lzQRSpAVQCtT0h1leE7o84KgXNx2fKETcaYUoCCiY2k9KHY9YyWdgJmFLu3xHEHhDjE6JdS54AmAMegTUgWWH08x+X9I8jtjexJ/EXi13oxFPlNXaJS5ZZwaRZoNR1izCyVKOl6Av5RS6gNf3OoWoT3DyVqt+kMsPlZuotBMmQUgX5MPvaGSJQQnVMpuEm55coW7Ks52byD/ANZRhMsWqkty25284nM0yFOo6pnwgfFdoFkaEHQh7D68YoWkroxJhAVmNt1BRHP74VPzlSz3nHIWA5CCsLiEpqan7cdWgPLtIS62YbkRchSpnhASmC4j9o6jwAkN/wAy4Jp5R5F0vKKVJ9Y6Ffpzec+syJ403j5h2zyFSFlSATLVqUNINK1ccnHlG7l4hJlu9YV4+ZrTpUptweBFvvg8cDEpVtRJIFT47ipoTQE/GLsJks+ax8IIcFRpBva7KjLnOh/ZkA8QDuA1hDf/AD2Xpl6CFLVpGmxTxd4rGzuUM5CgoLuedl8uEta9f+shgKuAlQuKbxsMPiiLOYVd+6VpvYhJDDmC8EYVcwvrCRWjKNufCGnY3OdmJY3H2FxXJ+sFKmky1ClUqDdQYTyDxSYJxM/TLUbUJrxakSvjBOohWNiZRWWTXolZDbEAP6x5hMjmav8AS9VRQpE0EliQBcfsYlgVq1V5m5jo+8LoidjmoXYMcSMlmBXgRfj+sETcrmjdItZr+kB4ZZKt73Cv2iU+eXPj+B4nheJzzvuQu+Mt0YFPwEyxVZzel9+MUS8sUzuWej6b8nqIDxOI7xqseX7wZhJ5UkkKLEt4i55AN8Yd7gO49+Cr1Fs7L9L13+rQbhcOAdDOCx6QLOSXIBubVJBux5wXgnTUgk8eVOMMs1UX5DpwuC5lhNKjpJqCRzbxdIz2LBLj7HHyEP8AOphANHaoD+sJwlq1O7hntV+XKHoD1c3xz7blWDlabhXMtDbBY0JBQ/Q9Y7BT2I7qjYcvOL8wwssp1lga0c/btvxjzMLA7i8jh2phFkzDGYpSj5RE4Eag6rHp92MCz8dM00tx3pb6RfkKJk2dKSQSlS0g9CoAsY870puUhGA7ELzXAyx+IkAuahieLKbnR+ceZBgUqmEaAA24FO8Tfo0fQ8qGDQqYP4UDQoo7xcqa5qSw6xVmWeoSdKMOhKdmIr1pWOf/AMgzaVTGHA3plC4uIcRjZEgHSxVxbfkOPOEGJV/ElwVVfj0D/D48I1Ku0B2ko9f/AMx5/wCI1/kR/wBR/SDXMw3x3/MHD4OPHsvZmOOTzNY0oWpL1GkijA2PWDpWAne7JWT/AEkA/ZjSf+Ipn5Uf7jEx2hm8Eeij/wB0M/usx1xlfHD8tMvhsgxSiAqStt3EN52AXJl61yyAAbsz7DruDGgyrN5syYlJ06aksnYc9UC9v8T3JUs2JUo8wGTfi5JELXysrZRjIG5rYMbJzBmcM+aahLjiaE9QDeOgD+PA4Hm5D82G8dFnpH6iKE12VZmCgUU1CKvSCsWkqqLcCRGKweK9ixUohB4u6Tv5Rp5SgoAhYrvWsc5kCtI8ysnfUslSFE+HyinMMpQr/UkpPNm9CIuA01CqxNc1/EqGd/xJlZw2jES5a8LIXo0kJcpd3dRtwMZ5GdYlJczZg84f9q8AtcoKQX0VKRvzHMRi0zDYkvzhZIBqdDCoZbNXN3lfath+OrppBd93hrnWZpMtALgLAUaHw7ONnMYzJsCe7NWHF0oN1Ef9vOHGFzULUUzwGNdYowsB0EOXHZ5ARBwpz1LpGHOnUhR7xoUmkNsvmTQ5UyxbvCBF5OoPNkq7oAZSLOeIsYYonlCQJiXH5kjzqnaNdlIobgZsvEUJdJnIfvS2PEUijEJlKBImFLvQsRw2EHBAUh0kKf8ALt1TCfMMLsH8iX9IQgBbRiEbkdxZPy9bnSUK6FjEpctctL6C9T7zdCRv1gYy1BTA+sX43FKQltnA2NONPrFBuu5YzBqWVS1pWzAUs4N9yTDUUlkhiGvaxhLhMxdnbfaNAhaVt9hyI0sdSTy1KkD4mXzGZqIJ6NAOGSXbdJhrmMsHUOrc2v0rA2BTpGsCtj+42ihWqOVqxxphSNBKrDyfi42MJ1rOkmrv5Q6KzpDpPUWb6QtxSkocCpq52EYhC7iMLEk6gmBywrV3vNtns8azLFplTJQQkHvoYtQVFoy8nGEEBFdizdH/AHjSYBaZa5WpyStApW5HCFZQeBuHmLnIt/chhZxM/EubzV78z+kTxI1BvSAMIv8AGn/+6v5mClzI52NOM6GX90XEsWjosxIeovAntYsXYngYQDFiDAgmRNEyDqYxmn7MJdS1cAE+t4S9ssQFYhWp9KAEjcCgNepPwh/2bITJKjuSfJP9oxODzEzFrStlFalFILVKiSznyvSkJ8cE5Wf6lhFYVX73KxNR/L6R0EK7PzySUJllLljqG1PnHR0P7hPuI4GK06pywr3jsbN+kE/x5ksJZZrhVuo4colOkeySWqTcj4JEAYQFcxiAWNeuw6CEtjDQmphuavBZqpUvUtBA3IDx5KzaWogPXof0iWaNKkpQCQTeFOT1mp7wpag6wsYQRYkWTEgOo6GbioT3lVYBO44loSZTk6p09QmkBRJJtc+UHS5wTPYqDEqDARLETfZ4lKx77OTAjx55DwGoRPy4oVpsT4Vb6RcQMvDiaCQLO6eIs4/mjXZtgv4iUJibqYI5abnzPzhbKwjAH3tTLA5b9LR7FnAX8xWZhjlGQT14fSHdJOop2PlxjXplSp41y2BYuLV5wol4T2hXMSK2KeI4jnC8z1Sjqllhuf1+sIdRlPJdGc45ix/EKzXAlBo6FbFNH8rKhLicyWCfbI1pZvaIuL3GxjR4TtDKxH4U4B/ux/SF2cZSpJKpZK07Ndvr0jcTbC5NGV4QU/iL8BpmKUpCgsBrmoPUVgTNyNRDtb13q1YvlyEjUR3VD3kir8TuOhhRjMcsKPtQJiS3eA84afkyjEwbJYnSZMMpaimX93gHL5qFF0K8jB+LxLJbSBG3YFRfk7aoEkmZMc+EX412HCGGASjWoHvB2HQRnZs9klV7sa+Vese5ViFFQ7zOfh9vBqeRP4nsuA8NGaabNLMPCHpsASweM7mE06igDdiQOLWhrm2ICAaUADMeMKcMrUAp2JJfqbfCH4V1cDxk4jkZbg9Or2bd40cXhxlkpcmciWTqdSSHtcPXjHmCwWkoUA5FH4c/3ijNMURMlFIcpmpIB94iv7QvIbuYj+pmCjqU4BYM2c3/AKivmYNmGEuV40e0mOClRWokEbkl+l4cTF+fSIMbWJ18yEGVkwDiZTFxYwaVcaREgGGhqiRqAAxIKIj2dKY8jHYZDrSOJH6xRyFXDA5TUz5qZeFZRIGkJpd1UPwP7Rh5MjTMIUNCgT5KDFJD7VjUZ+vUESwAdTmv8op8flGazUqBRMKWNiHccBXyjfEWhZ+ZRkbfGOETgsaiKm7B6ilyY6EScSg1IVHRSfHER7pXiMQU1q1Ql91bn4xo+y2ABLqDN3iYRYdOpdQChLNThS1j3m9I3OESmXJdm1V8r+sRHL7dfMHIaNRF2hZa6Kt8zAGQ4b8YcGPyJirNBrUSCDFnZGQTNJLWLczaHBwEoGLAJXkZPEyWnOSKTHPmxhznuFT7NK7l2HzeE2OwxKplR4wR5xqloC5RO2kAelTAvkriYl213G/Y/EibLCNh3R1F4ni8P7OaucLAaCOO0J+yuIEpRSAzVHU/t8jGrzRAKEJPv3jm5vZm10ZHlPqJQ+IoVN9klOnwkOk/QwpzZTgqlCo8SR6uOcRxeM0qVh10c91XPb6QoRilJWU+8KHmIqxpqz3E4MB7MWTk++gluVxGgyPOlIDTCCCBXkad4cOYgWZhAfxUAubpdqi/RQ4G8BqmavBZ2IFiX2G3SNI5GpeTfU0c2Qid7RaSynDMeZjH5iFIWoK33HThBOFxypQU1nFPM2iUzHJmqrfTy6QVUKuNwqCSYrwKAVcC3lBuNxBSGNaQJIkaVAp3jzNJzCCUDjMdbyiDYyZ+HSjgceu8SyUEno/xinHB0BjcpAF3LU3rGu7JdgMeuq5XskkM8wgG/wCUOYR6yY7LmpYcTMhCiZzN8YdIHP8Af6xVJmjUgWsPMx9Xlf4SpKXnzisgFkpBQl9tRBKm6RjO0UuZhVGUZUvDFjQMdQuCJp7y/I0hQ/qeO6Xf+o1PCYpR1OmYmYEEA6QGDrZPdHDjDTIuyaZksYuZiSsJ72mSnWRpNlCpHkIwkycSQo1NuPpxpwg3AZguSfaSpipaxZSSxsS38/JO0JzeZkYEIajPH/p+LGb+Zs8xw8jEIJQJal7KIJIL17wqD8oxuKwmIlFgXewUBX+lQoo9D5QLOzxc3EGdO1JWQylyxoJOyiAb1rGiw2ZzNFdGKl7kMlfPUlilZFrCJVZ60ZYVQ9zNHM1oLLSRyb63gnD5mk7t8RDtGGw+IGmUrSoXlLDt0QouP+VQhLj+zhSSQCAN0upuooseYVDB5DDuLbx1PULOI1BgxfgfpF2Q/wCtX3QT9PrGZVImoGoMpPEEGx3a3mBB+S46YVgJJGogFw/P5cIevkiiPuLTx6bcado8aRiUhJYJABV1PebjeKsXOAlrB7zVc+XyhNm88qmBTmpJHQmjRbiF0Xew+rfOOupAVQJOycmuLlTq0+sdFAJ5R0N9QxvETSZHII0pJ3cjZ4f51mwCWNrfUlvSKMHgdPeD1AopgXIJY7UAfzhB2hKtWln6VckOAONI5vJR/wCSdsXLf3BcXjUKPDyq4G7XcuYedlVp1LIO2xO7kb9HjGEVrGk7LWVzhWN+Tbh5cQC0Ifi5ydU6rk8zxI/SNLk89JlIAsHHrGR0vMm8Gh9kJIlWNGMUtsSHJjvU9m4wy5qdq19Y12CzITdTmw7sYnOsKrUTQVBvYEhPwJEGdn8SEaXLhyCWaoOkhuRrGZlRx+RFYvGo2Z72gwyplRRUsEvamxf4RV7PUjWaTZdCTZQZ9rgh/MQ5zSaB3wAXG1iD4g3Cx9YyOaT1S5oUD3TXdmNLRgYlQY1sHE8YRIx71S7MAQaktZzxEWqw1QuXvcDf94EmymaYjwlnHCGmEVprtvypeNQ1FZE49RBiFOFEcvvlCpUwpUSLtDPHo8Sk8Q/MQpmKcPAs25Xhx6heAxlQ5tFmcFxC3DXgrMl8eEGjUhhtj/UErn1ku5cad7EULF3f0aPsn+Fnbv8AiUjDYhX46R3Fn/iJFP8ArHxj43gyFSym5f58hW+/OPcAtUshYJStCnDUII+sSZfHXOvH5lCuce5+rVmFucZRKxUsy5yAUmx95JNHSdi0Z/8Aw/7YJxcsSppAnpFR+dLeIfURrxK5m7x886tjaj3OgrBhYn5+7b9h52BUVp/Ewx98e7/X+Q8/CeVozmFcpHiST4e73lBrIcd0NvH6kmSQUqSQ4LuFVBe4I4R8p7a/4aqQTPwIcHxyaFQS1fYqUWH9J8uEPxZ/hpoE+OzpZSq2k8y7deKjEpU5SDqQSk7EFvXjF2YICWobkAKooKdi6RYvsawLOTpq7jjw8oouuoJEcIzhEwf+YSCU0C0AhVN34Q9weazAnxfxErZVPap+WroYwxNL0484twZXqHsiQo2It6QV33BHt6n0oSZc8BelCnDag6FdC1QesKc2y6TKBmJStMxiE8CpQKRUULAvFWHxKpKQuaR7RrJ97gCLNzMAzscucTNmHup8CQaAmlP15xXi8ckgnqKyeQtUO4HPQPaITslrcjEcxohanuQG+BpbjF2DS+qYTUlhzJ6c2+MDZqAGQ77m7P0Nt/WOhz3UkQRK/J46CPY82joL1hKamyXjShIDv4iQf5hpLm7kQgxGYalErBAOuqWpqASCAeADesX4uc4J2+ZhMvvFtvnHMyOAIzhuME41C1PVHjYkOxOkJNL0B9Y02RezIcMNRmuGs5VoceY6RksPIdo1+Sy9Msq9I3D9wMwrUJKpespNilQ8PhGhi/ElVYngMzSUqSyi7uPyukBk8nDwpmTPxTzgXL5rTC9nMOLjqIXDezGmd44qSmwfVq3cqABvaz9YW5Zi163mKJowc7bQRMQVBRPkIWTl6SDxZoYpA9x6hcLmxGIeXp3EJsZJ1JKTfb9Ity2bZRuYIxEqoMCcm5jJYuBZVQFCrFvWC8WPZkjZjWPZ0gBlQDjsVrSXNQ8EWqR+kcjRTNns42+UL8UhhThHqlvTnHYk0EAG0TOiuKp2GFYszC0e4WXUx5jzTp9I0P7IJT3wXL52lQJsSxoDvSh4Fj5Q5xckVUl2WHq19zSlb0hA1BGkyqZrlFJuBe5Lb+VqOTsN4xXprE3KmoNkOLUmYNCiiYnvIUGcECv3vaPvvYvtYjFp0LITiE+NA3/mT/KY/PCZJRMIN0qfy4gcIaSc2mImomSlaJss6gfzAXB4jj5RP5WBcqcvmahKtU/TWqPCIzPYftYjHynbROQwmI5/mSfeSePlGojhspU0ZVMT23/w/lYx5krTJxTMJukEKHBYao5io+EfBc7ySdhZvs50pSJrXNUqFnQqyk16x+r4Q9r8Lg1yCccmWqUnvd+7j8u+ral4PHlINdzTPzz2a7GYnGhS0AIlJB1TVnTLLbJPvH4c4JE+Thg0llr3UKjyNj8oZdru1C8UPYSGw+DBYS0nxAcQLJ/ljOyEy0n85b48o7Hi4D+5pLlb4lwlKmkrWe7uT9IhNVrISKIFP3PMwWqUuaAolk05cWYeUeq0hJ2RuC9X+j+rel5epMq3KZk8IAJHdA7tqn7o/MwpU61E7k/P6RZj8QVn+UWEX5fL0D2imsCl2cdK+IsQzvdt4WWEeqVG2EkqSgJFhwA+Di0dCObilEkigJpQW22vHQPEwuM9xanZIsI6Rh3pE5cuGOHlhItWISCxlJ9s9lYUBh6w0lzO6wtC1c5hHn8QyYINUUMZY8jITp34jnpEMIk+01HjSKk1WFHkw4RKfiO+yamNBPZjCurjSbPalyYWqk8b/KCZYsbmLRJrGlyZnp/Jl2WmkNkqcdIXYZDRcueBDV+zElbapDFz9oQYqaxMHYybCnFF6C5vyjHe45MAQXK0p1Eq4UEQn3SObwTISwbaKlJ777Cnnv8ASMJ4rX3HcaEKwSK+UDY7fzhnh0MPKF2Jv5iPM3tiQnuMCmC3lDTDhkkjkYAnCqep+UMkDuR4Hc3ImobJImoZmV0cu1SAKkHhxYUAeEWaYdSDpU19LioLFr8i/pDKY4RQsRV7RRJxwWrTNAO7sGJNC492m4s53MYx+IKLsmSyDtBMw05ExKiFIoDy3ChuD+8fonsl2ll42UFpUNY8aHDg9OBvH5wOWudSC4JoDwsK8SSKc+sM8Pi52FPtJS1S1ihKTsRvsePpE+XCMo/MM6n3Ltd2zk4IMTrm0ZCTZ91t4Rf0MfBu0ecTcfiNeImlh4EAMlIayR6h70MLcRmc0uStSiTuXcndz5xVIxy3ahsLff20DjwLj/meIhcnApZwVFzwufveGsnCgJolv5jfkRf05kQsk4xY3YbsPv8AuY7ETlbkmOghIHcQ62YZicYhO+oioaw8xanB7coU4rElZ719tm2oItGGUVAF0ukqqCaC7AVMXoVKkuCyl25vqFK0AoQQa77wDZAOoxcVSGDwYHfXpZnY83Z7VoaddxEcZO1kgeF/XmRx9PV4qmYhS724fIniW33i2WmNTZuawg2g8DHQfojofuJ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28" name="AutoShape 4" descr="data:image/jpeg;base64,/9j/4AAQSkZJRgABAQAAAQABAAD/2wCEAAkGBxQTEhUUExQVFhQXGRgaGRgYGBgcHxwYFx0cGBgdGhcaHCggGholHBwaIjEiJSkrLi4uHCAzODMsNygtLiwBCgoKDg0OGxAQGy8lICQsLCw0NC80LCwsLCwsLCwsLCwsLCwsLCw0LCwsLCwsLCwsLCwsLCwsLCwsLCwsLCwsLP/AABEIANAA8wMBIgACEQEDEQH/xAAcAAACAwEBAQEAAAAAAAAAAAAEBQIDBgABBwj/xABDEAABAgQEAwUGBAQEBAcAAAABAhEAAyExBAUSQVFhcQYiMoGRE0KhscHwI1LR4RRicvEHFTOiQ4KSwhYkU3Oy0uL/xAAaAQADAQEBAQAAAAAAAAAAAAACAwQBBQAG/8QAKxEAAgICAgEEAQMEAwAAAAAAAQIAEQMhEjEEEyJBUWEjMnEFFJGhFUKB/9oADAMBAAIRAxEAPwDL6YomJgreIzUR9ldznK+oGUR3s4taJpRSPNGI8DWiB5iYYzJcBzkwkiUqYDMEDLTBkwQLMhDLD5QciOiZiMKhBrkSYnJSHAO94quYvlJo9OFm+7QCjk0O5YZgccAGi5EwDeBiAYskywVchWzxfjBUTC0t9oQ5Z/ulN4HVPIJPG4ic+dt8K/YgeYt4VlP0ZtyctcXqnbW+b8enKKUUD7m39osSNzeDxIxEwt8S3+J2AMUieEl2ixc0JEB4lXC5gcxPwepoNCXiYFqJUWH0EGy8alNoWSWaseoS8LVmEIMRDp2PUq1OkcnEqSOX3eBhNAoA8cT+Y+UGSe7nuU9mY4kjS7iC8LiB/wAQP0igIBFBFuCSD3SKiBUNysm5753HOHmpoUq8vT0++MMJONTZiVQnTLQmpf1hngZRmXATwNjFVtMfIKh0q7zVDkBWG8vO5ZGl2YHbYfMwtTIQ2khzxO/OBZ8lAozHlBFOfcUi2bluJkrKlFBBS9C4jopThwQ+r1SD8Y6Npo/UWmZF6qiLsRl6UkhyXBbbvJAWw4hSXY8oOw8yVpI/DDkuwd0MyKt3VOx23gOdDU4SmIkg15X+9oJlS1N4TQsaGhNh1ixeYhlA6nIL0DEqlhB1cGIeJYTM2JVpdzLo+6AH9YJuVdQ8V3KJ8sh3BG1QRWF2IHGHqMwSGophoDlie6FgEjcuoHygafiUG9fCxWGfQggFV7qIPSFAtLkNCZ6ZSAphh/ipSFO3EnubhCAFaU2rMIbkDCzEZYpyEHV3lJANKJ0uSqzalaeojWqoJfcWqMezFMImJZBILi4r8fjF8vK5i2LaUmxVTza8TsKELkANmAyUu5LNzpU9IumPu4DcX9Ie4bJ8MhkzJs1SiahCUaf91SYeS8pwZ0J9kpVTqUVEUD0AFqwnEwB3FZPLVPuYaXYxKWe4z3rdug50jW5tk+EYhAmJUVMGW/wMJ8bkDJ/CmhYdgk0UfKzxUMikVPY/KV+ojUaRJFosxmFXL7sxJQo8Q1Pl6RWizeUamPdyg5BLJZfyjhNr0EVS1fOKpi6w5j6aCADZk1zHLxyDFbx6TCAoNkzeU8C7iLVGkUoFYsNoFMZKEzS9GWyF0j1A1HlFKU2EEoWAP0hqYuQ31BOWoVLEeyyy4ilUDqmOaRRlxhQKgjITG+EOpWpVthDJWOSnfyhTh5jACIqQl6vBshRYKvZjhebFQ7o7wtAOJxqlgd4vwECJxPeATQWLfdouwyWm6AaX89xEjMxNStDq43Qugjo4S2pHRZPesINPmlaA5JKdv0iODVXrDDBZeEvrOxtYuQB3juQQR1EVhOlZ0CxTVmDg3c3SoVpxhQcVQnDJ+YHi5R1O3P03izC4ZRcaTcbcn+UOswlqUkMwd7uWfummxZT72jzLMOSohwx0ggj+XSHrSiq8xG8yUuMV6MA/glM7EeXC8A43DkHhG3w8lQIqLuHBuSTUD+qFuMQVF9LgG1ySAwvepidMm5QueYDEljR3G8Tyn2q1BCE67XdksorBvQaiTDxOSpxC1M6UJuoAjmGB8SmHqeEMZGDEsaZQ7geouWo6jzY+kbnyDoRL+QB13CcNg8Nh0JK9M2aBdVW1VVoTYqUujm0JMwKu9Md2Fia0YLIH5QaPAuY4grU21z0gVGZFwFAFAYAMzsXSCblAJdogyCagJ2YThFL7rFTqsAkFqm/OCl4hUrUnxFyXFPhFv8MG1DRrLkqK1OoEEB9NNa1WSLQvVJVQEEKqCC9KweJRAf3GcJilqBcivw384mucUqY1qTdRFr1+kQnzwggB33/aOCSyVK8Qf8zN5h3g/TjQAouELxKCNK0hSCPDX61TC7F5OyDNlnUmpKKukcX3EFYjvKblU1+oi9M0JT5fe31ivGGAkxyFD7ZknrHFNYbY7DJmd5DBXDY/pCmN7NMNS9HDLYnNHkckExamVDExNl/aNQiwXsyATFpQWEeGXHiFmHjGE9rCgYsknYk0yonoA2iszY4KPSPfpgagEMZNSthEihmj2WoDnHq1AiMZQRbHcEseoSVRRNmk0EdJm7GJJQNozKeYFRi6k5EtrQzy6QorSopLc93gXDy4bCalKE8fu5hYwgVcccvwI2OHOw+XnePIqEtZrrblqA+DR0F6hiuUGnLTL5rTS+3F7AVLNsxgbGY1Sg6aAuCLkdPJ4vx2HCWUrYWG6efPY9RC848d5CAAD4SeVnHwjyIBJVS440rmSQ7uHuef38Y7LZR17VS9zUUhTgMatQKXJDUp+nnFuESsLcv6/vDuB4m6hDHNxhkHz+/0ipGCXM1VKJafErlwHM/CI5FhJs1WkOAKqUbJHG9+AgztJmolSxLl+EepPE8SY5RJ9TguzByYiFmfzTNEP7NKQECzVru/Enj0iK1+zlgpqS7DhQihNmFN7c4AwqkTVue61f1gTMpqgSs1FhzPPlaHnCBE48fGVYyUFg7LLlXUgFIL1IsKXqYVCTpqRYkAcW3eGmHaa5Lgiri5UzFmq3LpBuHwHte6Q2kXYAJD008XG3UmJihvco5VqC5JMUCPGq9EgdwncLIopvmYY5inUAENqJJclVUpHhAb3auss5pFC5YSnSAWBuly7h/PlA6sWdeh+6qjGl/zbt/K9S0GE+pg+xANQ1C5rU/pzguWjuliKEgkPQHapqXiWMwxosg6jUgqS/IkC0XKlFTB294h6gcSwZ4coB3Ay5LgsyiAz1etP1MBrV+HU1L0eD8UrulI90n4+TWhMgkmsGTQAg41szzDr0mCFZf7YkJ/1P8A5NcdYplIrWGWAV3wql4ML1ULI5TYiFUspJBDEUjlGkartPgkTEiYikz3hsoDfr84yLv0i5c4AoCoeDIMy8v8ySTEDeJAx4qAfa2PiPHck3CCpUhojhkbxMqL0h4xUOTCJZidCTLRWpIMVzDHSISzcmqp4LQuV6WLbGC5eGUPepxjxcujwVIllZA23hXoqCbh+pqRkSVKs5HWNFhctHdBJLbCKMJLSln/ALgQcnHAqLA0p83oKxhUL3F+oWOoSuXLBY/OOhPMx6ySWHpHQnUZxMrxEtYmMo0J8RsOnI8IXTAEKZKdfAvTmP3h9iVJnIYPpsE7g8P6TC7Eoly06Zh1K2SltKep97yjMr0IdqkHwy1agdTvVkAluMHow6vaBvaV40gaTnSkAhADEMxAYc2Ah1lWSz58oLUsBKi4S2zgmrOHa0APJIFRDZq3NjgsUmRI0IC61UtidR8thYCMh2ixmsswULU2g7NyuTMlpQoSlNcOEK271WHpvBeLypM9GpJSZo95O5Fw4hGJfTPM7uJfzLABmSmygmWyDVVxwDwtlY0ksfAA3QD9YdZllU3RrKSmukqaxGxHDnAuEy72lVDTp/3Hj8TFPMP11HY3VhYk8NleohVpY3/L+sOVzxo0p7oT6qNnNLF9/pAUvHJQyGDGw4E8fOFuIC9d9Qu+3m9zy6RpQdRTgk1LcVN1gszgX1MB+Z+NLF+ghYrDqUnUNIQaPVz68YaIUNQUgFSlFioA0f58KfCCZ2XFRBWaEkgOB1ZA5xOBTTeYTuD4eYCGCNZIDsGBAFCpV6cAwixOXq095TB2pUfD6xfhZOnQAi5IrW9jw5wXmsoagVE2IZTPQu7D0aHaU1JWclqEzuKp/NcP062gFCq/SGa2cmve4gBuFrPAk0OQLQdG9SparcjPQBb1+sXS5qQAxqOUH4GQCGpAeZs7b7RSqGu9yf1AzcZ07EFQABhVmWC98f8AMBtz6RJSi7C8EYSYrVUDgXs0LJBNkR6A49iJ0JaJaHBMG5jgCgggEoVUMDQ8HiAmgJYpI8osxhGXXUo53sSQoBFUybFcubsY9CRFDvyUcYPGjueNF2Elx6hLwSlgIn9OjcFn1QnTEWEMcuk06n5UinDYYkE7m0MstAAr4haAY1uTO+qEKMoMHDk7RTi5wSPZo3v9f7wQqWvhfeovsDHuHlJRbvKO+3QcoQdzcTgQD/Lx7xL71EdDheCcu/oD/wDUx7C+Syz1IpGUz0yjPADNuQ4T97wnXhiaqaPvf+XoEopahBFH4V/SPi+aB1K0hgCRvHJXL6pMl9UlookoRqY0T0eHmS4+Ynuo1sOBoPK0Ihh1ff8AaL8PM9moE86PuzCL8DgCiJ51DCp9Uw0uTi5KfaeIBr78YQ4XLJsla1SlDQk95Nyeidy0L8hzWZMmpSFMVMHpYC58hH0iXLQEhgHAZwL8ejwjKzYPaDYP+pzPTdWNmA4c+0SzOlQsQ3rGP7UZdMkKGgM4dB5bp6iNzKkVvR9o7tFgUzMOaVR3h5X+HyiUZuDgiH47sjT4/NlajqAUrjsH5q36QWnCa0d46iPcTam37wymypY1IqpqgCw4W84jhp6hQJCA27J/eOuDq50+xOwWXKKSklMtLW3b+/zhlhJCWBCdUwU1HlSpLmAMKk6u9MA/pBPxgyXLSknuqU99R48vKEZe5Jnb4gmZ4hlEKoGYaRTZ6wFjDrl90VZ6aakbEeLzMNZijpCUoFjYfMm5hbLlrULqAJI00DnqSIOrEzGbomLUylHxaQOANRwYbmOwMkFRc1+3iWhVQwGxqIJw0pgk7jlcH5Qy6qNykhTIzGlrJb3adYWTxq7xvDzNMNqZSTRviNjGdxCTq8X39YcpJ3F+OQRfzA5tC/OD8DJ1lzQRSpAVQCtT0h1leE7o84KgXNx2fKETcaYUoCCiY2k9KHY9YyWdgJmFLu3xHEHhDjE6JdS54AmAMegTUgWWH08x+X9I8jtjexJ/EXi13oxFPlNXaJS5ZZwaRZoNR1izCyVKOl6Av5RS6gNf3OoWoT3DyVqt+kMsPlZuotBMmQUgX5MPvaGSJQQnVMpuEm55coW7Ks52byD/ANZRhMsWqkty25284nM0yFOo6pnwgfFdoFkaEHQh7D68YoWkroxJhAVmNt1BRHP74VPzlSz3nHIWA5CCsLiEpqan7cdWgPLtIS62YbkRchSpnhASmC4j9o6jwAkN/wAy4Jp5R5F0vKKVJ9Y6Ffpzec+syJ403j5h2zyFSFlSATLVqUNINK1ccnHlG7l4hJlu9YV4+ZrTpUptweBFvvg8cDEpVtRJIFT47ipoTQE/GLsJks+ax8IIcFRpBva7KjLnOh/ZkA8QDuA1hDf/AD2Xpl6CFLVpGmxTxd4rGzuUM5CgoLuedl8uEta9f+shgKuAlQuKbxsMPiiLOYVd+6VpvYhJDDmC8EYVcwvrCRWjKNufCGnY3OdmJY3H2FxXJ+sFKmky1ClUqDdQYTyDxSYJxM/TLUbUJrxakSvjBOohWNiZRWWTXolZDbEAP6x5hMjmav8AS9VRQpE0EliQBcfsYlgVq1V5m5jo+8LoidjmoXYMcSMlmBXgRfj+sETcrmjdItZr+kB4ZZKt73Cv2iU+eXPj+B4nheJzzvuQu+Mt0YFPwEyxVZzel9+MUS8sUzuWej6b8nqIDxOI7xqseX7wZhJ5UkkKLEt4i55AN8Yd7gO49+Cr1Fs7L9L13+rQbhcOAdDOCx6QLOSXIBubVJBux5wXgnTUgk8eVOMMs1UX5DpwuC5lhNKjpJqCRzbxdIz2LBLj7HHyEP8AOphANHaoD+sJwlq1O7hntV+XKHoD1c3xz7blWDlabhXMtDbBY0JBQ/Q9Y7BT2I7qjYcvOL8wwssp1lga0c/btvxjzMLA7i8jh2phFkzDGYpSj5RE4Eag6rHp92MCz8dM00tx3pb6RfkKJk2dKSQSlS0g9CoAsY870puUhGA7ELzXAyx+IkAuahieLKbnR+ceZBgUqmEaAA24FO8Tfo0fQ8qGDQqYP4UDQoo7xcqa5qSw6xVmWeoSdKMOhKdmIr1pWOf/AMgzaVTGHA3plC4uIcRjZEgHSxVxbfkOPOEGJV/ElwVVfj0D/D48I1Ku0B2ko9f/AMx5/wCI1/kR/wBR/SDXMw3x3/MHD4OPHsvZmOOTzNY0oWpL1GkijA2PWDpWAne7JWT/AEkA/ZjSf+Ipn5Uf7jEx2hm8Eeij/wB0M/usx1xlfHD8tMvhsgxSiAqStt3EN52AXJl61yyAAbsz7DruDGgyrN5syYlJ06aksnYc9UC9v8T3JUs2JUo8wGTfi5JELXysrZRjIG5rYMbJzBmcM+aahLjiaE9QDeOgD+PA4Hm5D82G8dFnpH6iKE12VZmCgUU1CKvSCsWkqqLcCRGKweK9ixUohB4u6Tv5Rp5SgoAhYrvWsc5kCtI8ysnfUslSFE+HyinMMpQr/UkpPNm9CIuA01CqxNc1/EqGd/xJlZw2jES5a8LIXo0kJcpd3dRtwMZ5GdYlJczZg84f9q8AtcoKQX0VKRvzHMRi0zDYkvzhZIBqdDCoZbNXN3lfath+OrppBd93hrnWZpMtALgLAUaHw7ONnMYzJsCe7NWHF0oN1Ef9vOHGFzULUUzwGNdYowsB0EOXHZ5ARBwpz1LpGHOnUhR7xoUmkNsvmTQ5UyxbvCBF5OoPNkq7oAZSLOeIsYYonlCQJiXH5kjzqnaNdlIobgZsvEUJdJnIfvS2PEUijEJlKBImFLvQsRw2EHBAUh0kKf8ALt1TCfMMLsH8iX9IQgBbRiEbkdxZPy9bnSUK6FjEpctctL6C9T7zdCRv1gYy1BTA+sX43FKQltnA2NONPrFBuu5YzBqWVS1pWzAUs4N9yTDUUlkhiGvaxhLhMxdnbfaNAhaVt9hyI0sdSTy1KkD4mXzGZqIJ6NAOGSXbdJhrmMsHUOrc2v0rA2BTpGsCtj+42ihWqOVqxxphSNBKrDyfi42MJ1rOkmrv5Q6KzpDpPUWb6QtxSkocCpq52EYhC7iMLEk6gmBywrV3vNtns8azLFplTJQQkHvoYtQVFoy8nGEEBFdizdH/AHjSYBaZa5WpyStApW5HCFZQeBuHmLnIt/chhZxM/EubzV78z+kTxI1BvSAMIv8AGn/+6v5mClzI52NOM6GX90XEsWjosxIeovAntYsXYngYQDFiDAgmRNEyDqYxmn7MJdS1cAE+t4S9ssQFYhWp9KAEjcCgNepPwh/2bITJKjuSfJP9oxODzEzFrStlFalFILVKiSznyvSkJ8cE5Wf6lhFYVX73KxNR/L6R0EK7PzySUJllLljqG1PnHR0P7hPuI4GK06pywr3jsbN+kE/x5ksJZZrhVuo4colOkeySWqTcj4JEAYQFcxiAWNeuw6CEtjDQmphuavBZqpUvUtBA3IDx5KzaWogPXof0iWaNKkpQCQTeFOT1mp7wpag6wsYQRYkWTEgOo6GbioT3lVYBO44loSZTk6p09QmkBRJJtc+UHS5wTPYqDEqDARLETfZ4lKx77OTAjx55DwGoRPy4oVpsT4Vb6RcQMvDiaCQLO6eIs4/mjXZtgv4iUJibqYI5abnzPzhbKwjAH3tTLA5b9LR7FnAX8xWZhjlGQT14fSHdJOop2PlxjXplSp41y2BYuLV5wol4T2hXMSK2KeI4jnC8z1Sjqllhuf1+sIdRlPJdGc45ix/EKzXAlBo6FbFNH8rKhLicyWCfbI1pZvaIuL3GxjR4TtDKxH4U4B/ux/SF2cZSpJKpZK07Ndvr0jcTbC5NGV4QU/iL8BpmKUpCgsBrmoPUVgTNyNRDtb13q1YvlyEjUR3VD3kir8TuOhhRjMcsKPtQJiS3eA84afkyjEwbJYnSZMMpaimX93gHL5qFF0K8jB+LxLJbSBG3YFRfk7aoEkmZMc+EX412HCGGASjWoHvB2HQRnZs9klV7sa+Vese5ViFFQ7zOfh9vBqeRP4nsuA8NGaabNLMPCHpsASweM7mE06igDdiQOLWhrm2ICAaUADMeMKcMrUAp2JJfqbfCH4V1cDxk4jkZbg9Or2bd40cXhxlkpcmciWTqdSSHtcPXjHmCwWkoUA5FH4c/3ijNMURMlFIcpmpIB94iv7QvIbuYj+pmCjqU4BYM2c3/AKivmYNmGEuV40e0mOClRWokEbkl+l4cTF+fSIMbWJ18yEGVkwDiZTFxYwaVcaREgGGhqiRqAAxIKIj2dKY8jHYZDrSOJH6xRyFXDA5TUz5qZeFZRIGkJpd1UPwP7Rh5MjTMIUNCgT5KDFJD7VjUZ+vUESwAdTmv8op8flGazUqBRMKWNiHccBXyjfEWhZ+ZRkbfGOETgsaiKm7B6ilyY6EScSg1IVHRSfHER7pXiMQU1q1Ql91bn4xo+y2ABLqDN3iYRYdOpdQChLNThS1j3m9I3OESmXJdm1V8r+sRHL7dfMHIaNRF2hZa6Kt8zAGQ4b8YcGPyJirNBrUSCDFnZGQTNJLWLczaHBwEoGLAJXkZPEyWnOSKTHPmxhznuFT7NK7l2HzeE2OwxKplR4wR5xqloC5RO2kAelTAvkriYl213G/Y/EibLCNh3R1F4ni8P7OaucLAaCOO0J+yuIEpRSAzVHU/t8jGrzRAKEJPv3jm5vZm10ZHlPqJQ+IoVN9klOnwkOk/QwpzZTgqlCo8SR6uOcRxeM0qVh10c91XPb6QoRilJWU+8KHmIqxpqz3E4MB7MWTk++gluVxGgyPOlIDTCCCBXkad4cOYgWZhAfxUAubpdqi/RQ4G8BqmavBZ2IFiX2G3SNI5GpeTfU0c2Qid7RaSynDMeZjH5iFIWoK33HThBOFxypQU1nFPM2iUzHJmqrfTy6QVUKuNwqCSYrwKAVcC3lBuNxBSGNaQJIkaVAp3jzNJzCCUDjMdbyiDYyZ+HSjgceu8SyUEno/xinHB0BjcpAF3LU3rGu7JdgMeuq5XskkM8wgG/wCUOYR6yY7LmpYcTMhCiZzN8YdIHP8Af6xVJmjUgWsPMx9Xlf4SpKXnzisgFkpBQl9tRBKm6RjO0UuZhVGUZUvDFjQMdQuCJp7y/I0hQ/qeO6Xf+o1PCYpR1OmYmYEEA6QGDrZPdHDjDTIuyaZksYuZiSsJ72mSnWRpNlCpHkIwkycSQo1NuPpxpwg3AZguSfaSpipaxZSSxsS38/JO0JzeZkYEIajPH/p+LGb+Zs8xw8jEIJQJal7KIJIL17wqD8oxuKwmIlFgXewUBX+lQoo9D5QLOzxc3EGdO1JWQylyxoJOyiAb1rGiw2ZzNFdGKl7kMlfPUlilZFrCJVZ60ZYVQ9zNHM1oLLSRyb63gnD5mk7t8RDtGGw+IGmUrSoXlLDt0QouP+VQhLj+zhSSQCAN0upuooseYVDB5DDuLbx1PULOI1BgxfgfpF2Q/wCtX3QT9PrGZVImoGoMpPEEGx3a3mBB+S46YVgJJGogFw/P5cIevkiiPuLTx6bcado8aRiUhJYJABV1PebjeKsXOAlrB7zVc+XyhNm88qmBTmpJHQmjRbiF0Xew+rfOOupAVQJOycmuLlTq0+sdFAJ5R0N9QxvETSZHII0pJ3cjZ4f51mwCWNrfUlvSKMHgdPeD1AopgXIJY7UAfzhB2hKtWln6VckOAONI5vJR/wCSdsXLf3BcXjUKPDyq4G7XcuYedlVp1LIO2xO7kb9HjGEVrGk7LWVzhWN+Tbh5cQC0Ifi5ydU6rk8zxI/SNLk89JlIAsHHrGR0vMm8Gh9kJIlWNGMUtsSHJjvU9m4wy5qdq19Y12CzITdTmw7sYnOsKrUTQVBvYEhPwJEGdn8SEaXLhyCWaoOkhuRrGZlRx+RFYvGo2Z72gwyplRRUsEvamxf4RV7PUjWaTZdCTZQZ9rgh/MQ5zSaB3wAXG1iD4g3Cx9YyOaT1S5oUD3TXdmNLRgYlQY1sHE8YRIx71S7MAQaktZzxEWqw1QuXvcDf94EmymaYjwlnHCGmEVprtvypeNQ1FZE49RBiFOFEcvvlCpUwpUSLtDPHo8Sk8Q/MQpmKcPAs25Xhx6heAxlQ5tFmcFxC3DXgrMl8eEGjUhhtj/UErn1ku5cad7EULF3f0aPsn+Fnbv8AiUjDYhX46R3Fn/iJFP8ArHxj43gyFSym5f58hW+/OPcAtUshYJStCnDUII+sSZfHXOvH5lCuce5+rVmFucZRKxUsy5yAUmx95JNHSdi0Z/8Aw/7YJxcsSppAnpFR+dLeIfURrxK5m7x886tjaj3OgrBhYn5+7b9h52BUVp/Ewx98e7/X+Q8/CeVozmFcpHiST4e73lBrIcd0NvH6kmSQUqSQ4LuFVBe4I4R8p7a/4aqQTPwIcHxyaFQS1fYqUWH9J8uEPxZ/hpoE+OzpZSq2k8y7deKjEpU5SDqQSk7EFvXjF2YICWobkAKooKdi6RYvsawLOTpq7jjw8oouuoJEcIzhEwf+YSCU0C0AhVN34Q9weazAnxfxErZVPap+WroYwxNL0484twZXqHsiQo2It6QV33BHt6n0oSZc8BelCnDag6FdC1QesKc2y6TKBmJStMxiE8CpQKRUULAvFWHxKpKQuaR7RrJ97gCLNzMAzscucTNmHup8CQaAmlP15xXi8ckgnqKyeQtUO4HPQPaITslrcjEcxohanuQG+BpbjF2DS+qYTUlhzJ6c2+MDZqAGQ77m7P0Nt/WOhz3UkQRK/J46CPY82joL1hKamyXjShIDv4iQf5hpLm7kQgxGYalErBAOuqWpqASCAeADesX4uc4J2+ZhMvvFtvnHMyOAIzhuME41C1PVHjYkOxOkJNL0B9Y02RezIcMNRmuGs5VoceY6RksPIdo1+Sy9Msq9I3D9wMwrUJKpespNilQ8PhGhi/ElVYngMzSUqSyi7uPyukBk8nDwpmTPxTzgXL5rTC9nMOLjqIXDezGmd44qSmwfVq3cqABvaz9YW5Zi163mKJowc7bQRMQVBRPkIWTl6SDxZoYpA9x6hcLmxGIeXp3EJsZJ1JKTfb9Ity2bZRuYIxEqoMCcm5jJYuBZVQFCrFvWC8WPZkjZjWPZ0gBlQDjsVrSXNQ8EWqR+kcjRTNns42+UL8UhhThHqlvTnHYk0EAG0TOiuKp2GFYszC0e4WXUx5jzTp9I0P7IJT3wXL52lQJsSxoDvSh4Fj5Q5xckVUl2WHq19zSlb0hA1BGkyqZrlFJuBe5Lb+VqOTsN4xXprE3KmoNkOLUmYNCiiYnvIUGcECv3vaPvvYvtYjFp0LITiE+NA3/mT/KY/PCZJRMIN0qfy4gcIaSc2mImomSlaJss6gfzAXB4jj5RP5WBcqcvmahKtU/TWqPCIzPYftYjHynbROQwmI5/mSfeSePlGojhspU0ZVMT23/w/lYx5krTJxTMJukEKHBYao5io+EfBc7ySdhZvs50pSJrXNUqFnQqyk16x+r4Q9r8Lg1yCccmWqUnvd+7j8u+ral4PHlINdzTPzz2a7GYnGhS0AIlJB1TVnTLLbJPvH4c4JE+Thg0llr3UKjyNj8oZdru1C8UPYSGw+DBYS0nxAcQLJ/ljOyEy0n85b48o7Hi4D+5pLlb4lwlKmkrWe7uT9IhNVrISKIFP3PMwWqUuaAolk05cWYeUeq0hJ2RuC9X+j+rel5epMq3KZk8IAJHdA7tqn7o/MwpU61E7k/P6RZj8QVn+UWEX5fL0D2imsCl2cdK+IsQzvdt4WWEeqVG2EkqSgJFhwA+Di0dCObilEkigJpQW22vHQPEwuM9xanZIsI6Rh3pE5cuGOHlhItWISCxlJ9s9lYUBh6w0lzO6wtC1c5hHn8QyYINUUMZY8jITp34jnpEMIk+01HjSKk1WFHkw4RKfiO+yamNBPZjCurjSbPalyYWqk8b/KCZYsbmLRJrGlyZnp/Jl2WmkNkqcdIXYZDRcueBDV+zElbapDFz9oQYqaxMHYybCnFF6C5vyjHe45MAQXK0p1Eq4UEQn3SObwTISwbaKlJ777Cnnv8ASMJ4rX3HcaEKwSK+UDY7fzhnh0MPKF2Jv5iPM3tiQnuMCmC3lDTDhkkjkYAnCqep+UMkDuR4Hc3ImobJImoZmV0cu1SAKkHhxYUAeEWaYdSDpU19LioLFr8i/pDKY4RQsRV7RRJxwWrTNAO7sGJNC492m4s53MYx+IKLsmSyDtBMw05ExKiFIoDy3ChuD+8fonsl2ll42UFpUNY8aHDg9OBvH5wOWudSC4JoDwsK8SSKc+sM8Pi52FPtJS1S1ihKTsRvsePpE+XCMo/MM6n3Ltd2zk4IMTrm0ZCTZ91t4Rf0MfBu0ecTcfiNeImlh4EAMlIayR6h70MLcRmc0uStSiTuXcndz5xVIxy3ahsLff20DjwLj/meIhcnApZwVFzwufveGsnCgJolv5jfkRf05kQsk4xY3YbsPv8AuY7ETlbkmOghIHcQ62YZicYhO+oioaw8xanB7coU4rElZ719tm2oItGGUVAF0ukqqCaC7AVMXoVKkuCyl25vqFK0AoQQa77wDZAOoxcVSGDwYHfXpZnY83Z7VoaddxEcZO1kgeF/XmRx9PV4qmYhS724fIniW33i2WmNTZuawg2g8DHQfojofuJ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30" name="AutoShape 6" descr="data:image/jpeg;base64,/9j/4AAQSkZJRgABAQAAAQABAAD/2wCEAAkGBxQTEhUUExQVFhQXGRgaGRgYGBgcHxwYFx0cGBgdGhcaHCggGholHBwaIjEiJSkrLi4uHCAzODMsNygtLiwBCgoKDg0OGxAQGy8lICQsLCw0NC80LCwsLCwsLCwsLCwsLCwsLCw0LCwsLCwsLCwsLCwsLCwsLCwsLCwsLCwsLP/AABEIANAA8wMBIgACEQEDEQH/xAAcAAACAwEBAQEAAAAAAAAAAAAEBQIDBgABBwj/xABDEAABAgQEAwUGBAQEBAcAAAABAhEAAyExBAUSQVFhcQYiMoGRE0KhscHwI1LR4RRicvEHFTOiQ4KSwhYkU3Oy0uL/xAAaAQADAQEBAQAAAAAAAAAAAAACAwQBBQAG/8QAKxEAAgICAgEEAQMEAwAAAAAAAQIAEQMhEjEEEyJBUWEjMnEFFJGhFUKB/9oADAMBAAIRAxEAPwDL6YomJgreIzUR9ldznK+oGUR3s4taJpRSPNGI8DWiB5iYYzJcBzkwkiUqYDMEDLTBkwQLMhDLD5QciOiZiMKhBrkSYnJSHAO94quYvlJo9OFm+7QCjk0O5YZgccAGi5EwDeBiAYskywVchWzxfjBUTC0t9oQ5Z/ulN4HVPIJPG4ic+dt8K/YgeYt4VlP0ZtyctcXqnbW+b8enKKUUD7m39osSNzeDxIxEwt8S3+J2AMUieEl2ixc0JEB4lXC5gcxPwepoNCXiYFqJUWH0EGy8alNoWSWaseoS8LVmEIMRDp2PUq1OkcnEqSOX3eBhNAoA8cT+Y+UGSe7nuU9mY4kjS7iC8LiB/wAQP0igIBFBFuCSD3SKiBUNysm5753HOHmpoUq8vT0++MMJONTZiVQnTLQmpf1hngZRmXATwNjFVtMfIKh0q7zVDkBWG8vO5ZGl2YHbYfMwtTIQ2khzxO/OBZ8lAozHlBFOfcUi2bluJkrKlFBBS9C4jopThwQ+r1SD8Y6Npo/UWmZF6qiLsRl6UkhyXBbbvJAWw4hSXY8oOw8yVpI/DDkuwd0MyKt3VOx23gOdDU4SmIkg15X+9oJlS1N4TQsaGhNh1ixeYhlA6nIL0DEqlhB1cGIeJYTM2JVpdzLo+6AH9YJuVdQ8V3KJ8sh3BG1QRWF2IHGHqMwSGophoDlie6FgEjcuoHygafiUG9fCxWGfQggFV7qIPSFAtLkNCZ6ZSAphh/ipSFO3EnubhCAFaU2rMIbkDCzEZYpyEHV3lJANKJ0uSqzalaeojWqoJfcWqMezFMImJZBILi4r8fjF8vK5i2LaUmxVTza8TsKELkANmAyUu5LNzpU9IumPu4DcX9Ie4bJ8MhkzJs1SiahCUaf91SYeS8pwZ0J9kpVTqUVEUD0AFqwnEwB3FZPLVPuYaXYxKWe4z3rdug50jW5tk+EYhAmJUVMGW/wMJ8bkDJ/CmhYdgk0UfKzxUMikVPY/KV+ojUaRJFosxmFXL7sxJQo8Q1Pl6RWizeUamPdyg5BLJZfyjhNr0EVS1fOKpi6w5j6aCADZk1zHLxyDFbx6TCAoNkzeU8C7iLVGkUoFYsNoFMZKEzS9GWyF0j1A1HlFKU2EEoWAP0hqYuQ31BOWoVLEeyyy4ilUDqmOaRRlxhQKgjITG+EOpWpVthDJWOSnfyhTh5jACIqQl6vBshRYKvZjhebFQ7o7wtAOJxqlgd4vwECJxPeATQWLfdouwyWm6AaX89xEjMxNStDq43Qugjo4S2pHRZPesINPmlaA5JKdv0iODVXrDDBZeEvrOxtYuQB3juQQR1EVhOlZ0CxTVmDg3c3SoVpxhQcVQnDJ+YHi5R1O3P03izC4ZRcaTcbcn+UOswlqUkMwd7uWfummxZT72jzLMOSohwx0ggj+XSHrSiq8xG8yUuMV6MA/glM7EeXC8A43DkHhG3w8lQIqLuHBuSTUD+qFuMQVF9LgG1ySAwvepidMm5QueYDEljR3G8Tyn2q1BCE67XdksorBvQaiTDxOSpxC1M6UJuoAjmGB8SmHqeEMZGDEsaZQ7geouWo6jzY+kbnyDoRL+QB13CcNg8Nh0JK9M2aBdVW1VVoTYqUujm0JMwKu9Md2Fia0YLIH5QaPAuY4grU21z0gVGZFwFAFAYAMzsXSCblAJdogyCagJ2YThFL7rFTqsAkFqm/OCl4hUrUnxFyXFPhFv8MG1DRrLkqK1OoEEB9NNa1WSLQvVJVQEEKqCC9KweJRAf3GcJilqBcivw384mucUqY1qTdRFr1+kQnzwggB33/aOCSyVK8Qf8zN5h3g/TjQAouELxKCNK0hSCPDX61TC7F5OyDNlnUmpKKukcX3EFYjvKblU1+oi9M0JT5fe31ivGGAkxyFD7ZknrHFNYbY7DJmd5DBXDY/pCmN7NMNS9HDLYnNHkckExamVDExNl/aNQiwXsyATFpQWEeGXHiFmHjGE9rCgYsknYk0yonoA2iszY4KPSPfpgagEMZNSthEihmj2WoDnHq1AiMZQRbHcEseoSVRRNmk0EdJm7GJJQNozKeYFRi6k5EtrQzy6QorSopLc93gXDy4bCalKE8fu5hYwgVcccvwI2OHOw+XnePIqEtZrrblqA+DR0F6hiuUGnLTL5rTS+3F7AVLNsxgbGY1Sg6aAuCLkdPJ4vx2HCWUrYWG6efPY9RC848d5CAAD4SeVnHwjyIBJVS440rmSQ7uHuef38Y7LZR17VS9zUUhTgMatQKXJDUp+nnFuESsLcv6/vDuB4m6hDHNxhkHz+/0ipGCXM1VKJafErlwHM/CI5FhJs1WkOAKqUbJHG9+AgztJmolSxLl+EepPE8SY5RJ9TguzByYiFmfzTNEP7NKQECzVru/Enj0iK1+zlgpqS7DhQihNmFN7c4AwqkTVue61f1gTMpqgSs1FhzPPlaHnCBE48fGVYyUFg7LLlXUgFIL1IsKXqYVCTpqRYkAcW3eGmHaa5Lgiri5UzFmq3LpBuHwHte6Q2kXYAJD008XG3UmJihvco5VqC5JMUCPGq9EgdwncLIopvmYY5inUAENqJJclVUpHhAb3auss5pFC5YSnSAWBuly7h/PlA6sWdeh+6qjGl/zbt/K9S0GE+pg+xANQ1C5rU/pzguWjuliKEgkPQHapqXiWMwxosg6jUgqS/IkC0XKlFTB294h6gcSwZ4coB3Ay5LgsyiAz1etP1MBrV+HU1L0eD8UrulI90n4+TWhMgkmsGTQAg41szzDr0mCFZf7YkJ/1P8A5NcdYplIrWGWAV3wql4ML1ULI5TYiFUspJBDEUjlGkartPgkTEiYikz3hsoDfr84yLv0i5c4AoCoeDIMy8v8ySTEDeJAx4qAfa2PiPHck3CCpUhojhkbxMqL0h4xUOTCJZidCTLRWpIMVzDHSISzcmqp4LQuV6WLbGC5eGUPepxjxcujwVIllZA23hXoqCbh+pqRkSVKs5HWNFhctHdBJLbCKMJLSln/ALgQcnHAqLA0p83oKxhUL3F+oWOoSuXLBY/OOhPMx6ySWHpHQnUZxMrxEtYmMo0J8RsOnI8IXTAEKZKdfAvTmP3h9iVJnIYPpsE7g8P6TC7Eoly06Zh1K2SltKep97yjMr0IdqkHwy1agdTvVkAluMHow6vaBvaV40gaTnSkAhADEMxAYc2Ah1lWSz58oLUsBKi4S2zgmrOHa0APJIFRDZq3NjgsUmRI0IC61UtidR8thYCMh2ixmsswULU2g7NyuTMlpQoSlNcOEK271WHpvBeLypM9GpJSZo95O5Fw4hGJfTPM7uJfzLABmSmygmWyDVVxwDwtlY0ksfAA3QD9YdZllU3RrKSmukqaxGxHDnAuEy72lVDTp/3Hj8TFPMP11HY3VhYk8NleohVpY3/L+sOVzxo0p7oT6qNnNLF9/pAUvHJQyGDGw4E8fOFuIC9d9Qu+3m9zy6RpQdRTgk1LcVN1gszgX1MB+Z+NLF+ghYrDqUnUNIQaPVz68YaIUNQUgFSlFioA0f58KfCCZ2XFRBWaEkgOB1ZA5xOBTTeYTuD4eYCGCNZIDsGBAFCpV6cAwixOXq095TB2pUfD6xfhZOnQAi5IrW9jw5wXmsoagVE2IZTPQu7D0aHaU1JWclqEzuKp/NcP062gFCq/SGa2cmve4gBuFrPAk0OQLQdG9SparcjPQBb1+sXS5qQAxqOUH4GQCGpAeZs7b7RSqGu9yf1AzcZ07EFQABhVmWC98f8AMBtz6RJSi7C8EYSYrVUDgXs0LJBNkR6A49iJ0JaJaHBMG5jgCgggEoVUMDQ8HiAmgJYpI8osxhGXXUo53sSQoBFUybFcubsY9CRFDvyUcYPGjueNF2Elx6hLwSlgIn9OjcFn1QnTEWEMcuk06n5UinDYYkE7m0MstAAr4haAY1uTO+qEKMoMHDk7RTi5wSPZo3v9f7wQqWvhfeovsDHuHlJRbvKO+3QcoQdzcTgQD/Lx7xL71EdDheCcu/oD/wDUx7C+Syz1IpGUz0yjPADNuQ4T97wnXhiaqaPvf+XoEopahBFH4V/SPi+aB1K0hgCRvHJXL6pMl9UlookoRqY0T0eHmS4+Ynuo1sOBoPK0Ihh1ff8AaL8PM9moE86PuzCL8DgCiJ51DCp9Uw0uTi5KfaeIBr78YQ4XLJsla1SlDQk95Nyeidy0L8hzWZMmpSFMVMHpYC58hH0iXLQEhgHAZwL8ejwjKzYPaDYP+pzPTdWNmA4c+0SzOlQsQ3rGP7UZdMkKGgM4dB5bp6iNzKkVvR9o7tFgUzMOaVR3h5X+HyiUZuDgiH47sjT4/NlajqAUrjsH5q36QWnCa0d46iPcTam37wymypY1IqpqgCw4W84jhp6hQJCA27J/eOuDq50+xOwWXKKSklMtLW3b+/zhlhJCWBCdUwU1HlSpLmAMKk6u9MA/pBPxgyXLSknuqU99R48vKEZe5Jnb4gmZ4hlEKoGYaRTZ6wFjDrl90VZ6aakbEeLzMNZijpCUoFjYfMm5hbLlrULqAJI00DnqSIOrEzGbomLUylHxaQOANRwYbmOwMkFRc1+3iWhVQwGxqIJw0pgk7jlcH5Qy6qNykhTIzGlrJb3adYWTxq7xvDzNMNqZSTRviNjGdxCTq8X39YcpJ3F+OQRfzA5tC/OD8DJ1lzQRSpAVQCtT0h1leE7o84KgXNx2fKETcaYUoCCiY2k9KHY9YyWdgJmFLu3xHEHhDjE6JdS54AmAMegTUgWWH08x+X9I8jtjexJ/EXi13oxFPlNXaJS5ZZwaRZoNR1izCyVKOl6Av5RS6gNf3OoWoT3DyVqt+kMsPlZuotBMmQUgX5MPvaGSJQQnVMpuEm55coW7Ks52byD/ANZRhMsWqkty25284nM0yFOo6pnwgfFdoFkaEHQh7D68YoWkroxJhAVmNt1BRHP74VPzlSz3nHIWA5CCsLiEpqan7cdWgPLtIS62YbkRchSpnhASmC4j9o6jwAkN/wAy4Jp5R5F0vKKVJ9Y6Ffpzec+syJ403j5h2zyFSFlSATLVqUNINK1ccnHlG7l4hJlu9YV4+ZrTpUptweBFvvg8cDEpVtRJIFT47ipoTQE/GLsJks+ax8IIcFRpBva7KjLnOh/ZkA8QDuA1hDf/AD2Xpl6CFLVpGmxTxd4rGzuUM5CgoLuedl8uEta9f+shgKuAlQuKbxsMPiiLOYVd+6VpvYhJDDmC8EYVcwvrCRWjKNufCGnY3OdmJY3H2FxXJ+sFKmky1ClUqDdQYTyDxSYJxM/TLUbUJrxakSvjBOohWNiZRWWTXolZDbEAP6x5hMjmav8AS9VRQpE0EliQBcfsYlgVq1V5m5jo+8LoidjmoXYMcSMlmBXgRfj+sETcrmjdItZr+kB4ZZKt73Cv2iU+eXPj+B4nheJzzvuQu+Mt0YFPwEyxVZzel9+MUS8sUzuWej6b8nqIDxOI7xqseX7wZhJ5UkkKLEt4i55AN8Yd7gO49+Cr1Fs7L9L13+rQbhcOAdDOCx6QLOSXIBubVJBux5wXgnTUgk8eVOMMs1UX5DpwuC5lhNKjpJqCRzbxdIz2LBLj7HHyEP8AOphANHaoD+sJwlq1O7hntV+XKHoD1c3xz7blWDlabhXMtDbBY0JBQ/Q9Y7BT2I7qjYcvOL8wwssp1lga0c/btvxjzMLA7i8jh2phFkzDGYpSj5RE4Eag6rHp92MCz8dM00tx3pb6RfkKJk2dKSQSlS0g9CoAsY870puUhGA7ELzXAyx+IkAuahieLKbnR+ceZBgUqmEaAA24FO8Tfo0fQ8qGDQqYP4UDQoo7xcqa5qSw6xVmWeoSdKMOhKdmIr1pWOf/AMgzaVTGHA3plC4uIcRjZEgHSxVxbfkOPOEGJV/ElwVVfj0D/D48I1Ku0B2ko9f/AMx5/wCI1/kR/wBR/SDXMw3x3/MHD4OPHsvZmOOTzNY0oWpL1GkijA2PWDpWAne7JWT/AEkA/ZjSf+Ipn5Uf7jEx2hm8Eeij/wB0M/usx1xlfHD8tMvhsgxSiAqStt3EN52AXJl61yyAAbsz7DruDGgyrN5syYlJ06aksnYc9UC9v8T3JUs2JUo8wGTfi5JELXysrZRjIG5rYMbJzBmcM+aahLjiaE9QDeOgD+PA4Hm5D82G8dFnpH6iKE12VZmCgUU1CKvSCsWkqqLcCRGKweK9ixUohB4u6Tv5Rp5SgoAhYrvWsc5kCtI8ysnfUslSFE+HyinMMpQr/UkpPNm9CIuA01CqxNc1/EqGd/xJlZw2jES5a8LIXo0kJcpd3dRtwMZ5GdYlJczZg84f9q8AtcoKQX0VKRvzHMRi0zDYkvzhZIBqdDCoZbNXN3lfath+OrppBd93hrnWZpMtALgLAUaHw7ONnMYzJsCe7NWHF0oN1Ef9vOHGFzULUUzwGNdYowsB0EOXHZ5ARBwpz1LpGHOnUhR7xoUmkNsvmTQ5UyxbvCBF5OoPNkq7oAZSLOeIsYYonlCQJiXH5kjzqnaNdlIobgZsvEUJdJnIfvS2PEUijEJlKBImFLvQsRw2EHBAUh0kKf8ALt1TCfMMLsH8iX9IQgBbRiEbkdxZPy9bnSUK6FjEpctctL6C9T7zdCRv1gYy1BTA+sX43FKQltnA2NONPrFBuu5YzBqWVS1pWzAUs4N9yTDUUlkhiGvaxhLhMxdnbfaNAhaVt9hyI0sdSTy1KkD4mXzGZqIJ6NAOGSXbdJhrmMsHUOrc2v0rA2BTpGsCtj+42ihWqOVqxxphSNBKrDyfi42MJ1rOkmrv5Q6KzpDpPUWb6QtxSkocCpq52EYhC7iMLEk6gmBywrV3vNtns8azLFplTJQQkHvoYtQVFoy8nGEEBFdizdH/AHjSYBaZa5WpyStApW5HCFZQeBuHmLnIt/chhZxM/EubzV78z+kTxI1BvSAMIv8AGn/+6v5mClzI52NOM6GX90XEsWjosxIeovAntYsXYngYQDFiDAgmRNEyDqYxmn7MJdS1cAE+t4S9ssQFYhWp9KAEjcCgNepPwh/2bITJKjuSfJP9oxODzEzFrStlFalFILVKiSznyvSkJ8cE5Wf6lhFYVX73KxNR/L6R0EK7PzySUJllLljqG1PnHR0P7hPuI4GK06pywr3jsbN+kE/x5ksJZZrhVuo4colOkeySWqTcj4JEAYQFcxiAWNeuw6CEtjDQmphuavBZqpUvUtBA3IDx5KzaWogPXof0iWaNKkpQCQTeFOT1mp7wpag6wsYQRYkWTEgOo6GbioT3lVYBO44loSZTk6p09QmkBRJJtc+UHS5wTPYqDEqDARLETfZ4lKx77OTAjx55DwGoRPy4oVpsT4Vb6RcQMvDiaCQLO6eIs4/mjXZtgv4iUJibqYI5abnzPzhbKwjAH3tTLA5b9LR7FnAX8xWZhjlGQT14fSHdJOop2PlxjXplSp41y2BYuLV5wol4T2hXMSK2KeI4jnC8z1Sjqllhuf1+sIdRlPJdGc45ix/EKzXAlBo6FbFNH8rKhLicyWCfbI1pZvaIuL3GxjR4TtDKxH4U4B/ux/SF2cZSpJKpZK07Ndvr0jcTbC5NGV4QU/iL8BpmKUpCgsBrmoPUVgTNyNRDtb13q1YvlyEjUR3VD3kir8TuOhhRjMcsKPtQJiS3eA84afkyjEwbJYnSZMMpaimX93gHL5qFF0K8jB+LxLJbSBG3YFRfk7aoEkmZMc+EX412HCGGASjWoHvB2HQRnZs9klV7sa+Vese5ViFFQ7zOfh9vBqeRP4nsuA8NGaabNLMPCHpsASweM7mE06igDdiQOLWhrm2ICAaUADMeMKcMrUAp2JJfqbfCH4V1cDxk4jkZbg9Or2bd40cXhxlkpcmciWTqdSSHtcPXjHmCwWkoUA5FH4c/3ijNMURMlFIcpmpIB94iv7QvIbuYj+pmCjqU4BYM2c3/AKivmYNmGEuV40e0mOClRWokEbkl+l4cTF+fSIMbWJ18yEGVkwDiZTFxYwaVcaREgGGhqiRqAAxIKIj2dKY8jHYZDrSOJH6xRyFXDA5TUz5qZeFZRIGkJpd1UPwP7Rh5MjTMIUNCgT5KDFJD7VjUZ+vUESwAdTmv8op8flGazUqBRMKWNiHccBXyjfEWhZ+ZRkbfGOETgsaiKm7B6ilyY6EScSg1IVHRSfHER7pXiMQU1q1Ql91bn4xo+y2ABLqDN3iYRYdOpdQChLNThS1j3m9I3OESmXJdm1V8r+sRHL7dfMHIaNRF2hZa6Kt8zAGQ4b8YcGPyJirNBrUSCDFnZGQTNJLWLczaHBwEoGLAJXkZPEyWnOSKTHPmxhznuFT7NK7l2HzeE2OwxKplR4wR5xqloC5RO2kAelTAvkriYl213G/Y/EibLCNh3R1F4ni8P7OaucLAaCOO0J+yuIEpRSAzVHU/t8jGrzRAKEJPv3jm5vZm10ZHlPqJQ+IoVN9klOnwkOk/QwpzZTgqlCo8SR6uOcRxeM0qVh10c91XPb6QoRilJWU+8KHmIqxpqz3E4MB7MWTk++gluVxGgyPOlIDTCCCBXkad4cOYgWZhAfxUAubpdqi/RQ4G8BqmavBZ2IFiX2G3SNI5GpeTfU0c2Qid7RaSynDMeZjH5iFIWoK33HThBOFxypQU1nFPM2iUzHJmqrfTy6QVUKuNwqCSYrwKAVcC3lBuNxBSGNaQJIkaVAp3jzNJzCCUDjMdbyiDYyZ+HSjgceu8SyUEno/xinHB0BjcpAF3LU3rGu7JdgMeuq5XskkM8wgG/wCUOYR6yY7LmpYcTMhCiZzN8YdIHP8Af6xVJmjUgWsPMx9Xlf4SpKXnzisgFkpBQl9tRBKm6RjO0UuZhVGUZUvDFjQMdQuCJp7y/I0hQ/qeO6Xf+o1PCYpR1OmYmYEEA6QGDrZPdHDjDTIuyaZksYuZiSsJ72mSnWRpNlCpHkIwkycSQo1NuPpxpwg3AZguSfaSpipaxZSSxsS38/JO0JzeZkYEIajPH/p+LGb+Zs8xw8jEIJQJal7KIJIL17wqD8oxuKwmIlFgXewUBX+lQoo9D5QLOzxc3EGdO1JWQylyxoJOyiAb1rGiw2ZzNFdGKl7kMlfPUlilZFrCJVZ60ZYVQ9zNHM1oLLSRyb63gnD5mk7t8RDtGGw+IGmUrSoXlLDt0QouP+VQhLj+zhSSQCAN0upuooseYVDB5DDuLbx1PULOI1BgxfgfpF2Q/wCtX3QT9PrGZVImoGoMpPEEGx3a3mBB+S46YVgJJGogFw/P5cIevkiiPuLTx6bcado8aRiUhJYJABV1PebjeKsXOAlrB7zVc+XyhNm88qmBTmpJHQmjRbiF0Xew+rfOOupAVQJOycmuLlTq0+sdFAJ5R0N9QxvETSZHII0pJ3cjZ4f51mwCWNrfUlvSKMHgdPeD1AopgXIJY7UAfzhB2hKtWln6VckOAONI5vJR/wCSdsXLf3BcXjUKPDyq4G7XcuYedlVp1LIO2xO7kb9HjGEVrGk7LWVzhWN+Tbh5cQC0Ifi5ydU6rk8zxI/SNLk89JlIAsHHrGR0vMm8Gh9kJIlWNGMUtsSHJjvU9m4wy5qdq19Y12CzITdTmw7sYnOsKrUTQVBvYEhPwJEGdn8SEaXLhyCWaoOkhuRrGZlRx+RFYvGo2Z72gwyplRRUsEvamxf4RV7PUjWaTZdCTZQZ9rgh/MQ5zSaB3wAXG1iD4g3Cx9YyOaT1S5oUD3TXdmNLRgYlQY1sHE8YRIx71S7MAQaktZzxEWqw1QuXvcDf94EmymaYjwlnHCGmEVprtvypeNQ1FZE49RBiFOFEcvvlCpUwpUSLtDPHo8Sk8Q/MQpmKcPAs25Xhx6heAxlQ5tFmcFxC3DXgrMl8eEGjUhhtj/UErn1ku5cad7EULF3f0aPsn+Fnbv8AiUjDYhX46R3Fn/iJFP8ArHxj43gyFSym5f58hW+/OPcAtUshYJStCnDUII+sSZfHXOvH5lCuce5+rVmFucZRKxUsy5yAUmx95JNHSdi0Z/8Aw/7YJxcsSppAnpFR+dLeIfURrxK5m7x886tjaj3OgrBhYn5+7b9h52BUVp/Ewx98e7/X+Q8/CeVozmFcpHiST4e73lBrIcd0NvH6kmSQUqSQ4LuFVBe4I4R8p7a/4aqQTPwIcHxyaFQS1fYqUWH9J8uEPxZ/hpoE+OzpZSq2k8y7deKjEpU5SDqQSk7EFvXjF2YICWobkAKooKdi6RYvsawLOTpq7jjw8oouuoJEcIzhEwf+YSCU0C0AhVN34Q9weazAnxfxErZVPap+WroYwxNL0484twZXqHsiQo2It6QV33BHt6n0oSZc8BelCnDag6FdC1QesKc2y6TKBmJStMxiE8CpQKRUULAvFWHxKpKQuaR7RrJ97gCLNzMAzscucTNmHup8CQaAmlP15xXi8ckgnqKyeQtUO4HPQPaITslrcjEcxohanuQG+BpbjF2DS+qYTUlhzJ6c2+MDZqAGQ77m7P0Nt/WOhz3UkQRK/J46CPY82joL1hKamyXjShIDv4iQf5hpLm7kQgxGYalErBAOuqWpqASCAeADesX4uc4J2+ZhMvvFtvnHMyOAIzhuME41C1PVHjYkOxOkJNL0B9Y02RezIcMNRmuGs5VoceY6RksPIdo1+Sy9Msq9I3D9wMwrUJKpespNilQ8PhGhi/ElVYngMzSUqSyi7uPyukBk8nDwpmTPxTzgXL5rTC9nMOLjqIXDezGmd44qSmwfVq3cqABvaz9YW5Zi163mKJowc7bQRMQVBRPkIWTl6SDxZoYpA9x6hcLmxGIeXp3EJsZJ1JKTfb9Ity2bZRuYIxEqoMCcm5jJYuBZVQFCrFvWC8WPZkjZjWPZ0gBlQDjsVrSXNQ8EWqR+kcjRTNns42+UL8UhhThHqlvTnHYk0EAG0TOiuKp2GFYszC0e4WXUx5jzTp9I0P7IJT3wXL52lQJsSxoDvSh4Fj5Q5xckVUl2WHq19zSlb0hA1BGkyqZrlFJuBe5Lb+VqOTsN4xXprE3KmoNkOLUmYNCiiYnvIUGcECv3vaPvvYvtYjFp0LITiE+NA3/mT/KY/PCZJRMIN0qfy4gcIaSc2mImomSlaJss6gfzAXB4jj5RP5WBcqcvmahKtU/TWqPCIzPYftYjHynbROQwmI5/mSfeSePlGojhspU0ZVMT23/w/lYx5krTJxTMJukEKHBYao5io+EfBc7ySdhZvs50pSJrXNUqFnQqyk16x+r4Q9r8Lg1yCccmWqUnvd+7j8u+ral4PHlINdzTPzz2a7GYnGhS0AIlJB1TVnTLLbJPvH4c4JE+Thg0llr3UKjyNj8oZdru1C8UPYSGw+DBYS0nxAcQLJ/ljOyEy0n85b48o7Hi4D+5pLlb4lwlKmkrWe7uT9IhNVrISKIFP3PMwWqUuaAolk05cWYeUeq0hJ2RuC9X+j+rel5epMq3KZk8IAJHdA7tqn7o/MwpU61E7k/P6RZj8QVn+UWEX5fL0D2imsCl2cdK+IsQzvdt4WWEeqVG2EkqSgJFhwA+Di0dCObilEkigJpQW22vHQPEwuM9xanZIsI6Rh3pE5cuGOHlhItWISCxlJ9s9lYUBh6w0lzO6wtC1c5hHn8QyYINUUMZY8jITp34jnpEMIk+01HjSKk1WFHkw4RKfiO+yamNBPZjCurjSbPalyYWqk8b/KCZYsbmLRJrGlyZnp/Jl2WmkNkqcdIXYZDRcueBDV+zElbapDFz9oQYqaxMHYybCnFF6C5vyjHe45MAQXK0p1Eq4UEQn3SObwTISwbaKlJ777Cnnv8ASMJ4rX3HcaEKwSK+UDY7fzhnh0MPKF2Jv5iPM3tiQnuMCmC3lDTDhkkjkYAnCqep+UMkDuR4Hc3ImobJImoZmV0cu1SAKkHhxYUAeEWaYdSDpU19LioLFr8i/pDKY4RQsRV7RRJxwWrTNAO7sGJNC492m4s53MYx+IKLsmSyDtBMw05ExKiFIoDy3ChuD+8fonsl2ll42UFpUNY8aHDg9OBvH5wOWudSC4JoDwsK8SSKc+sM8Pi52FPtJS1S1ihKTsRvsePpE+XCMo/MM6n3Ltd2zk4IMTrm0ZCTZ91t4Rf0MfBu0ecTcfiNeImlh4EAMlIayR6h70MLcRmc0uStSiTuXcndz5xVIxy3ahsLff20DjwLj/meIhcnApZwVFzwufveGsnCgJolv5jfkRf05kQsk4xY3YbsPv8AuY7ETlbkmOghIHcQ62YZicYhO+oioaw8xanB7coU4rElZ719tm2oItGGUVAF0ukqqCaC7AVMXoVKkuCyl25vqFK0AoQQa77wDZAOoxcVSGDwYHfXpZnY83Z7VoaddxEcZO1kgeF/XmRx9PV4qmYhS724fIniW33i2WmNTZuawg2g8DHQfojofuJ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32" name="AutoShape 8" descr="data:image/jpeg;base64,/9j/4AAQSkZJRgABAQAAAQABAAD/2wCEAAkGBxQTEhUUExQVFhQXGRgaGRgYGBgcHxwYFx0cGBgdGhcaHCggGholHBwaIjEiJSkrLi4uHCAzODMsNygtLiwBCgoKDg0OGxAQGy8lICQsLCw0NC80LCwsLCwsLCwsLCwsLCwsLCw0LCwsLCwsLCwsLCwsLCwsLCwsLCwsLCwsLP/AABEIANAA8wMBIgACEQEDEQH/xAAcAAACAwEBAQEAAAAAAAAAAAAEBQIDBgABBwj/xABDEAABAgQEAwUGBAQEBAcAAAABAhEAAyExBAUSQVFhcQYiMoGRE0KhscHwI1LR4RRicvEHFTOiQ4KSwhYkU3Oy0uL/xAAaAQADAQEBAQAAAAAAAAAAAAACAwQBBQAG/8QAKxEAAgICAgEEAQMEAwAAAAAAAQIAEQMhEjEEEyJBUWEjMnEFFJGhFUKB/9oADAMBAAIRAxEAPwDL6YomJgreIzUR9ldznK+oGUR3s4taJpRSPNGI8DWiB5iYYzJcBzkwkiUqYDMEDLTBkwQLMhDLD5QciOiZiMKhBrkSYnJSHAO94quYvlJo9OFm+7QCjk0O5YZgccAGi5EwDeBiAYskywVchWzxfjBUTC0t9oQ5Z/ulN4HVPIJPG4ic+dt8K/YgeYt4VlP0ZtyctcXqnbW+b8enKKUUD7m39osSNzeDxIxEwt8S3+J2AMUieEl2ixc0JEB4lXC5gcxPwepoNCXiYFqJUWH0EGy8alNoWSWaseoS8LVmEIMRDp2PUq1OkcnEqSOX3eBhNAoA8cT+Y+UGSe7nuU9mY4kjS7iC8LiB/wAQP0igIBFBFuCSD3SKiBUNysm5753HOHmpoUq8vT0++MMJONTZiVQnTLQmpf1hngZRmXATwNjFVtMfIKh0q7zVDkBWG8vO5ZGl2YHbYfMwtTIQ2khzxO/OBZ8lAozHlBFOfcUi2bluJkrKlFBBS9C4jopThwQ+r1SD8Y6Npo/UWmZF6qiLsRl6UkhyXBbbvJAWw4hSXY8oOw8yVpI/DDkuwd0MyKt3VOx23gOdDU4SmIkg15X+9oJlS1N4TQsaGhNh1ixeYhlA6nIL0DEqlhB1cGIeJYTM2JVpdzLo+6AH9YJuVdQ8V3KJ8sh3BG1QRWF2IHGHqMwSGophoDlie6FgEjcuoHygafiUG9fCxWGfQggFV7qIPSFAtLkNCZ6ZSAphh/ipSFO3EnubhCAFaU2rMIbkDCzEZYpyEHV3lJANKJ0uSqzalaeojWqoJfcWqMezFMImJZBILi4r8fjF8vK5i2LaUmxVTza8TsKELkANmAyUu5LNzpU9IumPu4DcX9Ie4bJ8MhkzJs1SiahCUaf91SYeS8pwZ0J9kpVTqUVEUD0AFqwnEwB3FZPLVPuYaXYxKWe4z3rdug50jW5tk+EYhAmJUVMGW/wMJ8bkDJ/CmhYdgk0UfKzxUMikVPY/KV+ojUaRJFosxmFXL7sxJQo8Q1Pl6RWizeUamPdyg5BLJZfyjhNr0EVS1fOKpi6w5j6aCADZk1zHLxyDFbx6TCAoNkzeU8C7iLVGkUoFYsNoFMZKEzS9GWyF0j1A1HlFKU2EEoWAP0hqYuQ31BOWoVLEeyyy4ilUDqmOaRRlxhQKgjITG+EOpWpVthDJWOSnfyhTh5jACIqQl6vBshRYKvZjhebFQ7o7wtAOJxqlgd4vwECJxPeATQWLfdouwyWm6AaX89xEjMxNStDq43Qugjo4S2pHRZPesINPmlaA5JKdv0iODVXrDDBZeEvrOxtYuQB3juQQR1EVhOlZ0CxTVmDg3c3SoVpxhQcVQnDJ+YHi5R1O3P03izC4ZRcaTcbcn+UOswlqUkMwd7uWfummxZT72jzLMOSohwx0ggj+XSHrSiq8xG8yUuMV6MA/glM7EeXC8A43DkHhG3w8lQIqLuHBuSTUD+qFuMQVF9LgG1ySAwvepidMm5QueYDEljR3G8Tyn2q1BCE67XdksorBvQaiTDxOSpxC1M6UJuoAjmGB8SmHqeEMZGDEsaZQ7geouWo6jzY+kbnyDoRL+QB13CcNg8Nh0JK9M2aBdVW1VVoTYqUujm0JMwKu9Md2Fia0YLIH5QaPAuY4grU21z0gVGZFwFAFAYAMzsXSCblAJdogyCagJ2YThFL7rFTqsAkFqm/OCl4hUrUnxFyXFPhFv8MG1DRrLkqK1OoEEB9NNa1WSLQvVJVQEEKqCC9KweJRAf3GcJilqBcivw384mucUqY1qTdRFr1+kQnzwggB33/aOCSyVK8Qf8zN5h3g/TjQAouELxKCNK0hSCPDX61TC7F5OyDNlnUmpKKukcX3EFYjvKblU1+oi9M0JT5fe31ivGGAkxyFD7ZknrHFNYbY7DJmd5DBXDY/pCmN7NMNS9HDLYnNHkckExamVDExNl/aNQiwXsyATFpQWEeGXHiFmHjGE9rCgYsknYk0yonoA2iszY4KPSPfpgagEMZNSthEihmj2WoDnHq1AiMZQRbHcEseoSVRRNmk0EdJm7GJJQNozKeYFRi6k5EtrQzy6QorSopLc93gXDy4bCalKE8fu5hYwgVcccvwI2OHOw+XnePIqEtZrrblqA+DR0F6hiuUGnLTL5rTS+3F7AVLNsxgbGY1Sg6aAuCLkdPJ4vx2HCWUrYWG6efPY9RC848d5CAAD4SeVnHwjyIBJVS440rmSQ7uHuef38Y7LZR17VS9zUUhTgMatQKXJDUp+nnFuESsLcv6/vDuB4m6hDHNxhkHz+/0ipGCXM1VKJafErlwHM/CI5FhJs1WkOAKqUbJHG9+AgztJmolSxLl+EepPE8SY5RJ9TguzByYiFmfzTNEP7NKQECzVru/Enj0iK1+zlgpqS7DhQihNmFN7c4AwqkTVue61f1gTMpqgSs1FhzPPlaHnCBE48fGVYyUFg7LLlXUgFIL1IsKXqYVCTpqRYkAcW3eGmHaa5Lgiri5UzFmq3LpBuHwHte6Q2kXYAJD008XG3UmJihvco5VqC5JMUCPGq9EgdwncLIopvmYY5inUAENqJJclVUpHhAb3auss5pFC5YSnSAWBuly7h/PlA6sWdeh+6qjGl/zbt/K9S0GE+pg+xANQ1C5rU/pzguWjuliKEgkPQHapqXiWMwxosg6jUgqS/IkC0XKlFTB294h6gcSwZ4coB3Ay5LgsyiAz1etP1MBrV+HU1L0eD8UrulI90n4+TWhMgkmsGTQAg41szzDr0mCFZf7YkJ/1P8A5NcdYplIrWGWAV3wql4ML1ULI5TYiFUspJBDEUjlGkartPgkTEiYikz3hsoDfr84yLv0i5c4AoCoeDIMy8v8ySTEDeJAx4qAfa2PiPHck3CCpUhojhkbxMqL0h4xUOTCJZidCTLRWpIMVzDHSISzcmqp4LQuV6WLbGC5eGUPepxjxcujwVIllZA23hXoqCbh+pqRkSVKs5HWNFhctHdBJLbCKMJLSln/ALgQcnHAqLA0p83oKxhUL3F+oWOoSuXLBY/OOhPMx6ySWHpHQnUZxMrxEtYmMo0J8RsOnI8IXTAEKZKdfAvTmP3h9iVJnIYPpsE7g8P6TC7Eoly06Zh1K2SltKep97yjMr0IdqkHwy1agdTvVkAluMHow6vaBvaV40gaTnSkAhADEMxAYc2Ah1lWSz58oLUsBKi4S2zgmrOHa0APJIFRDZq3NjgsUmRI0IC61UtidR8thYCMh2ixmsswULU2g7NyuTMlpQoSlNcOEK271WHpvBeLypM9GpJSZo95O5Fw4hGJfTPM7uJfzLABmSmygmWyDVVxwDwtlY0ksfAA3QD9YdZllU3RrKSmukqaxGxHDnAuEy72lVDTp/3Hj8TFPMP11HY3VhYk8NleohVpY3/L+sOVzxo0p7oT6qNnNLF9/pAUvHJQyGDGw4E8fOFuIC9d9Qu+3m9zy6RpQdRTgk1LcVN1gszgX1MB+Z+NLF+ghYrDqUnUNIQaPVz68YaIUNQUgFSlFioA0f58KfCCZ2XFRBWaEkgOB1ZA5xOBTTeYTuD4eYCGCNZIDsGBAFCpV6cAwixOXq095TB2pUfD6xfhZOnQAi5IrW9jw5wXmsoagVE2IZTPQu7D0aHaU1JWclqEzuKp/NcP062gFCq/SGa2cmve4gBuFrPAk0OQLQdG9SparcjPQBb1+sXS5qQAxqOUH4GQCGpAeZs7b7RSqGu9yf1AzcZ07EFQABhVmWC98f8AMBtz6RJSi7C8EYSYrVUDgXs0LJBNkR6A49iJ0JaJaHBMG5jgCgggEoVUMDQ8HiAmgJYpI8osxhGXXUo53sSQoBFUybFcubsY9CRFDvyUcYPGjueNF2Elx6hLwSlgIn9OjcFn1QnTEWEMcuk06n5UinDYYkE7m0MstAAr4haAY1uTO+qEKMoMHDk7RTi5wSPZo3v9f7wQqWvhfeovsDHuHlJRbvKO+3QcoQdzcTgQD/Lx7xL71EdDheCcu/oD/wDUx7C+Syz1IpGUz0yjPADNuQ4T97wnXhiaqaPvf+XoEopahBFH4V/SPi+aB1K0hgCRvHJXL6pMl9UlookoRqY0T0eHmS4+Ynuo1sOBoPK0Ihh1ff8AaL8PM9moE86PuzCL8DgCiJ51DCp9Uw0uTi5KfaeIBr78YQ4XLJsla1SlDQk95Nyeidy0L8hzWZMmpSFMVMHpYC58hH0iXLQEhgHAZwL8ejwjKzYPaDYP+pzPTdWNmA4c+0SzOlQsQ3rGP7UZdMkKGgM4dB5bp6iNzKkVvR9o7tFgUzMOaVR3h5X+HyiUZuDgiH47sjT4/NlajqAUrjsH5q36QWnCa0d46iPcTam37wymypY1IqpqgCw4W84jhp6hQJCA27J/eOuDq50+xOwWXKKSklMtLW3b+/zhlhJCWBCdUwU1HlSpLmAMKk6u9MA/pBPxgyXLSknuqU99R48vKEZe5Jnb4gmZ4hlEKoGYaRTZ6wFjDrl90VZ6aakbEeLzMNZijpCUoFjYfMm5hbLlrULqAJI00DnqSIOrEzGbomLUylHxaQOANRwYbmOwMkFRc1+3iWhVQwGxqIJw0pgk7jlcH5Qy6qNykhTIzGlrJb3adYWTxq7xvDzNMNqZSTRviNjGdxCTq8X39YcpJ3F+OQRfzA5tC/OD8DJ1lzQRSpAVQCtT0h1leE7o84KgXNx2fKETcaYUoCCiY2k9KHY9YyWdgJmFLu3xHEHhDjE6JdS54AmAMegTUgWWH08x+X9I8jtjexJ/EXi13oxFPlNXaJS5ZZwaRZoNR1izCyVKOl6Av5RS6gNf3OoWoT3DyVqt+kMsPlZuotBMmQUgX5MPvaGSJQQnVMpuEm55coW7Ks52byD/ANZRhMsWqkty25284nM0yFOo6pnwgfFdoFkaEHQh7D68YoWkroxJhAVmNt1BRHP74VPzlSz3nHIWA5CCsLiEpqan7cdWgPLtIS62YbkRchSpnhASmC4j9o6jwAkN/wAy4Jp5R5F0vKKVJ9Y6Ffpzec+syJ403j5h2zyFSFlSATLVqUNINK1ccnHlG7l4hJlu9YV4+ZrTpUptweBFvvg8cDEpVtRJIFT47ipoTQE/GLsJks+ax8IIcFRpBva7KjLnOh/ZkA8QDuA1hDf/AD2Xpl6CFLVpGmxTxd4rGzuUM5CgoLuedl8uEta9f+shgKuAlQuKbxsMPiiLOYVd+6VpvYhJDDmC8EYVcwvrCRWjKNufCGnY3OdmJY3H2FxXJ+sFKmky1ClUqDdQYTyDxSYJxM/TLUbUJrxakSvjBOohWNiZRWWTXolZDbEAP6x5hMjmav8AS9VRQpE0EliQBcfsYlgVq1V5m5jo+8LoidjmoXYMcSMlmBXgRfj+sETcrmjdItZr+kB4ZZKt73Cv2iU+eXPj+B4nheJzzvuQu+Mt0YFPwEyxVZzel9+MUS8sUzuWej6b8nqIDxOI7xqseX7wZhJ5UkkKLEt4i55AN8Yd7gO49+Cr1Fs7L9L13+rQbhcOAdDOCx6QLOSXIBubVJBux5wXgnTUgk8eVOMMs1UX5DpwuC5lhNKjpJqCRzbxdIz2LBLj7HHyEP8AOphANHaoD+sJwlq1O7hntV+XKHoD1c3xz7blWDlabhXMtDbBY0JBQ/Q9Y7BT2I7qjYcvOL8wwssp1lga0c/btvxjzMLA7i8jh2phFkzDGYpSj5RE4Eag6rHp92MCz8dM00tx3pb6RfkKJk2dKSQSlS0g9CoAsY870puUhGA7ELzXAyx+IkAuahieLKbnR+ceZBgUqmEaAA24FO8Tfo0fQ8qGDQqYP4UDQoo7xcqa5qSw6xVmWeoSdKMOhKdmIr1pWOf/AMgzaVTGHA3plC4uIcRjZEgHSxVxbfkOPOEGJV/ElwVVfj0D/D48I1Ku0B2ko9f/AMx5/wCI1/kR/wBR/SDXMw3x3/MHD4OPHsvZmOOTzNY0oWpL1GkijA2PWDpWAne7JWT/AEkA/ZjSf+Ipn5Uf7jEx2hm8Eeij/wB0M/usx1xlfHD8tMvhsgxSiAqStt3EN52AXJl61yyAAbsz7DruDGgyrN5syYlJ06aksnYc9UC9v8T3JUs2JUo8wGTfi5JELXysrZRjIG5rYMbJzBmcM+aahLjiaE9QDeOgD+PA4Hm5D82G8dFnpH6iKE12VZmCgUU1CKvSCsWkqqLcCRGKweK9ixUohB4u6Tv5Rp5SgoAhYrvWsc5kCtI8ysnfUslSFE+HyinMMpQr/UkpPNm9CIuA01CqxNc1/EqGd/xJlZw2jES5a8LIXo0kJcpd3dRtwMZ5GdYlJczZg84f9q8AtcoKQX0VKRvzHMRi0zDYkvzhZIBqdDCoZbNXN3lfath+OrppBd93hrnWZpMtALgLAUaHw7ONnMYzJsCe7NWHF0oN1Ef9vOHGFzULUUzwGNdYowsB0EOXHZ5ARBwpz1LpGHOnUhR7xoUmkNsvmTQ5UyxbvCBF5OoPNkq7oAZSLOeIsYYonlCQJiXH5kjzqnaNdlIobgZsvEUJdJnIfvS2PEUijEJlKBImFLvQsRw2EHBAUh0kKf8ALt1TCfMMLsH8iX9IQgBbRiEbkdxZPy9bnSUK6FjEpctctL6C9T7zdCRv1gYy1BTA+sX43FKQltnA2NONPrFBuu5YzBqWVS1pWzAUs4N9yTDUUlkhiGvaxhLhMxdnbfaNAhaVt9hyI0sdSTy1KkD4mXzGZqIJ6NAOGSXbdJhrmMsHUOrc2v0rA2BTpGsCtj+42ihWqOVqxxphSNBKrDyfi42MJ1rOkmrv5Q6KzpDpPUWb6QtxSkocCpq52EYhC7iMLEk6gmBywrV3vNtns8azLFplTJQQkHvoYtQVFoy8nGEEBFdizdH/AHjSYBaZa5WpyStApW5HCFZQeBuHmLnIt/chhZxM/EubzV78z+kTxI1BvSAMIv8AGn/+6v5mClzI52NOM6GX90XEsWjosxIeovAntYsXYngYQDFiDAgmRNEyDqYxmn7MJdS1cAE+t4S9ssQFYhWp9KAEjcCgNepPwh/2bITJKjuSfJP9oxODzEzFrStlFalFILVKiSznyvSkJ8cE5Wf6lhFYVX73KxNR/L6R0EK7PzySUJllLljqG1PnHR0P7hPuI4GK06pywr3jsbN+kE/x5ksJZZrhVuo4colOkeySWqTcj4JEAYQFcxiAWNeuw6CEtjDQmphuavBZqpUvUtBA3IDx5KzaWogPXof0iWaNKkpQCQTeFOT1mp7wpag6wsYQRYkWTEgOo6GbioT3lVYBO44loSZTk6p09QmkBRJJtc+UHS5wTPYqDEqDARLETfZ4lKx77OTAjx55DwGoRPy4oVpsT4Vb6RcQMvDiaCQLO6eIs4/mjXZtgv4iUJibqYI5abnzPzhbKwjAH3tTLA5b9LR7FnAX8xWZhjlGQT14fSHdJOop2PlxjXplSp41y2BYuLV5wol4T2hXMSK2KeI4jnC8z1Sjqllhuf1+sIdRlPJdGc45ix/EKzXAlBo6FbFNH8rKhLicyWCfbI1pZvaIuL3GxjR4TtDKxH4U4B/ux/SF2cZSpJKpZK07Ndvr0jcTbC5NGV4QU/iL8BpmKUpCgsBrmoPUVgTNyNRDtb13q1YvlyEjUR3VD3kir8TuOhhRjMcsKPtQJiS3eA84afkyjEwbJYnSZMMpaimX93gHL5qFF0K8jB+LxLJbSBG3YFRfk7aoEkmZMc+EX412HCGGASjWoHvB2HQRnZs9klV7sa+Vese5ViFFQ7zOfh9vBqeRP4nsuA8NGaabNLMPCHpsASweM7mE06igDdiQOLWhrm2ICAaUADMeMKcMrUAp2JJfqbfCH4V1cDxk4jkZbg9Or2bd40cXhxlkpcmciWTqdSSHtcPXjHmCwWkoUA5FH4c/3ijNMURMlFIcpmpIB94iv7QvIbuYj+pmCjqU4BYM2c3/AKivmYNmGEuV40e0mOClRWokEbkl+l4cTF+fSIMbWJ18yEGVkwDiZTFxYwaVcaREgGGhqiRqAAxIKIj2dKY8jHYZDrSOJH6xRyFXDA5TUz5qZeFZRIGkJpd1UPwP7Rh5MjTMIUNCgT5KDFJD7VjUZ+vUESwAdTmv8op8flGazUqBRMKWNiHccBXyjfEWhZ+ZRkbfGOETgsaiKm7B6ilyY6EScSg1IVHRSfHER7pXiMQU1q1Ql91bn4xo+y2ABLqDN3iYRYdOpdQChLNThS1j3m9I3OESmXJdm1V8r+sRHL7dfMHIaNRF2hZa6Kt8zAGQ4b8YcGPyJirNBrUSCDFnZGQTNJLWLczaHBwEoGLAJXkZPEyWnOSKTHPmxhznuFT7NK7l2HzeE2OwxKplR4wR5xqloC5RO2kAelTAvkriYl213G/Y/EibLCNh3R1F4ni8P7OaucLAaCOO0J+yuIEpRSAzVHU/t8jGrzRAKEJPv3jm5vZm10ZHlPqJQ+IoVN9klOnwkOk/QwpzZTgqlCo8SR6uOcRxeM0qVh10c91XPb6QoRilJWU+8KHmIqxpqz3E4MB7MWTk++gluVxGgyPOlIDTCCCBXkad4cOYgWZhAfxUAubpdqi/RQ4G8BqmavBZ2IFiX2G3SNI5GpeTfU0c2Qid7RaSynDMeZjH5iFIWoK33HThBOFxypQU1nFPM2iUzHJmqrfTy6QVUKuNwqCSYrwKAVcC3lBuNxBSGNaQJIkaVAp3jzNJzCCUDjMdbyiDYyZ+HSjgceu8SyUEno/xinHB0BjcpAF3LU3rGu7JdgMeuq5XskkM8wgG/wCUOYR6yY7LmpYcTMhCiZzN8YdIHP8Af6xVJmjUgWsPMx9Xlf4SpKXnzisgFkpBQl9tRBKm6RjO0UuZhVGUZUvDFjQMdQuCJp7y/I0hQ/qeO6Xf+o1PCYpR1OmYmYEEA6QGDrZPdHDjDTIuyaZksYuZiSsJ72mSnWRpNlCpHkIwkycSQo1NuPpxpwg3AZguSfaSpipaxZSSxsS38/JO0JzeZkYEIajPH/p+LGb+Zs8xw8jEIJQJal7KIJIL17wqD8oxuKwmIlFgXewUBX+lQoo9D5QLOzxc3EGdO1JWQylyxoJOyiAb1rGiw2ZzNFdGKl7kMlfPUlilZFrCJVZ60ZYVQ9zNHM1oLLSRyb63gnD5mk7t8RDtGGw+IGmUrSoXlLDt0QouP+VQhLj+zhSSQCAN0upuooseYVDB5DDuLbx1PULOI1BgxfgfpF2Q/wCtX3QT9PrGZVImoGoMpPEEGx3a3mBB+S46YVgJJGogFw/P5cIevkiiPuLTx6bcado8aRiUhJYJABV1PebjeKsXOAlrB7zVc+XyhNm88qmBTmpJHQmjRbiF0Xew+rfOOupAVQJOycmuLlTq0+sdFAJ5R0N9QxvETSZHII0pJ3cjZ4f51mwCWNrfUlvSKMHgdPeD1AopgXIJY7UAfzhB2hKtWln6VckOAONI5vJR/wCSdsXLf3BcXjUKPDyq4G7XcuYedlVp1LIO2xO7kb9HjGEVrGk7LWVzhWN+Tbh5cQC0Ifi5ydU6rk8zxI/SNLk89JlIAsHHrGR0vMm8Gh9kJIlWNGMUtsSHJjvU9m4wy5qdq19Y12CzITdTmw7sYnOsKrUTQVBvYEhPwJEGdn8SEaXLhyCWaoOkhuRrGZlRx+RFYvGo2Z72gwyplRRUsEvamxf4RV7PUjWaTZdCTZQZ9rgh/MQ5zSaB3wAXG1iD4g3Cx9YyOaT1S5oUD3TXdmNLRgYlQY1sHE8YRIx71S7MAQaktZzxEWqw1QuXvcDf94EmymaYjwlnHCGmEVprtvypeNQ1FZE49RBiFOFEcvvlCpUwpUSLtDPHo8Sk8Q/MQpmKcPAs25Xhx6heAxlQ5tFmcFxC3DXgrMl8eEGjUhhtj/UErn1ku5cad7EULF3f0aPsn+Fnbv8AiUjDYhX46R3Fn/iJFP8ArHxj43gyFSym5f58hW+/OPcAtUshYJStCnDUII+sSZfHXOvH5lCuce5+rVmFucZRKxUsy5yAUmx95JNHSdi0Z/8Aw/7YJxcsSppAnpFR+dLeIfURrxK5m7x886tjaj3OgrBhYn5+7b9h52BUVp/Ewx98e7/X+Q8/CeVozmFcpHiST4e73lBrIcd0NvH6kmSQUqSQ4LuFVBe4I4R8p7a/4aqQTPwIcHxyaFQS1fYqUWH9J8uEPxZ/hpoE+OzpZSq2k8y7deKjEpU5SDqQSk7EFvXjF2YICWobkAKooKdi6RYvsawLOTpq7jjw8oouuoJEcIzhEwf+YSCU0C0AhVN34Q9weazAnxfxErZVPap+WroYwxNL0484twZXqHsiQo2It6QV33BHt6n0oSZc8BelCnDag6FdC1QesKc2y6TKBmJStMxiE8CpQKRUULAvFWHxKpKQuaR7RrJ97gCLNzMAzscucTNmHup8CQaAmlP15xXi8ckgnqKyeQtUO4HPQPaITslrcjEcxohanuQG+BpbjF2DS+qYTUlhzJ6c2+MDZqAGQ77m7P0Nt/WOhz3UkQRK/J46CPY82joL1hKamyXjShIDv4iQf5hpLm7kQgxGYalErBAOuqWpqASCAeADesX4uc4J2+ZhMvvFtvnHMyOAIzhuME41C1PVHjYkOxOkJNL0B9Y02RezIcMNRmuGs5VoceY6RksPIdo1+Sy9Msq9I3D9wMwrUJKpespNilQ8PhGhi/ElVYngMzSUqSyi7uPyukBk8nDwpmTPxTzgXL5rTC9nMOLjqIXDezGmd44qSmwfVq3cqABvaz9YW5Zi163mKJowc7bQRMQVBRPkIWTl6SDxZoYpA9x6hcLmxGIeXp3EJsZJ1JKTfb9Ity2bZRuYIxEqoMCcm5jJYuBZVQFCrFvWC8WPZkjZjWPZ0gBlQDjsVrSXNQ8EWqR+kcjRTNns42+UL8UhhThHqlvTnHYk0EAG0TOiuKp2GFYszC0e4WXUx5jzTp9I0P7IJT3wXL52lQJsSxoDvSh4Fj5Q5xckVUl2WHq19zSlb0hA1BGkyqZrlFJuBe5Lb+VqOTsN4xXprE3KmoNkOLUmYNCiiYnvIUGcECv3vaPvvYvtYjFp0LITiE+NA3/mT/KY/PCZJRMIN0qfy4gcIaSc2mImomSlaJss6gfzAXB4jj5RP5WBcqcvmahKtU/TWqPCIzPYftYjHynbROQwmI5/mSfeSePlGojhspU0ZVMT23/w/lYx5krTJxTMJukEKHBYao5io+EfBc7ySdhZvs50pSJrXNUqFnQqyk16x+r4Q9r8Lg1yCccmWqUnvd+7j8u+ral4PHlINdzTPzz2a7GYnGhS0AIlJB1TVnTLLbJPvH4c4JE+Thg0llr3UKjyNj8oZdru1C8UPYSGw+DBYS0nxAcQLJ/ljOyEy0n85b48o7Hi4D+5pLlb4lwlKmkrWe7uT9IhNVrISKIFP3PMwWqUuaAolk05cWYeUeq0hJ2RuC9X+j+rel5epMq3KZk8IAJHdA7tqn7o/MwpU61E7k/P6RZj8QVn+UWEX5fL0D2imsCl2cdK+IsQzvdt4WWEeqVG2EkqSgJFhwA+Di0dCObilEkigJpQW22vHQPEwuM9xanZIsI6Rh3pE5cuGOHlhItWISCxlJ9s9lYUBh6w0lzO6wtC1c5hHn8QyYINUUMZY8jITp34jnpEMIk+01HjSKk1WFHkw4RKfiO+yamNBPZjCurjSbPalyYWqk8b/KCZYsbmLRJrGlyZnp/Jl2WmkNkqcdIXYZDRcueBDV+zElbapDFz9oQYqaxMHYybCnFF6C5vyjHe45MAQXK0p1Eq4UEQn3SObwTISwbaKlJ777Cnnv8ASMJ4rX3HcaEKwSK+UDY7fzhnh0MPKF2Jv5iPM3tiQnuMCmC3lDTDhkkjkYAnCqep+UMkDuR4Hc3ImobJImoZmV0cu1SAKkHhxYUAeEWaYdSDpU19LioLFr8i/pDKY4RQsRV7RRJxwWrTNAO7sGJNC492m4s53MYx+IKLsmSyDtBMw05ExKiFIoDy3ChuD+8fonsl2ll42UFpUNY8aHDg9OBvH5wOWudSC4JoDwsK8SSKc+sM8Pi52FPtJS1S1ihKTsRvsePpE+XCMo/MM6n3Ltd2zk4IMTrm0ZCTZ91t4Rf0MfBu0ecTcfiNeImlh4EAMlIayR6h70MLcRmc0uStSiTuXcndz5xVIxy3ahsLff20DjwLj/meIhcnApZwVFzwufveGsnCgJolv5jfkRf05kQsk4xY3YbsPv8AuY7ETlbkmOghIHcQ62YZicYhO+oioaw8xanB7coU4rElZ719tm2oItGGUVAF0ukqqCaC7AVMXoVKkuCyl25vqFK0AoQQa77wDZAOoxcVSGDwYHfXpZnY83Z7VoaddxEcZO1kgeF/XmRx9PV4qmYhS724fIniW33i2WmNTZuawg2g8DHQfojofuJ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34" name="AutoShape 10" descr="data:image/jpeg;base64,/9j/4AAQSkZJRgABAQAAAQABAAD/2wCEAAkGBxQQEhQUEhQUFBQUFBQQFBAVFA8UFBUVFRUWFhQUFBgYHCggGBolGxQUITEhJSorLi4uFx8zODMsNygtLisBCgoKDg0OGhAQGywkHyQsLCwsLCwsLCwsLC8sLCwsLCwsLCwsLCwsLCwsLCwsLCwsLCwsLCwsLCwsLCwsLCwsLP/AABEIAL0BCwMBEQACEQEDEQH/xAAcAAABBQEBAQAAAAAAAAAAAAAAAQIDBQYEBwj/xABAEAACAQIDBQUGAwYFBAMAAAABAgADEQQSIQUGMUFREyJhcYEyUpGhscEzQtEHFCNikuEWcqLC8BVjsvFDgqP/xAAaAQEAAwEBAQAAAAAAAAAAAAAAAQQFAgMG/8QAMREAAgICAQMCBQMEAgMBAAAAAAECAwQREiExQQUTIjJRYXEUgZEjQrHwodEzweEV/9oADAMBAAIRAxEAPwD3GAEAIAQAgBACAEAIAQAgBACAEAIAQAgBACAEAIBFisQtNGdzZVBZj0A4yYpyekcykopyfgotj73UcTV7IAoxvkzW71hcjTgbC9pZtxJ1x5MqUZ0LZcda+n3NFKpdCAEAIAQAgBACAEAIAQAgBACAEAIAQAgBACAEAIAQAgCXgDRVBNgbkcbcvPpGiNo4qu2aKNlaooN7WuD8bXt6z1jRY1tIryy6oy4trZ00MWj3yurW0IBBIPjOJQlHuj1hbGfyvZKTOTs562OSmQKhyX0DNopPTNwB850oSl2OJWxi9S6HSDecnoEAx++W81On2mGNM1CyZW7/AGYGYXFjYm9iDwl3HxpSSmnozsvLjFuprZ53svHPQqpVULmQkgNdhcgjlbrNKyCnHizJhN1yUons2xMecRQp1SuUuuYre9tbaHppMO2HCbifRU2e5BS+p3zg9QgBACAEAIAQAgBACAEAIAQAgBACAEAIAQAgBACAMq1QouxsBzMlJvsQ5JLbORi9QEg2WxypquY8szcQvl8TOlpHi3KXYz+89aqTSw9Liy3enT08vJeP3l/EjBJ2T8dtmZnzsbjTX3fdI51wVLClaZQVq7gE5/w0Fr8B9fmJ27Z2py3qK+nc81TXQ1Bx5Tf17IZXx3YVGz6ku2ZqahVOnLU668ONh43CNXuxXH6eTmdzpm+S8+Oxy0d4qtMEKbk82HdUD3VBtfx+s9ngwk1s8Y+oWQT4nA+OqPULZiWc2PQ8LC3C3CWFTXGOtdEVnfZOfLfVm82O1VFy1kVTxU0x3Te97gcDf6zEuVbe4P8Ak+jx3bGOrEv2LQNeV9FvZ47v898bX86S/wD50xNjG6Uowcp7yJf74KOoeHn9Ln7Swyqj2zddMuDw4/7NM/FQfvMS/rZL8n0WMtUx/BaTyPcIAQAgBACAEAIAQAgBACAITaAV+G25QqvkSopbkNdbe6TofSesqLIrk10K8MqqcuMZdSxnkWAgBACAEAS8AQmAeXb4b0YynjKtClVKKrIEVEp5iHpo3FgTe7GaWLjVTr5SMXOzLq7eEOxpd19jMaYq4qq9d6gVwrvUZEHEZQTa5v0E8bpxjJxrWizj1znFStezVCVC6U+2tsU8KT3b1XF9ABe2gLt0lmjHld56Ip5OVCjx8TMvQ2rUr1qXaMR3xfIMpa7XAa3EcB4CaM8eNdcuK8eTJjlTutjzfnwWO8O8NOojUaaZhcgu1rAg8UHM8ddJ44uJNSU5Ms5mdCcXXFb+5lZqGOKDrpxkPsTHoz1Wg11U9QDwsdRznzMl1ProvcUKxg6PKv2g7LenXasbGnWdcpHEMoBKsPJOPjNTFsTjw8ox8yqUZufhnBunsQY+oyFymRWcMADqHyWIJ6FvW07vu9uKf3PPHx1bJx3roeyYWiKaKi8EVUHkosPpMeTbe2b0VxSRLIOhYAQAgBACAEAIAQAgBACAVm8GJpLRqJUqpS7RHQFmA4gi4HE8Z6VRk5JxW9HhfKCg4yetnjOExnZ1UcNqjq111PdYE+fCbk1yi19T56C4ST+h6zsHeyljKhporqwUuM2XUAgHgTrqJkXYsqops3aMyN0nFLRoJWLYQBIAQQMYyQVm2do9hTZwLkDQcrk2F/DWe1NXuTUStlX+zU5owWwNmtjcfUr12zKqLpa3evYDplygi3nL939CPGPYzMVLKlyn3R6ShmazYJAZGgUm0tlvlYUgHLnMXqtmZW6jMLWPC3Lp0sV2rknPpr6FK6iXFqHXf18GEqghiDoQSCBbQg2IFptxacUfPSTUmn3G3nRzoLwSIZGwb/dLaBrULN7VM9nfqLd31tp6TFzKlCzp2Z9FgXOyrr3XQuGMrJF0zm+2y/3nDtl9un/FQdSB3l9Rf1tLGPZwn+StlVe5X07o883K2s9BmenY5gAQRcEFi3pNGVEbVpmO8mePLlE9V2FthcStwMrLoy3vboQeYmZfjuqWmbGJmRyI7XR+UW6mVi6OkAWCQgBACAEAIAQAgBACAef/ALUcOR2NQcDmpHz0Zf8AfNHAl80TI9Th8sv2MJWXKxF72Oh6jkfUS+ntbM6UeL0W26OI7LG0G5M2Q/8A3BT/AMp4ZC5VyRYxpcLov6nscxjfFgBJAkAa0EFHvBs9q1MqpseRnvTPhJMq5FXuQcSs3Lp2oFja7uxv4LZfsZYzJcplf06vhV+5pFaVC+SBoA4NI0DH77YEhlqqulsrsLWBv3Sfjx8ppYNvRwb/AAY/qVHVTivyZa80tmToTNI2BRqbDnoBOW9dQk32N9ung+yoXN8zsWYdCCVt8vnMjKs52fZH0OBV7dXXuy3ZpWLpDUa0kM8p2lhkwmIrIBYZ86gDTKwzC39VvSbtE1KpM+Wy4SjdKLNTuYr95rEBrWvztfX5zPzbFJpLwafptThFy+ptqTzPZsIlBkHQ4GQBwkAWAEEhACAEAIAkEBeAZzf7C9pg3POmVqj0Nm/0lpZxZcbEVM2HKl/Y8ofUi2pIAt4juj6Cay6bMOXXR0YWhUYLUpIztTqAWRWYg+1TuByJD6+E4k4ptN90dwUmk4reme3Bv/UxT6NC5pAFvAEvAAyQcW1quShVf3abt6hTOq1uSR5WvUJP7FTsOkKdCko5IpPmRmb5kz2ulym2eePHjVFfYslaeZ7EitAHhoBy7UqnsqgRczFGCrpqTpr4azqvXJbZ5X74NJbeiup7r0MgUqc1hdwxvcWvblY+XOe7y7eW0+hWXp9PFJrqUm9OxUw4V6dwC2QqTcA2uCCdeRlrFyJTbjIpZuJCpKUTi3fwDVXLAXFMZvAv/wDGPjqfAGemTZwjr6njh0uyW/ob3D0xTRUFyFULc8dBMmT29m/CPGKQ5mkHRC7QDj/6VSqv2jIpcWXMQCbDhr6zr3JJaTPJ0wlLk11LGlQC8J57PVR0dCicnQ+8EihoBwba27SwaB6xIDNkUKrMS1ibacNAdTYTqFcrHqKPO26FUeU3pGUxn7TUH4OHdvGo6Ux5gLmv8pcj6fY+7SM+fq9K+VN/8Gl3Q2w+Mw/a1FVSXdQFzWsptzOpveVL6/bm4b2Xsa73q1PWtl5PIsBACAEAQwQxpMkghrqrKVYAqwKsDwIIsQZK6PaOZJNaZ5fvqmHpGiMLlGQuGC5iL3VlJY8To3OauOrGm5+TEyZU7Sq8dzj3Q27+6VamVMwdbZS1rZW7utjfQmeluOrklvWjzhlOhuSW9m4wO+FNyA6mnfncMvqdCPhKtmBOK2nst1erVyepLRoUrXlHRqKWyUNIJ2LeCQvAOXaVIPSqKeDIwPkRrJi9PZxOPKLRW02nbIROrQB4eAR4h6lv4YS/LMzgePATqPHyczc9fCRthi7fxCxW3sA5Vvzvaxb10k8kl0Ofbcn8XYr9v7R7BUNGot0cB6WZWJU62INyP7z2or5tqSKuVd7SXB9n1RX7TxNbHpTWnRZUJzZ2IsSLga9NT5z2qjXQ25PbPC6VmTFKMdIudg7L/dUILZmYgseABA4KPvK193uvfgu4uN7Edb22WRaeJZGM0Ahd4IJ9ncG8/tOWdI7BOSRYJEJgHNiMUEBZjYAEk+A4zpRbekczmorb7Hlm/wDvStfs1sERWdgzHvMbBeHLRjpNKmpY8uUn4MTIvllw4wj02jHHaI/KGbxCkD4tYT1ebWu3Urx9Ntffoeofs93lp0sLSp1BYXqHtFZXW7VGazZeBAYDnKcqXfuyD/byaMMlYuqrF08PweiUagYAgggi4I1BHUSi010ZqRkpLaJJB0EAIAxpJyQVGkhmV3x2gwQIpsHJDEdAPZ9b/KaGDUpSbfgx/VbpQrUV57nn+1FOQ2F7EGaslsxaZKL2yrwGfOCRYX69dJxGEvJ7W2wcdIv89hcmepU1vsbrdbGF6SX4WAHkNBMG9fG9H1WI/wClFP6GjVpXLY/NBI0tAGObgjrpGiCkRrfSdnJL2lhcmwAuT4DiYSb6IhvS2ynx+9FJV/hHOx4aMAPE3H0lmvEk38XRFK7OhGPwdWVp3tqm3dRepAJvpxAJ6ywsOH1Kr9QsfgudkbwdspujF11YILi2liLnienHQyvbj8H0fQuY+X7i7dV9AwWx1apUrVUF3bMlNrHKOZYcMxOvPjE72oqEX2FeKnOVk137IuwQNBpbS0rF1dOwZoA0vAGM0EELvAO3Z+ieZJ+32nLJR2Azk6HQBriSGZfe6oy0mtqLa+XOWcb/AMiKObt1SR5ttBVq2K66EHkdeNjyPjNa7HVsfuYGPlyx56fYpl3XpMLtWqVH/KrBzY8g1tR8RMv9LY3rRuLPqS3taNPsegmHpZKeHUM1u0cu4DMODBbsfnPejCshLlvRUyvUqbIOHHZv9yMUwpshOga6+FwLj4/Uzzz4r3Frvrqe3pMpe299t9DUtiVUgMygtwBZQT5A8ZQUW+qRquaXRsmvOTsWCRhknJFUkkMzG82zGrL3OI1HQy1Rb7ctlHLo96GjB4zDVkuGpN0uASPlea8MiD8nz08SyPRo46eDqsRlpOT/AJWHzM6lkQXk5hi2Pwy5wO6Naub1zlX3Rx+WglK3MXaJp4/p77zNNhdgVqIAo13AHBWCsPmJTdyl8y2aCxnH5JNHSMTjafFKVUeGamfuJH9J/VE7yI/R/wDA8byZfxaNWn4gB1+Wvyj2U/lkif1Mo/PF/wCToobwYd9BVUH3WOQ/BrTl0TXj+DpZVT8/z0Os1xxB9Zxx0e3JPqilxWKBaoKZBdRfKfeYEqD5ztR7N9jz572o90Y/E7frupRiACCrAKAfEHpNGGPBPaMizLtknFlbeWCoOBgFtu3tLsKtrXWoVQ9RroR8eEr5FfOP3RaxLvbnrwzeZplm6IH9PCCRc8EDC8AYzwDmxOICgljYDiTwEmMW3pHMpKK2+xZLi0RRmYKAOJIA+cKDfZEe5GK22ctTeaguisah6U1Z/mNPnO/08/PQ8nlw8bf4IxtyvU/Bwzf5qrBfkt/rHt1x7y/ge9bL5Y6/P/wX92xlX26qUh0poL/Frxzrj2j/ACPaul80tfhDX3VR/wAV6lU/zuxHwj9RLx0/A/SQ7vr+Sh2nuJreg2X+U6r6cxLNOa49JdSnkenKfWPQqW2DjE0yhh4FfvaW1m1vyZ0vTbl2SOjCbvYpz3gEHXQn4CczzoLsd1+mWN/FpG22Lsn93Sy95rE68zbQfGZdlnOW2blNKrhqJ5xisbUdmapftCTnzcQw0K25W4WmxBRUUo9jAt5Sm3PuelblbRNfDLncPUUlW94C5y5vG3OZGVXws6Lob2Fa51fE9tF/KxcGGSQMYSQQuknZzogbDA8pOyOKEGGA5RscSRado2TodaRsaEIggjqIDynSI6FbjNmUn9pFPoJ0pNdjzlCL7oosTsJE1pM9M/yMy/IGeyun56leWNDx0/HQzFLHNQrsxJbvFHJ4sAbX89BNCVanWkZddzqub/Yn3goi4rJYpUAuRwzdfUfQzyx5vXB90WMutNqyPZlSGlkpaHZoILHYWB7eqAfZXvOfDkPU/eeV9nCP3LGNT7k/sjfB5km8GeAIXgDDUgEb1YBkt5NqZ27JTopu56kfl9PrNHEp18bMfPv5f04/uWmxdkUnRHdczMoa7EtxHjK91kuTSZZxqYOEZNddGpwmGRfZUDyAlVtl1RS7HegkHoSickjhAFtA0JkgaFVBGxo8t3i27UrVaq52FNXZFVWKrlUkXNuPC+s2KKoRgm11Pn8m+yVjSfQoKeGVdBex1tc2ljRXcmzY/s0oZqzuNAtO1vFyLX9FMo50vgSND02D9xy+h6RMs2iMmdEDTAGmANIggSAEASANM6I0RtBBzVjOjhlTjWnSOGYDbiWdj1N/U8Zr0PdaMDJXG1nFsnbX7vdKgz0W4ra+XxA5jw9fPyup2+Ue57416iuMuqLDaGDW3aUDmpEX0N8v9vpIqt38Mu56XUJfFDsV4eWNlVo3+yWp9mppqFDAGwte/PMeZGomRby5NM3KFDgnFHb2s8z2DtYAxq0AiqYi0Ihsye8O9HGnQN24NUHBeoXq30l2jH29yKGTlKK4x7lHs9SdP+eM0eyMb5mei7KayqOQAHwmLPrJs+hqWopF9h2nkywjtQyDokUzk6HgwBbwBc0Ahx2JFKlUqHgiM/8ASpP2kxW2kczlxi2eJtquvFjY+p1+V5va0tHzW3y2Prnunx7v9Rt95LZzHuel/s5wuTDM9vxKht/lTuj55pk5st2a+ht+nR1Xy+rNZeUzQOPaGK7GlUqZWbs0epkW2ZsilrLcgXNus6IPPsZ+0mofwqCKOTVHZz6qoA/1GaMPTpPq2Y1nrEF0jF/v0KLGb5Yypxr5B7tJEQfEgt85Yjg1L5tsqT9Vvl20jXfs42m1WhVWo7u1Oqe87M7FHUMLsxJ9rtB6TPyq1XZpdjWwL3bSnLua4PKxdHAwBYA0zoETwcs48U4AuSAOp0E6Sb7HnKSXczO0ts0V0zhj0S7n/TPdUz8rRWlkV+Hv8GRx2J7ViArAHW7AD4CXsfSjrZl5e5S3rRVYvC2/WWX1Kiejlw2Iq4c3psR1Xip8xPGypS7lqrIcTrO1Kb+2ppN1QAofEjjPLU4fc9267PsWWxd4loHIzKaZNwwPA/YGed0Oa2u570Tdb0+xpV23TP5x8RKnBl33ERVt4KS8XX4iT7bIdqKvF740x7F3Phw+JnpHHkzxnlRRn8ftqtiNCciH8q8/My3XjqJRuy3LoRYXC9BLSWihKWy1poadsozE6W/ScWSSXU6pi3JaNJs7bQWwqU6ieOXMP9Ovyma6lLs0bSu4/NF/5NJs/bNF9BVS/QnKfgZ5SpmvB7Qya302XdN7zxe0WE0+xMpkHQ68aJDNGgMesBxPrCWzlyS7mf2/tvD1KNSj2ti6lcyqzgedtCNLcecuU4tvJS0Z2Rn4/Fw5fx1PNS2tvduSeV+H3M0zKXVbNFuVsZMYXNYHKqqRY5SGY6fABh6ypk2yrS0XcTHjZOW+x6dgsOtJFpoLKosBMuUnJ7ZtQioxUY9jonJ0V20calFC9Q2Ucb8/ADmTPSFcpvSPK26NUXKXY+fsRjadIlL2yFkCnV8qkhbgX1ygTYWRGEUpvqj52WJO2blWuj6o52x54hGt7zWRfixv8p5SzY+Fs94+mTfzNIsd2cc/aOyuq2VVPZuxI1OW5FurSKbvds1JI6ycZ0U7hJ73+D1Dd3bzP3KhuwFw/UcwfGcZeKofHHsd+nZ0rX7c+5pKmPpoLu6qOrMo+soquUuyNWVsI/M0ivrb04caIWqnpTRm+fD5z0WNLz0/J4PNr7R2/wAI5m21iKn4WGyj3qrW/wBK/rOuFa7vf4I96+Xyx1+X/wBDDg8ZV9usKY92moHzNzHuVr5Y/wAke1dL55/x0IzuvTOtRnqnq7M31h5EvHT8ErErXV9fz1HNsqmg7qgek8+bfc9OCXYp9r7NzDTQjUfpPaqzg9lfIp9yOjLVbgkMLEcQZqwaktowrIOL0zkq0AeGk7ON6OR8HfxjidKw5quz/D5Tngj0V+hBgPCc+2ifff1HLs/w+UngiHcyengvCTxPN2nXSwoHGTo4ctnSpA4aQyUi+2Js4k52Fug6eJmbkXcvhRsYmPx+KRqMPhAeIEqNmiok77EpVB3kB9IVkl2YdUZd0Qf4XVfwqlSl/kdgPhwnp+pl56/k8v0cP7en46Dv3XG0/ZrLUHSog+q2MjnU+8f4I9q+Pyz/AJD/AKziaf4uGzfzU3+zD7yeFT7S1+Sfdvj80U/wxf8AFNHg+emejow+YuI/Ty/taY/WR/uTX5RQbxbZFay03BTi2U3BPIH9JfwqOO5SXUyvU8nlqEX0M/UewJ6ay+zLjHbKlqvdPVtPibX+ZlaTNCK6pfQutj4tqXfpsVN+I6dCOYnp7cZx1JbKs7pws3F6PSt2tuDEqQ1hUW2YDgRyYfpMfKxvZl07M+gwM1ZEdP5l3L4NKmjRPPt98SWqKn5VXNb+Yki/wA+M2PT4Li5eT5v1iyXuRj4PPtr7Eq18rUGCastQ6gn2cp0F+Eq5UdWs0MCzdC346FJV3ZK1FWqzONC1TtKa2BOoAJZ2IGvATwVUm+2yy7oRW20jR7O2fQohhRRyWABezW0NxcsRz6CXKcaxSTS0Z2TnVSg4t7LShSNR1RWZSTqVJBsBqLy5lT4wM7Br52bNrszdeiLMy5m95iWPzmTK+b6bPoK8WtdddS87ClRW5yIo5mwE8VuT0iw+EFt9B2ExlKrfs3VrcQCLjxt0kzrnD5kRXbXP5HsnInJ6EbrBBy1qclHLRX4jDzpM4aKHamyVqcRY8mHET3rtlDsVrqI2LUjIbSwr0WC+1fhbj6iaFd6ktvoZFuLKL0upzo1tDoeh4ywnvqipKDj0ZIHnWznQZo2RoC8bJ0Q1KwH0nOyVHZ24PB1Kvsqbe8dB/eeM74Q8lmvFsn2Ro9l7CCEFu83yHkJQtyZT6dkalGFGHV9WaPD4a0qtl9IsqNGctnaR1okg6Jgsg6HZYA1qd4I0cWNwKsDdQfSdKRxKKPPNvYL93q3C2R+g5zWwrOmmYPqVD2pIrMUAVPjpNBLZkcnEp2wHDU2GoF/+dZw6ke6ypaLeguUAdNJ1o85PZo90GK1sw4ZSp9SP0lLPa4JeTR9Li/dcvGj0BK+kxj6PZjt7ME18wF7X4cbS9h3cJafZmT6jje5Ha7oyFUI3Em3NbtYnxA0mrwhJ8tGHztguKfQarU04Aegna0jyfJ9x1E1Kxy0lJ8Ry8zwE87LowXVntTjysfRbNpuxu52XefVzxPTwEx8jIdj6dj6PExVUtvua2nTtKmy+jE7/ANR1q07+wUuo5BgTmPnqs0sFri/qY3qafNb7aKLYm0+wr06jGyg2Y2/K2jcOPX0lm+Dsg4lTGn7Vikb7Zu8NHEPkplr2LAlbBrcba3+MzLMeyuPKRt1ZddkuMe5ZsJ4FgjZYIOarTkkFJtvErRW/Fjoqjix6T2rhyf2K91qgvu+yKjZuxiSalTV218hyA8J3ZZvoux51UtfE+7O6vspW9pQfMAzhTkuzPSVUZdGjiqbuUj+W3kWH0nosmxeSvLCqfgh/wxT/AJv6jO/1dhx/+fUPTdml7pPmzfrOXlWPydrBpXgkq7vU8pARRpxsL/Gce9Jvqz1WPBLSQ3YAyk0X9peBP5l5HzHCdWra5r9zmhuMnXLx2/Bp6OHlVstpHZToyNnejpRJB0TKsEjwsgkcBAFtAGukEMqtqbLWspVhcGekJuL2jxsqU1pmH2lulVpkmkcy+6dD8eBmpVnLtIxMj0yXeBTvs2sp1pP8L/SW1lQfkz5YNsf7WdWH2fWc6UyPEiw+c4nlQiu56V4Nsn2/k2G7+xjSF29o8Zk33e5LZvYuMqo6NItPSVtl3RJiMMG4iSmS47KXF7sUahuUF+vA/Gesb5x7MrWYlc+rRDT3PoA/hg+dz9Z08qz6nnHApT+VFthtmJT0VQPAATxc2+5ajXGPRHYqWnJ6FZvNi3o4d3p6MCova9gWAJA66ie2PCMrEpditl2ThU5Q7nl20MZWrtmqVXa3ANqBfjYcB6TXjXGPyrRhStlP5upz9lfiSfDgPgJ0cbLDd/FZMRRYEgCqFPkWyN9TPK5cq2j1ofC2L/3qesMJjH0QxoBXbUxq0ULMeHLmTyA8Z6Vwc3pHjdbGuPKRSbL2e1d+2rDU+wnJF6Dx6me1s0lwh2/yV6apSfuT7v8A4+xoBh5X2XNDTh5GyNDf3aNjQgw0bGhww0bJ4i/u8jZPEpNu7NItVp+2mvmOanwIlimxL4ZdmVciptco91/ui32RilrIrrzHDmDzB8Z5WQcJaZ7U2KyCkiyVZ5s9yQCQB4EEjxAFgCwBLQBpWCNEbUrydkaImwo6SdnPFAuGA5RyHFEq07SNnWiTLIJJbSCRCskCWgjQkEiGCDi2vhu1oVU95GA87d352ndcuM0zyujyg19jyC+nqp/2/wC4/ATcl3TPnYdmhJJwNQ5SbdQw+A+4M5XXaPST1xZ7HQrB1VhwZQ39QB+8xGtNo+ii9xTIcZilpqWY2AFyZMYuT0jmyahFyl4M7g6DYyoKtQEU1P8ADQ/+R8TLE5KuPCP7sqVQlbL3J/svp9/yaelSsNJVbLyRJlg60JkkbGgyRsaDJJGgyyBoMsgkjq0gRaSmQ0ZlScHX/wC1VPor8j5Hh8JbX9WGvK/wUH/Qt5f2y7/ZmppNcSmX0TAwdDhAHiAOEAWALAEtAC0AQiBoTLA0LlgaFtAHyAIYAkkDTAGEwQMLSSGeQ7dw3ZVqye67FfI95PkRNqt860fO2r27Wjhd7W8Tb4/3tPU8Utk4YMoFuBPe5kG2noQfjOoV7bezzsu4pLRtdkby0giUyGTIqoCxBBCiw73pzAmfdhWJ8l1NTG9TqklCXT8kKu2PqcxQQ3A98j8x8Ok83qlcV8z7/wDR7RTyJcn8q7L6/dmswtAKAAJUbNFI6QJydC5ZADLADLAFywBMsEiEQBjQQVW2cEKyFT0npXNxkmjxurU4uLKHZ29NPDhqWIf+JTOUgBnZha6mygm9rcZ72Vc3yrXcq03+1FwtetefqiHGftCA0o0GP89VlQeYVMxPqVnpD0+x/NpHlb6tTD5dsi3a3nxOJxlJKjqKZFQtSRFVTamxFybtobc4ycSNUN72xheoTyLXFpJaPRFMoGsSCAOgCyAFoAQAgBaAFoAWgCwAMAaZIGmARMZJBX7TxoooztwUX8+gHmZ61VuclFHhfeqoOb8Hme0sc1dy78ToAOAHICb9dMa48YnyN187puUinxTWU+Fm/pIP2nlLoXa+uiajU1npW+p4Xx6bOpZ7lJmt3SxfdKH8p08jw+8xs6tRlteT6H0q9zrcX4NjRMzmbKJwJB0OEALQSFoAWgCEQBrQCCoZJDZUbZ2mmHQu3kFHFjyAnrTU7JaRWyMiNMOUjyXG441a1eoQAWqA2HAWpUwPkJs48VCLivqfOZk3bNTflf8AtnHXxqp7TAeZAnUrox6tnnXjzm/hR07u7VcV1ejmGQMxqFO7YjLbvceMrO2q6Sgy7HHvxoStXRnq27+8wrEJUsrngR7LeXQ+Er5OE6/ij1RcwvU43PhPpL/hmopteZ5rpkgkEjoAQSEAIASAEAIAQAkkCGAMMkENSSjlmR31qHswP5xfysfvaaPp6XufsY3q7fsr8mJqTYZ89Ep8aG7wtx5+c8Jwb7F6u2MUti4FGuMx+E6hDXVnF1yfRFuk9Soy+3VBzn0mZ6g9tG16THSkzf4fhMpm/E6VnJ0PEEiwAtAC0ASAMYQDlxBsJ0jiTPPt7qhqVAL6KDp4k/2E18GC4Nnzfqtr92K8aPPNrYfJ2lQvUyBhmRAAQSAoueNjYc5XyXOE2t6RdwlVZXF6219SkOPVdadJQffqEu3/AD1lLktmmoPy+n2L3dyhj3qpURKjKDqrWp0mU6MpvYEWJ6zlze9narjrWjY4zCmi9tbHvIeY8L9R+k3sW9XQ69/J8nn4zx7enbuj0PdzaBrUkY8bWPmDYn5TIyqvbscT6LCvd1MZP/dF6plZl5DpAFgkWQAgBACAEAIAkAQySBCIBDUWdI5aMxvPhC6G0s0WcJqRSy6vcrcTA1BN6M1JbPlZ1uL0zlxCTs42NpJYxojbZ1UMzEKoux4ATyssUFtntVVKctJG83c2V2Si/tHUnxmHfbzls+oxaPaho01JZXZdRMonJI+CRYAsALQAtAGsIBx4tNJ0jzkeebyUitXXgR9Jr4Fmk4nz3qtTbUjONQAJLjMjApUTjmRuPqOMsZVPOHTuU/T8n27OvZlhTwuAw4IpAFyCA9IGpVFxxDn2T5kTGjj2T7I+lsy6a+spHHsVquGD5HqOXsWfENnNxzVF4f1HgJbr9Nk/mZnW+sxXSuP8nW9Wo5vUcv0FlCjyAE0aMaFXYx8rOtyOkjbboLamB4k/EzIzJqVjaPofTYOFEUzWU5SZpokkEiyCRYAQBYJCAEASAEECQBDJIInMkM4cVRzTpM82tmZ2pu4tQ3F1bqPv1lmrIlDoUcjDhb1fRlLU3Tq30YHzU/rLiz9d0Z8vSn4kTYbc9z7b6dALfW85nn/RHdfpS/uZpNl7Bp0R3V15k6k+spWXSm9tmnTjQq+VF1SpWni2WUjoVZydDwIJHAQBYAsgBACAIRAIqiXkohme29scVlI58Qeh6yxVa4PaKl9CsjpmBxuFqUCRUXT3uR/SbVORGaPmsjDnU+q6fUhSovlLHJFJxkO7USeSCrkzr2dhGrMAoOXm36dTKeRkqK0X8PCc5bfY9F2PguzUCYk5bZ9RXDSLdVnmz3Q+QSLIAQBYJCAEAIAQBIIEgCGSQQtJBGRBA00xOiNCdkJGyNIXsxGxoeFkhDgJydDwIJHQBRAFkAIAsAIAQBpEkEToDGznRw4rAo/ECdqTR5ygmUOJ3YoE3ygeWn0nvHJsXkqTwqZd4iUN2KAPsg+ev1MmWTY/JEMOldol9g8AicBK7ky5GCRZIk4bPVIkkEiyCQgCwSEAIAQAg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36" name="AutoShape 12" descr="data:image/jpeg;base64,/9j/4AAQSkZJRgABAQAAAQABAAD/2wCEAAkGBxQQEhQUEhQUFBQUFBQQFBAVFA8UFBUVFRUWFhQUFBgYHCggGBolGxQUITEhJSorLi4uFx8zODMsNygtLisBCgoKDg0OGhAQGywkHyQsLCwsLCwsLCwsLC8sLCwsLCwsLCwsLCwsLCwsLCwsLCwsLCwsLCwsLCwsLCwsLCwsLP/AABEIAL0BCwMBEQACEQEDEQH/xAAcAAABBQEBAQAAAAAAAAAAAAAAAQIDBQYEBwj/xABAEAACAQIDBQUGAwYFBAMAAAABAgADEQQSIQUGMUFREyJhcYEyUpGhscEzQtEHFCNikuEWcqLC8BVjsvFDgqP/xAAaAQEAAwEBAQAAAAAAAAAAAAAAAQQFAgMG/8QAMREAAgICAQMCBQMEAgMBAAAAAAECAwQREiExQQUTIjJRYXEUgZEjQrHwodEzweEV/9oADAMBAAIRAxEAPwD3GAEAIAQAgBACAEAIAQAgBACAEAIAQAgBACAEAIBFisQtNGdzZVBZj0A4yYpyekcykopyfgotj73UcTV7IAoxvkzW71hcjTgbC9pZtxJ1x5MqUZ0LZcda+n3NFKpdCAEAIAQAgBACAEAIAQAgBACAEAIAQAgBACAEAIAQAgCXgDRVBNgbkcbcvPpGiNo4qu2aKNlaooN7WuD8bXt6z1jRY1tIryy6oy4trZ00MWj3yurW0IBBIPjOJQlHuj1hbGfyvZKTOTs562OSmQKhyX0DNopPTNwB850oSl2OJWxi9S6HSDecnoEAx++W81On2mGNM1CyZW7/AGYGYXFjYm9iDwl3HxpSSmnozsvLjFuprZ53svHPQqpVULmQkgNdhcgjlbrNKyCnHizJhN1yUons2xMecRQp1SuUuuYre9tbaHppMO2HCbifRU2e5BS+p3zg9QgBACAEAIAQAgBACAEAIAQAgBACAEAIAQAgBACAMq1QouxsBzMlJvsQ5JLbORi9QEg2WxypquY8szcQvl8TOlpHi3KXYz+89aqTSw9Liy3enT08vJeP3l/EjBJ2T8dtmZnzsbjTX3fdI51wVLClaZQVq7gE5/w0Fr8B9fmJ27Z2py3qK+nc81TXQ1Bx5Tf17IZXx3YVGz6ku2ZqahVOnLU668ONh43CNXuxXH6eTmdzpm+S8+Oxy0d4qtMEKbk82HdUD3VBtfx+s9ngwk1s8Y+oWQT4nA+OqPULZiWc2PQ8LC3C3CWFTXGOtdEVnfZOfLfVm82O1VFy1kVTxU0x3Te97gcDf6zEuVbe4P8Ak+jx3bGOrEv2LQNeV9FvZ47v898bX86S/wD50xNjG6Uowcp7yJf74KOoeHn9Ln7Swyqj2zddMuDw4/7NM/FQfvMS/rZL8n0WMtUx/BaTyPcIAQAgBACAEAIAQAgBACAITaAV+G25QqvkSopbkNdbe6TofSesqLIrk10K8MqqcuMZdSxnkWAgBACAEAS8AQmAeXb4b0YynjKtClVKKrIEVEp5iHpo3FgTe7GaWLjVTr5SMXOzLq7eEOxpd19jMaYq4qq9d6gVwrvUZEHEZQTa5v0E8bpxjJxrWizj1znFStezVCVC6U+2tsU8KT3b1XF9ABe2gLt0lmjHld56Ip5OVCjx8TMvQ2rUr1qXaMR3xfIMpa7XAa3EcB4CaM8eNdcuK8eTJjlTutjzfnwWO8O8NOojUaaZhcgu1rAg8UHM8ddJ44uJNSU5Ms5mdCcXXFb+5lZqGOKDrpxkPsTHoz1Wg11U9QDwsdRznzMl1ProvcUKxg6PKv2g7LenXasbGnWdcpHEMoBKsPJOPjNTFsTjw8ox8yqUZufhnBunsQY+oyFymRWcMADqHyWIJ6FvW07vu9uKf3PPHx1bJx3roeyYWiKaKi8EVUHkosPpMeTbe2b0VxSRLIOhYAQAgBACAEAIAQAgBACAVm8GJpLRqJUqpS7RHQFmA4gi4HE8Z6VRk5JxW9HhfKCg4yetnjOExnZ1UcNqjq111PdYE+fCbk1yi19T56C4ST+h6zsHeyljKhporqwUuM2XUAgHgTrqJkXYsqops3aMyN0nFLRoJWLYQBIAQQMYyQVm2do9hTZwLkDQcrk2F/DWe1NXuTUStlX+zU5owWwNmtjcfUr12zKqLpa3evYDplygi3nL939CPGPYzMVLKlyn3R6ShmazYJAZGgUm0tlvlYUgHLnMXqtmZW6jMLWPC3Lp0sV2rknPpr6FK6iXFqHXf18GEqghiDoQSCBbQg2IFptxacUfPSTUmn3G3nRzoLwSIZGwb/dLaBrULN7VM9nfqLd31tp6TFzKlCzp2Z9FgXOyrr3XQuGMrJF0zm+2y/3nDtl9un/FQdSB3l9Rf1tLGPZwn+StlVe5X07o883K2s9BmenY5gAQRcEFi3pNGVEbVpmO8mePLlE9V2FthcStwMrLoy3vboQeYmZfjuqWmbGJmRyI7XR+UW6mVi6OkAWCQgBACAEAIAQAgBACAef/ALUcOR2NQcDmpHz0Zf8AfNHAl80TI9Th8sv2MJWXKxF72Oh6jkfUS+ntbM6UeL0W26OI7LG0G5M2Q/8A3BT/AMp4ZC5VyRYxpcLov6nscxjfFgBJAkAa0EFHvBs9q1MqpseRnvTPhJMq5FXuQcSs3Lp2oFja7uxv4LZfsZYzJcplf06vhV+5pFaVC+SBoA4NI0DH77YEhlqqulsrsLWBv3Sfjx8ppYNvRwb/AAY/qVHVTivyZa80tmToTNI2BRqbDnoBOW9dQk32N9ung+yoXN8zsWYdCCVt8vnMjKs52fZH0OBV7dXXuy3ZpWLpDUa0kM8p2lhkwmIrIBYZ86gDTKwzC39VvSbtE1KpM+Wy4SjdKLNTuYr95rEBrWvztfX5zPzbFJpLwafptThFy+ptqTzPZsIlBkHQ4GQBwkAWAEEhACAEAIAkEBeAZzf7C9pg3POmVqj0Nm/0lpZxZcbEVM2HKl/Y8ofUi2pIAt4juj6Cay6bMOXXR0YWhUYLUpIztTqAWRWYg+1TuByJD6+E4k4ptN90dwUmk4reme3Bv/UxT6NC5pAFvAEvAAyQcW1quShVf3abt6hTOq1uSR5WvUJP7FTsOkKdCko5IpPmRmb5kz2ulym2eePHjVFfYslaeZ7EitAHhoBy7UqnsqgRczFGCrpqTpr4azqvXJbZ5X74NJbeiup7r0MgUqc1hdwxvcWvblY+XOe7y7eW0+hWXp9PFJrqUm9OxUw4V6dwC2QqTcA2uCCdeRlrFyJTbjIpZuJCpKUTi3fwDVXLAXFMZvAv/wDGPjqfAGemTZwjr6njh0uyW/ob3D0xTRUFyFULc8dBMmT29m/CPGKQ5mkHRC7QDj/6VSqv2jIpcWXMQCbDhr6zr3JJaTPJ0wlLk11LGlQC8J57PVR0dCicnQ+8EihoBwba27SwaB6xIDNkUKrMS1ibacNAdTYTqFcrHqKPO26FUeU3pGUxn7TUH4OHdvGo6Ux5gLmv8pcj6fY+7SM+fq9K+VN/8Gl3Q2w+Mw/a1FVSXdQFzWsptzOpveVL6/bm4b2Xsa73q1PWtl5PIsBACAEAQwQxpMkghrqrKVYAqwKsDwIIsQZK6PaOZJNaZ5fvqmHpGiMLlGQuGC5iL3VlJY8To3OauOrGm5+TEyZU7Sq8dzj3Q27+6VamVMwdbZS1rZW7utjfQmeluOrklvWjzhlOhuSW9m4wO+FNyA6mnfncMvqdCPhKtmBOK2nst1erVyepLRoUrXlHRqKWyUNIJ2LeCQvAOXaVIPSqKeDIwPkRrJi9PZxOPKLRW02nbIROrQB4eAR4h6lv4YS/LMzgePATqPHyczc9fCRthi7fxCxW3sA5Vvzvaxb10k8kl0Ofbcn8XYr9v7R7BUNGot0cB6WZWJU62INyP7z2or5tqSKuVd7SXB9n1RX7TxNbHpTWnRZUJzZ2IsSLga9NT5z2qjXQ25PbPC6VmTFKMdIudg7L/dUILZmYgseABA4KPvK193uvfgu4uN7Edb22WRaeJZGM0Ahd4IJ9ncG8/tOWdI7BOSRYJEJgHNiMUEBZjYAEk+A4zpRbekczmorb7Hlm/wDvStfs1sERWdgzHvMbBeHLRjpNKmpY8uUn4MTIvllw4wj02jHHaI/KGbxCkD4tYT1ebWu3Urx9Ntffoeofs93lp0sLSp1BYXqHtFZXW7VGazZeBAYDnKcqXfuyD/byaMMlYuqrF08PweiUagYAgggi4I1BHUSi010ZqRkpLaJJB0EAIAxpJyQVGkhmV3x2gwQIpsHJDEdAPZ9b/KaGDUpSbfgx/VbpQrUV57nn+1FOQ2F7EGaslsxaZKL2yrwGfOCRYX69dJxGEvJ7W2wcdIv89hcmepU1vsbrdbGF6SX4WAHkNBMG9fG9H1WI/wClFP6GjVpXLY/NBI0tAGObgjrpGiCkRrfSdnJL2lhcmwAuT4DiYSb6IhvS2ynx+9FJV/hHOx4aMAPE3H0lmvEk38XRFK7OhGPwdWVp3tqm3dRepAJvpxAJ6ywsOH1Kr9QsfgudkbwdspujF11YILi2liLnienHQyvbj8H0fQuY+X7i7dV9AwWx1apUrVUF3bMlNrHKOZYcMxOvPjE72oqEX2FeKnOVk137IuwQNBpbS0rF1dOwZoA0vAGM0EELvAO3Z+ieZJ+32nLJR2Azk6HQBriSGZfe6oy0mtqLa+XOWcb/AMiKObt1SR5ttBVq2K66EHkdeNjyPjNa7HVsfuYGPlyx56fYpl3XpMLtWqVH/KrBzY8g1tR8RMv9LY3rRuLPqS3taNPsegmHpZKeHUM1u0cu4DMODBbsfnPejCshLlvRUyvUqbIOHHZv9yMUwpshOga6+FwLj4/Uzzz4r3Frvrqe3pMpe299t9DUtiVUgMygtwBZQT5A8ZQUW+qRquaXRsmvOTsWCRhknJFUkkMzG82zGrL3OI1HQy1Rb7ctlHLo96GjB4zDVkuGpN0uASPlea8MiD8nz08SyPRo46eDqsRlpOT/AJWHzM6lkQXk5hi2Pwy5wO6Naub1zlX3Rx+WglK3MXaJp4/p77zNNhdgVqIAo13AHBWCsPmJTdyl8y2aCxnH5JNHSMTjafFKVUeGamfuJH9J/VE7yI/R/wDA8byZfxaNWn4gB1+Wvyj2U/lkif1Mo/PF/wCToobwYd9BVUH3WOQ/BrTl0TXj+DpZVT8/z0Os1xxB9Zxx0e3JPqilxWKBaoKZBdRfKfeYEqD5ztR7N9jz572o90Y/E7frupRiACCrAKAfEHpNGGPBPaMizLtknFlbeWCoOBgFtu3tLsKtrXWoVQ9RroR8eEr5FfOP3RaxLvbnrwzeZplm6IH9PCCRc8EDC8AYzwDmxOICgljYDiTwEmMW3pHMpKK2+xZLi0RRmYKAOJIA+cKDfZEe5GK22ctTeaguisah6U1Z/mNPnO/08/PQ8nlw8bf4IxtyvU/Bwzf5qrBfkt/rHt1x7y/ge9bL5Y6/P/wX92xlX26qUh0poL/Frxzrj2j/ACPaul80tfhDX3VR/wAV6lU/zuxHwj9RLx0/A/SQ7vr+Sh2nuJreg2X+U6r6cxLNOa49JdSnkenKfWPQqW2DjE0yhh4FfvaW1m1vyZ0vTbl2SOjCbvYpz3gEHXQn4CczzoLsd1+mWN/FpG22Lsn93Sy95rE68zbQfGZdlnOW2blNKrhqJ5xisbUdmapftCTnzcQw0K25W4WmxBRUUo9jAt5Sm3PuelblbRNfDLncPUUlW94C5y5vG3OZGVXws6Lob2Fa51fE9tF/KxcGGSQMYSQQuknZzogbDA8pOyOKEGGA5RscSRado2TodaRsaEIggjqIDynSI6FbjNmUn9pFPoJ0pNdjzlCL7oosTsJE1pM9M/yMy/IGeyun56leWNDx0/HQzFLHNQrsxJbvFHJ4sAbX89BNCVanWkZddzqub/Yn3goi4rJYpUAuRwzdfUfQzyx5vXB90WMutNqyPZlSGlkpaHZoILHYWB7eqAfZXvOfDkPU/eeV9nCP3LGNT7k/sjfB5km8GeAIXgDDUgEb1YBkt5NqZ27JTopu56kfl9PrNHEp18bMfPv5f04/uWmxdkUnRHdczMoa7EtxHjK91kuTSZZxqYOEZNddGpwmGRfZUDyAlVtl1RS7HegkHoSickjhAFtA0JkgaFVBGxo8t3i27UrVaq52FNXZFVWKrlUkXNuPC+s2KKoRgm11Pn8m+yVjSfQoKeGVdBex1tc2ljRXcmzY/s0oZqzuNAtO1vFyLX9FMo50vgSND02D9xy+h6RMs2iMmdEDTAGmANIggSAEASANM6I0RtBBzVjOjhlTjWnSOGYDbiWdj1N/U8Zr0PdaMDJXG1nFsnbX7vdKgz0W4ra+XxA5jw9fPyup2+Ue57416iuMuqLDaGDW3aUDmpEX0N8v9vpIqt38Mu56XUJfFDsV4eWNlVo3+yWp9mppqFDAGwte/PMeZGomRby5NM3KFDgnFHb2s8z2DtYAxq0AiqYi0Ihsye8O9HGnQN24NUHBeoXq30l2jH29yKGTlKK4x7lHs9SdP+eM0eyMb5mei7KayqOQAHwmLPrJs+hqWopF9h2nkywjtQyDokUzk6HgwBbwBc0Ahx2JFKlUqHgiM/8ASpP2kxW2kczlxi2eJtquvFjY+p1+V5va0tHzW3y2Prnunx7v9Rt95LZzHuel/s5wuTDM9vxKht/lTuj55pk5st2a+ht+nR1Xy+rNZeUzQOPaGK7GlUqZWbs0epkW2ZsilrLcgXNus6IPPsZ+0mofwqCKOTVHZz6qoA/1GaMPTpPq2Y1nrEF0jF/v0KLGb5Yypxr5B7tJEQfEgt85Yjg1L5tsqT9Vvl20jXfs42m1WhVWo7u1Oqe87M7FHUMLsxJ9rtB6TPyq1XZpdjWwL3bSnLua4PKxdHAwBYA0zoETwcs48U4AuSAOp0E6Sb7HnKSXczO0ts0V0zhj0S7n/TPdUz8rRWlkV+Hv8GRx2J7ViArAHW7AD4CXsfSjrZl5e5S3rRVYvC2/WWX1Kiejlw2Iq4c3psR1Xip8xPGypS7lqrIcTrO1Kb+2ppN1QAofEjjPLU4fc9267PsWWxd4loHIzKaZNwwPA/YGed0Oa2u570Tdb0+xpV23TP5x8RKnBl33ERVt4KS8XX4iT7bIdqKvF740x7F3Phw+JnpHHkzxnlRRn8ftqtiNCciH8q8/My3XjqJRuy3LoRYXC9BLSWihKWy1poadsozE6W/ScWSSXU6pi3JaNJs7bQWwqU6ieOXMP9Ovyma6lLs0bSu4/NF/5NJs/bNF9BVS/QnKfgZ5SpmvB7Qya302XdN7zxe0WE0+xMpkHQ68aJDNGgMesBxPrCWzlyS7mf2/tvD1KNSj2ti6lcyqzgedtCNLcecuU4tvJS0Z2Rn4/Fw5fx1PNS2tvduSeV+H3M0zKXVbNFuVsZMYXNYHKqqRY5SGY6fABh6ypk2yrS0XcTHjZOW+x6dgsOtJFpoLKosBMuUnJ7ZtQioxUY9jonJ0V20calFC9Q2Ucb8/ADmTPSFcpvSPK26NUXKXY+fsRjadIlL2yFkCnV8qkhbgX1ygTYWRGEUpvqj52WJO2blWuj6o52x54hGt7zWRfixv8p5SzY+Fs94+mTfzNIsd2cc/aOyuq2VVPZuxI1OW5FurSKbvds1JI6ycZ0U7hJ73+D1Dd3bzP3KhuwFw/UcwfGcZeKofHHsd+nZ0rX7c+5pKmPpoLu6qOrMo+soquUuyNWVsI/M0ivrb04caIWqnpTRm+fD5z0WNLz0/J4PNr7R2/wAI5m21iKn4WGyj3qrW/wBK/rOuFa7vf4I96+Xyx1+X/wBDDg8ZV9usKY92moHzNzHuVr5Y/wAke1dL55/x0IzuvTOtRnqnq7M31h5EvHT8ErErXV9fz1HNsqmg7qgek8+bfc9OCXYp9r7NzDTQjUfpPaqzg9lfIp9yOjLVbgkMLEcQZqwaktowrIOL0zkq0AeGk7ON6OR8HfxjidKw5quz/D5Tngj0V+hBgPCc+2ifff1HLs/w+UngiHcyengvCTxPN2nXSwoHGTo4ctnSpA4aQyUi+2Js4k52Fug6eJmbkXcvhRsYmPx+KRqMPhAeIEqNmiok77EpVB3kB9IVkl2YdUZd0Qf4XVfwqlSl/kdgPhwnp+pl56/k8v0cP7en46Dv3XG0/ZrLUHSog+q2MjnU+8f4I9q+Pyz/AJD/AKziaf4uGzfzU3+zD7yeFT7S1+Sfdvj80U/wxf8AFNHg+emejow+YuI/Ty/taY/WR/uTX5RQbxbZFay03BTi2U3BPIH9JfwqOO5SXUyvU8nlqEX0M/UewJ6ay+zLjHbKlqvdPVtPibX+ZlaTNCK6pfQutj4tqXfpsVN+I6dCOYnp7cZx1JbKs7pws3F6PSt2tuDEqQ1hUW2YDgRyYfpMfKxvZl07M+gwM1ZEdP5l3L4NKmjRPPt98SWqKn5VXNb+Yki/wA+M2PT4Li5eT5v1iyXuRj4PPtr7Eq18rUGCastQ6gn2cp0F+Eq5UdWs0MCzdC346FJV3ZK1FWqzONC1TtKa2BOoAJZ2IGvATwVUm+2yy7oRW20jR7O2fQohhRRyWABezW0NxcsRz6CXKcaxSTS0Z2TnVSg4t7LShSNR1RWZSTqVJBsBqLy5lT4wM7Br52bNrszdeiLMy5m95iWPzmTK+b6bPoK8WtdddS87ClRW5yIo5mwE8VuT0iw+EFt9B2ExlKrfs3VrcQCLjxt0kzrnD5kRXbXP5HsnInJ6EbrBBy1qclHLRX4jDzpM4aKHamyVqcRY8mHET3rtlDsVrqI2LUjIbSwr0WC+1fhbj6iaFd6ktvoZFuLKL0upzo1tDoeh4ywnvqipKDj0ZIHnWznQZo2RoC8bJ0Q1KwH0nOyVHZ24PB1Kvsqbe8dB/eeM74Q8lmvFsn2Ro9l7CCEFu83yHkJQtyZT6dkalGFGHV9WaPD4a0qtl9IsqNGctnaR1okg6Jgsg6HZYA1qd4I0cWNwKsDdQfSdKRxKKPPNvYL93q3C2R+g5zWwrOmmYPqVD2pIrMUAVPjpNBLZkcnEp2wHDU2GoF/+dZw6ke6ypaLeguUAdNJ1o85PZo90GK1sw4ZSp9SP0lLPa4JeTR9Li/dcvGj0BK+kxj6PZjt7ME18wF7X4cbS9h3cJafZmT6jje5Ha7oyFUI3Em3NbtYnxA0mrwhJ8tGHztguKfQarU04Aegna0jyfJ9x1E1Kxy0lJ8Ry8zwE87LowXVntTjysfRbNpuxu52XefVzxPTwEx8jIdj6dj6PExVUtvua2nTtKmy+jE7/ANR1q07+wUuo5BgTmPnqs0sFri/qY3qafNb7aKLYm0+wr06jGyg2Y2/K2jcOPX0lm+Dsg4lTGn7Vikb7Zu8NHEPkplr2LAlbBrcba3+MzLMeyuPKRt1ZddkuMe5ZsJ4FgjZYIOarTkkFJtvErRW/Fjoqjix6T2rhyf2K91qgvu+yKjZuxiSalTV218hyA8J3ZZvoux51UtfE+7O6vspW9pQfMAzhTkuzPSVUZdGjiqbuUj+W3kWH0nosmxeSvLCqfgh/wxT/AJv6jO/1dhx/+fUPTdml7pPmzfrOXlWPydrBpXgkq7vU8pARRpxsL/Gce9Jvqz1WPBLSQ3YAyk0X9peBP5l5HzHCdWra5r9zmhuMnXLx2/Bp6OHlVstpHZToyNnejpRJB0TKsEjwsgkcBAFtAGukEMqtqbLWspVhcGekJuL2jxsqU1pmH2lulVpkmkcy+6dD8eBmpVnLtIxMj0yXeBTvs2sp1pP8L/SW1lQfkz5YNsf7WdWH2fWc6UyPEiw+c4nlQiu56V4Nsn2/k2G7+xjSF29o8Zk33e5LZvYuMqo6NItPSVtl3RJiMMG4iSmS47KXF7sUahuUF+vA/Gesb5x7MrWYlc+rRDT3PoA/hg+dz9Z08qz6nnHApT+VFthtmJT0VQPAATxc2+5ajXGPRHYqWnJ6FZvNi3o4d3p6MCova9gWAJA66ie2PCMrEpditl2ThU5Q7nl20MZWrtmqVXa3ANqBfjYcB6TXjXGPyrRhStlP5upz9lfiSfDgPgJ0cbLDd/FZMRRYEgCqFPkWyN9TPK5cq2j1ofC2L/3qesMJjH0QxoBXbUxq0ULMeHLmTyA8Z6Vwc3pHjdbGuPKRSbL2e1d+2rDU+wnJF6Dx6me1s0lwh2/yV6apSfuT7v8A4+xoBh5X2XNDTh5GyNDf3aNjQgw0bGhww0bJ4i/u8jZPEpNu7NItVp+2mvmOanwIlimxL4ZdmVciptco91/ui32RilrIrrzHDmDzB8Z5WQcJaZ7U2KyCkiyVZ5s9yQCQB4EEjxAFgCwBLQBpWCNEbUrydkaImwo6SdnPFAuGA5RyHFEq07SNnWiTLIJJbSCRCskCWgjQkEiGCDi2vhu1oVU95GA87d352ndcuM0zyujyg19jyC+nqp/2/wC4/ATcl3TPnYdmhJJwNQ5SbdQw+A+4M5XXaPST1xZ7HQrB1VhwZQ39QB+8xGtNo+ii9xTIcZilpqWY2AFyZMYuT0jmyahFyl4M7g6DYyoKtQEU1P8ADQ/+R8TLE5KuPCP7sqVQlbL3J/svp9/yaelSsNJVbLyRJlg60JkkbGgyRsaDJJGgyyBoMsgkjq0gRaSmQ0ZlScHX/wC1VPor8j5Hh8JbX9WGvK/wUH/Qt5f2y7/ZmppNcSmX0TAwdDhAHiAOEAWALAEtAC0AQiBoTLA0LlgaFtAHyAIYAkkDTAGEwQMLSSGeQ7dw3ZVqye67FfI95PkRNqt860fO2r27Wjhd7W8Tb4/3tPU8Utk4YMoFuBPe5kG2noQfjOoV7bezzsu4pLRtdkby0giUyGTIqoCxBBCiw73pzAmfdhWJ8l1NTG9TqklCXT8kKu2PqcxQQ3A98j8x8Ok83qlcV8z7/wDR7RTyJcn8q7L6/dmswtAKAAJUbNFI6QJydC5ZADLADLAFywBMsEiEQBjQQVW2cEKyFT0npXNxkmjxurU4uLKHZ29NPDhqWIf+JTOUgBnZha6mygm9rcZ72Vc3yrXcq03+1FwtetefqiHGftCA0o0GP89VlQeYVMxPqVnpD0+x/NpHlb6tTD5dsi3a3nxOJxlJKjqKZFQtSRFVTamxFybtobc4ycSNUN72xheoTyLXFpJaPRFMoGsSCAOgCyAFoAQAgBaAFoAWgCwAMAaZIGmARMZJBX7TxoooztwUX8+gHmZ61VuclFHhfeqoOb8Hme0sc1dy78ToAOAHICb9dMa48YnyN187puUinxTWU+Fm/pIP2nlLoXa+uiajU1npW+p4Xx6bOpZ7lJmt3SxfdKH8p08jw+8xs6tRlteT6H0q9zrcX4NjRMzmbKJwJB0OEALQSFoAWgCEQBrQCCoZJDZUbZ2mmHQu3kFHFjyAnrTU7JaRWyMiNMOUjyXG441a1eoQAWqA2HAWpUwPkJs48VCLivqfOZk3bNTflf8AtnHXxqp7TAeZAnUrox6tnnXjzm/hR07u7VcV1ejmGQMxqFO7YjLbvceMrO2q6Sgy7HHvxoStXRnq27+8wrEJUsrngR7LeXQ+Er5OE6/ij1RcwvU43PhPpL/hmopteZ5rpkgkEjoAQSEAIASAEAIAQAkkCGAMMkENSSjlmR31qHswP5xfysfvaaPp6XufsY3q7fsr8mJqTYZ89Ep8aG7wtx5+c8Jwb7F6u2MUti4FGuMx+E6hDXVnF1yfRFuk9Soy+3VBzn0mZ6g9tG16THSkzf4fhMpm/E6VnJ0PEEiwAtAC0ASAMYQDlxBsJ0jiTPPt7qhqVAL6KDp4k/2E18GC4Nnzfqtr92K8aPPNrYfJ2lQvUyBhmRAAQSAoueNjYc5XyXOE2t6RdwlVZXF6219SkOPVdadJQffqEu3/AD1lLktmmoPy+n2L3dyhj3qpURKjKDqrWp0mU6MpvYEWJ6zlze9narjrWjY4zCmi9tbHvIeY8L9R+k3sW9XQ69/J8nn4zx7enbuj0PdzaBrUkY8bWPmDYn5TIyqvbscT6LCvd1MZP/dF6plZl5DpAFgkWQAgBACAEAIAkAQySBCIBDUWdI5aMxvPhC6G0s0WcJqRSy6vcrcTA1BN6M1JbPlZ1uL0zlxCTs42NpJYxojbZ1UMzEKoux4ATyssUFtntVVKctJG83c2V2Si/tHUnxmHfbzls+oxaPaho01JZXZdRMonJI+CRYAsALQAtAGsIBx4tNJ0jzkeebyUitXXgR9Jr4Fmk4nz3qtTbUjONQAJLjMjApUTjmRuPqOMsZVPOHTuU/T8n27OvZlhTwuAw4IpAFyCA9IGpVFxxDn2T5kTGjj2T7I+lsy6a+spHHsVquGD5HqOXsWfENnNxzVF4f1HgJbr9Nk/mZnW+sxXSuP8nW9Wo5vUcv0FlCjyAE0aMaFXYx8rOtyOkjbboLamB4k/EzIzJqVjaPofTYOFEUzWU5SZpokkEiyCRYAQBYJCAEASAEECQBDJIInMkM4cVRzTpM82tmZ2pu4tQ3F1bqPv1lmrIlDoUcjDhb1fRlLU3Tq30YHzU/rLiz9d0Z8vSn4kTYbc9z7b6dALfW85nn/RHdfpS/uZpNl7Bp0R3V15k6k+spWXSm9tmnTjQq+VF1SpWni2WUjoVZydDwIJHAQBYAsgBACAIRAIqiXkohme29scVlI58Qeh6yxVa4PaKl9CsjpmBxuFqUCRUXT3uR/SbVORGaPmsjDnU+q6fUhSovlLHJFJxkO7USeSCrkzr2dhGrMAoOXm36dTKeRkqK0X8PCc5bfY9F2PguzUCYk5bZ9RXDSLdVnmz3Q+QSLIAQBYJCAEAIAQBIIEgCGSQQtJBGRBA00xOiNCdkJGyNIXsxGxoeFkhDgJydDwIJHQBRAFkAIAsAIAQBpEkEToDGznRw4rAo/ECdqTR5ygmUOJ3YoE3ygeWn0nvHJsXkqTwqZd4iUN2KAPsg+ev1MmWTY/JEMOldol9g8AicBK7ky5GCRZIk4bPVIkkEiyCQgCwSEAIAQAgH//2Q=="/>
          <p:cNvSpPr>
            <a:spLocks noChangeAspect="1" noChangeArrowheads="1"/>
          </p:cNvSpPr>
          <p:nvPr/>
        </p:nvSpPr>
        <p:spPr bwMode="auto">
          <a:xfrm>
            <a:off x="0" y="1285860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6637" name="Picture 13" descr="C:\Users\user\Desktop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22" y="4962394"/>
            <a:ext cx="2214578" cy="18956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592935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Информационные технологии обучения – </a:t>
            </a:r>
            <a:r>
              <a:rPr lang="ru-RU" dirty="0" smtClean="0"/>
              <a:t>это все технологии, использующие специальные технические средства (компьютер, аудио, кино, видео) ,т.е. компьютерную  и  информационную технику.</a:t>
            </a:r>
            <a:r>
              <a:rPr lang="ru-RU" b="1" dirty="0" smtClean="0"/>
              <a:t>      </a:t>
            </a:r>
          </a:p>
          <a:p>
            <a:pPr>
              <a:buNone/>
            </a:pPr>
            <a:r>
              <a:rPr lang="ru-RU" b="1" dirty="0" smtClean="0"/>
              <a:t>  </a:t>
            </a:r>
            <a:endParaRPr lang="ru-RU" dirty="0" smtClean="0"/>
          </a:p>
          <a:p>
            <a:r>
              <a:rPr lang="ru-RU" b="1" dirty="0" smtClean="0"/>
              <a:t> Информационные и коммуникационные технологии (ИКТ) – </a:t>
            </a:r>
            <a:r>
              <a:rPr lang="ru-RU" dirty="0" smtClean="0"/>
              <a:t>это широкий спектр цифровых технологий, используемых для создания, передачи и распространения информации и оказания услуг:</a:t>
            </a:r>
          </a:p>
          <a:p>
            <a:endParaRPr lang="ru-RU" dirty="0" smtClean="0"/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компьютерное оборудование,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программное обеспечение,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телефонные линии, сотовая связь, 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электронная почта, сотовые и спутниковые технологии,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сети беспроводной и кабельной связи, </a:t>
            </a:r>
          </a:p>
          <a:p>
            <a:pPr algn="ctr"/>
            <a:r>
              <a:rPr lang="ru-RU" dirty="0" err="1" smtClean="0">
                <a:solidFill>
                  <a:srgbClr val="002060"/>
                </a:solidFill>
              </a:rPr>
              <a:t>мультимедийные</a:t>
            </a:r>
            <a:r>
              <a:rPr lang="ru-RU" dirty="0" smtClean="0">
                <a:solidFill>
                  <a:srgbClr val="002060"/>
                </a:solidFill>
              </a:rPr>
              <a:t> средства,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 Интернет)».</a:t>
            </a:r>
            <a:r>
              <a:rPr lang="ru-RU" b="1" dirty="0" smtClean="0">
                <a:solidFill>
                  <a:srgbClr val="002060"/>
                </a:solidFill>
              </a:rPr>
              <a:t> 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i="1" dirty="0" smtClean="0"/>
              <a:t>В термине ИКТ можно заметить определенную повторяемость, ведь присутствие коммуникаций автоматически приводит к обмену информацией, а обмен информацией предполагает использование коммуникаций.</a:t>
            </a:r>
            <a:endParaRPr lang="ru-RU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Использование информационно-коммуникационных технологий и электронных средств обучения в образовательном процессе направлены на повышение эффективности и качества обучения учащихся. 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38912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2800" b="1" dirty="0" smtClean="0"/>
              <a:t>Классификация средств ИКТ по области методического назначения </a:t>
            </a:r>
          </a:p>
          <a:p>
            <a:r>
              <a:rPr lang="ru-RU" b="1" i="1" dirty="0" smtClean="0">
                <a:solidFill>
                  <a:srgbClr val="C00000"/>
                </a:solidFill>
              </a:rPr>
              <a:t>обучающие программные средства </a:t>
            </a:r>
            <a:r>
              <a:rPr lang="ru-RU" i="1" dirty="0" smtClean="0"/>
              <a:t>– </a:t>
            </a:r>
            <a:r>
              <a:rPr lang="ru-RU" dirty="0" smtClean="0"/>
              <a:t>обеспечивают необходимый уровень усвоения учебного материала;</a:t>
            </a:r>
          </a:p>
          <a:p>
            <a:r>
              <a:rPr lang="ru-RU" b="1" i="1" dirty="0" smtClean="0">
                <a:solidFill>
                  <a:srgbClr val="C00000"/>
                </a:solidFill>
              </a:rPr>
              <a:t>программные средства (системы) </a:t>
            </a:r>
            <a:r>
              <a:rPr lang="ru-RU" i="1" dirty="0" smtClean="0"/>
              <a:t>– тренажёры</a:t>
            </a:r>
            <a:r>
              <a:rPr lang="ru-RU" dirty="0" smtClean="0"/>
              <a:t>, обеспечивают отработку умений учащихся, осуществляют самоподготовку и используются при повторении или закреплении учебного материала;</a:t>
            </a:r>
          </a:p>
          <a:p>
            <a:r>
              <a:rPr lang="ru-RU" b="1" i="1" dirty="0" smtClean="0">
                <a:solidFill>
                  <a:srgbClr val="C00000"/>
                </a:solidFill>
              </a:rPr>
              <a:t>контролирующие программные средства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– программы, предназначенные для контроля (самоконтроля) уровня овладения учебным материалом; </a:t>
            </a:r>
          </a:p>
          <a:p>
            <a:r>
              <a:rPr lang="ru-RU" b="1" i="1" dirty="0" smtClean="0">
                <a:solidFill>
                  <a:srgbClr val="C00000"/>
                </a:solidFill>
              </a:rPr>
              <a:t>информационно-поисковые, информационно-справочные </a:t>
            </a:r>
            <a:r>
              <a:rPr lang="ru-RU" i="1" dirty="0" smtClean="0"/>
              <a:t>программные средства </a:t>
            </a:r>
            <a:r>
              <a:rPr lang="ru-RU" dirty="0" smtClean="0"/>
              <a:t>позволяют осуществить выбор и вывод необходимой информации. Их методическое назначение – формирование умений учащихся по поиску и систематизации информации;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746310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моделирующие программные средства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предоставляют учащимся основные элементы и типы функций для моделирования определенной реальности. Они предназначены для создания модели объекта, явления, процесса или ситуации (как реальных, так и виртуальных) с целью их изучения, исследования;</a:t>
            </a:r>
          </a:p>
          <a:p>
            <a:r>
              <a:rPr lang="ru-RU" b="1" i="1" dirty="0" smtClean="0">
                <a:solidFill>
                  <a:srgbClr val="C00000"/>
                </a:solidFill>
              </a:rPr>
              <a:t>демонстрационные программные средства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обеспечивают наглядное представление учебного материала, визуализацию изучаемых явлений, процессов и взаимосвязей между объектами;</a:t>
            </a:r>
          </a:p>
          <a:p>
            <a:r>
              <a:rPr lang="ru-RU" b="1" i="1" dirty="0" smtClean="0">
                <a:solidFill>
                  <a:srgbClr val="C00000"/>
                </a:solidFill>
              </a:rPr>
              <a:t>учебно-игровые программные средства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позволяют</a:t>
            </a:r>
            <a:r>
              <a:rPr lang="ru-RU" b="1" dirty="0" smtClean="0"/>
              <a:t> </a:t>
            </a:r>
            <a:r>
              <a:rPr lang="ru-RU" dirty="0" smtClean="0"/>
              <a:t>«проигрывать» учебные ситуации (например, с целью формирования умений принимать оптимальное решение или выработки оптимальной стратегии действия);</a:t>
            </a:r>
          </a:p>
          <a:p>
            <a:r>
              <a:rPr lang="ru-RU" b="1" i="1" dirty="0" err="1" smtClean="0">
                <a:solidFill>
                  <a:srgbClr val="C00000"/>
                </a:solidFill>
              </a:rPr>
              <a:t>досуговые</a:t>
            </a:r>
            <a:r>
              <a:rPr lang="ru-RU" b="1" i="1" dirty="0" smtClean="0">
                <a:solidFill>
                  <a:srgbClr val="C00000"/>
                </a:solidFill>
              </a:rPr>
              <a:t> программные средства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используются для организации деятельности учащихся во внеклассной работе.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357166"/>
            <a:ext cx="9001156" cy="671519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/>
              <a:t>Понятие мультимедиа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Мультимедиа</a:t>
            </a:r>
            <a:r>
              <a:rPr lang="ru-RU" dirty="0" smtClean="0"/>
              <a:t> - это: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технология</a:t>
            </a:r>
            <a:r>
              <a:rPr lang="ru-RU" dirty="0" smtClean="0">
                <a:solidFill>
                  <a:srgbClr val="002060"/>
                </a:solidFill>
              </a:rPr>
              <a:t>, описывающая порядок разработки,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функционирования и применения средств обработки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информации разных типов;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информационный ресурс</a:t>
            </a:r>
            <a:r>
              <a:rPr lang="ru-RU" dirty="0" smtClean="0">
                <a:solidFill>
                  <a:srgbClr val="7030A0"/>
                </a:solidFill>
              </a:rPr>
              <a:t>, созданный на основе технологий обработки и представления информации разных типов;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компьютерное программное обеспечение</a:t>
            </a:r>
            <a:r>
              <a:rPr lang="ru-RU" dirty="0" smtClean="0">
                <a:solidFill>
                  <a:schemeClr val="tx2"/>
                </a:solidFill>
              </a:rPr>
              <a:t>, функционирование которого связано с обработкой и представлением информации разных типов;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В широком смысле термин "мультимедиа" означает </a:t>
            </a:r>
            <a:r>
              <a:rPr lang="ru-RU" b="1" dirty="0" smtClean="0">
                <a:solidFill>
                  <a:schemeClr val="tx2"/>
                </a:solidFill>
              </a:rPr>
              <a:t>спектр информационных технологий,</a:t>
            </a:r>
            <a:r>
              <a:rPr lang="ru-RU" dirty="0" smtClean="0"/>
              <a:t> использующих различные программные и технические средства с целью наиболее эффективного воздействия на пользователя (ставшего одновременно и читателем, и слушателем, и зрителем).</a:t>
            </a:r>
          </a:p>
          <a:p>
            <a:endParaRPr lang="ru-RU" dirty="0" smtClean="0"/>
          </a:p>
          <a:p>
            <a:r>
              <a:rPr lang="ru-RU" i="1" dirty="0" smtClean="0"/>
              <a:t>Разработка хороших мультимедиа учебно-методических пособий — сложная профессиональная задача, требующая знания предмета, навыков учебного проектирования и близкого знакомства со специальным программным обеспечением. Мультимедиа учебные пособия могут быть представлены на CD-ROM — для использования на автономном персональном компьютере или быть доступны через </a:t>
            </a:r>
            <a:r>
              <a:rPr lang="ru-RU" i="1" dirty="0" err="1" smtClean="0"/>
              <a:t>Web</a:t>
            </a:r>
            <a:r>
              <a:rPr lang="ru-RU" i="1" dirty="0" smtClean="0"/>
              <a:t>.</a:t>
            </a:r>
          </a:p>
          <a:p>
            <a:endParaRPr lang="ru-RU" dirty="0"/>
          </a:p>
        </p:txBody>
      </p:sp>
      <p:pic>
        <p:nvPicPr>
          <p:cNvPr id="4" name="Picture 3" descr="C:\Users\user\Desktop\681544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0"/>
            <a:ext cx="1857388" cy="20975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Что такое информационно-образовательная среда?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643966" cy="5286412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Учебная деятельность, в ходе которой происходит развитие и социализация ребенка, осуществляется во многих средах. </a:t>
            </a:r>
          </a:p>
          <a:p>
            <a:pPr>
              <a:buNone/>
            </a:pPr>
            <a:r>
              <a:rPr lang="ru-RU" i="1" dirty="0" smtClean="0"/>
              <a:t>Одной из таких сред является информационно-образовательная среда.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Информационно-образовательная среда </a:t>
            </a:r>
            <a:r>
              <a:rPr lang="ru-RU" dirty="0" smtClean="0">
                <a:solidFill>
                  <a:srgbClr val="C00000"/>
                </a:solidFill>
              </a:rPr>
              <a:t>образовательного учреждения - это пространство сетевого взаимодействия всех участников учебного процесса, в котором происходит развитие ребенка-школьника.</a:t>
            </a:r>
          </a:p>
          <a:p>
            <a:endParaRPr lang="ru-RU" dirty="0" smtClean="0"/>
          </a:p>
          <a:p>
            <a:r>
              <a:rPr lang="ru-RU" b="1" dirty="0" smtClean="0">
                <a:solidFill>
                  <a:srgbClr val="002060"/>
                </a:solidFill>
              </a:rPr>
              <a:t>Информационная среда </a:t>
            </a:r>
            <a:r>
              <a:rPr lang="ru-RU" dirty="0" smtClean="0">
                <a:solidFill>
                  <a:srgbClr val="002060"/>
                </a:solidFill>
              </a:rPr>
              <a:t>- совокупность технических и программных средств хранения, обработки и передачи информации, а также социально-экономических и культурных условий реализации процессов информатизации.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750</TotalTime>
  <Words>1226</Words>
  <Application>Microsoft Office PowerPoint</Application>
  <PresentationFormat>Экран (4:3)</PresentationFormat>
  <Paragraphs>209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Поток</vt:lpstr>
      <vt:lpstr>Слайд 1</vt:lpstr>
      <vt:lpstr>Слайд 2</vt:lpstr>
      <vt:lpstr>Понятийный аппарат</vt:lpstr>
      <vt:lpstr>Слайд 4</vt:lpstr>
      <vt:lpstr>Слайд 5</vt:lpstr>
      <vt:lpstr>Использование информационно-коммуникационных технологий и электронных средств обучения в образовательном процессе направлены на повышение эффективности и качества обучения учащихся.  </vt:lpstr>
      <vt:lpstr>Слайд 7</vt:lpstr>
      <vt:lpstr>Слайд 8</vt:lpstr>
      <vt:lpstr>Что такое информационно-образовательная среда?</vt:lpstr>
      <vt:lpstr>Слайд 10</vt:lpstr>
      <vt:lpstr>Конструирование урока</vt:lpstr>
      <vt:lpstr>Схема тематического планирования</vt:lpstr>
      <vt:lpstr>Активные формы обучения</vt:lpstr>
      <vt:lpstr>Слайд 14</vt:lpstr>
      <vt:lpstr>Профессиональная деятельность учителя в условиях работы в современной информационной образовательной среде </vt:lpstr>
      <vt:lpstr>Слайд 16</vt:lpstr>
      <vt:lpstr>Слайд 17</vt:lpstr>
      <vt:lpstr>Подготовка урока с использованием ИКТ</vt:lpstr>
      <vt:lpstr>Слайд 19</vt:lpstr>
      <vt:lpstr>Тематические сайты для учителей и педагогов </vt:lpstr>
      <vt:lpstr>Тематические сайты для учителей и педагогов </vt:lpstr>
      <vt:lpstr>Для педагогов Беларуси</vt:lpstr>
      <vt:lpstr>Слайд 23</vt:lpstr>
      <vt:lpstr>Дистанционное обучение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66</cp:revision>
  <dcterms:created xsi:type="dcterms:W3CDTF">2015-01-20T17:49:19Z</dcterms:created>
  <dcterms:modified xsi:type="dcterms:W3CDTF">2015-03-24T20:42:55Z</dcterms:modified>
</cp:coreProperties>
</file>