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0" r:id="rId11"/>
    <p:sldId id="271" r:id="rId12"/>
    <p:sldId id="265" r:id="rId13"/>
    <p:sldId id="266" r:id="rId14"/>
    <p:sldId id="267" r:id="rId15"/>
    <p:sldId id="273" r:id="rId16"/>
    <p:sldId id="272" r:id="rId17"/>
    <p:sldId id="268" r:id="rId18"/>
    <p:sldId id="269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20.06.2019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20.06.2019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20.06.2019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636912"/>
            <a:ext cx="7632848" cy="1204306"/>
          </a:xfrm>
        </p:spPr>
        <p:txBody>
          <a:bodyPr/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>Семинар</a:t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 «КУЛЬТУРА ПЕДАГОГА – УСЛОВИЕ УСПЕШНОЙ  ПРОФЕССИОНАЛЬНОЙ ДЕЯТЕЛЬНОСТИ»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123728" y="332656"/>
            <a:ext cx="52565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Государственное учреждение образования «Средняя школа </a:t>
            </a:r>
            <a:r>
              <a:rPr lang="ru-RU" sz="2000" b="1" dirty="0" smtClean="0"/>
              <a:t>№ 3 </a:t>
            </a:r>
            <a:r>
              <a:rPr lang="ru-RU" sz="2000" b="1" dirty="0" err="1" smtClean="0"/>
              <a:t>г.Борисова</a:t>
            </a:r>
            <a:r>
              <a:rPr lang="ru-RU" sz="2000" b="1" dirty="0" smtClean="0"/>
              <a:t>»</a:t>
            </a:r>
            <a:endParaRPr lang="ru-RU" sz="2000" b="1" dirty="0"/>
          </a:p>
        </p:txBody>
      </p:sp>
      <p:pic>
        <p:nvPicPr>
          <p:cNvPr id="1026" name="Picture 2" descr="http://novo-city.ru/uploads/media/24/6788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8226" y="4005064"/>
            <a:ext cx="3983993" cy="266429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1969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accent2"/>
                </a:solidFill>
              </a:rPr>
              <a:t>Тест на привлекательность:</a:t>
            </a:r>
            <a:br>
              <a:rPr lang="ru-RU" dirty="0">
                <a:solidFill>
                  <a:schemeClr val="accent2"/>
                </a:solidFill>
              </a:rPr>
            </a:b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984556"/>
          </a:xfrm>
        </p:spPr>
        <p:txBody>
          <a:bodyPr>
            <a:noAutofit/>
          </a:bodyPr>
          <a:lstStyle/>
          <a:p>
            <a:pPr lvl="0">
              <a:buFont typeface="+mj-lt"/>
              <a:buAutoNum type="arabicPeriod"/>
            </a:pPr>
            <a:r>
              <a:rPr lang="ru-RU" sz="2400" dirty="0" smtClean="0">
                <a:solidFill>
                  <a:srgbClr val="002060"/>
                </a:solidFill>
              </a:rPr>
              <a:t>Вы </a:t>
            </a:r>
            <a:r>
              <a:rPr lang="ru-RU" sz="2400" dirty="0">
                <a:solidFill>
                  <a:srgbClr val="002060"/>
                </a:solidFill>
              </a:rPr>
              <a:t>часто и охотно улыбаетесь?</a:t>
            </a:r>
          </a:p>
          <a:p>
            <a:pPr lvl="0">
              <a:buFont typeface="+mj-lt"/>
              <a:buAutoNum type="arabicPeriod"/>
            </a:pPr>
            <a:r>
              <a:rPr lang="ru-RU" sz="2400" dirty="0">
                <a:solidFill>
                  <a:srgbClr val="002060"/>
                </a:solidFill>
              </a:rPr>
              <a:t>Вы обладаете хорошим чувством юмора?</a:t>
            </a:r>
          </a:p>
          <a:p>
            <a:pPr lvl="0">
              <a:buFont typeface="+mj-lt"/>
              <a:buAutoNum type="arabicPeriod"/>
            </a:pPr>
            <a:r>
              <a:rPr lang="ru-RU" sz="2400" dirty="0">
                <a:solidFill>
                  <a:srgbClr val="002060"/>
                </a:solidFill>
              </a:rPr>
              <a:t>Вы чаще всего естественного себя ведете?</a:t>
            </a:r>
          </a:p>
          <a:p>
            <a:pPr lvl="0">
              <a:buFont typeface="+mj-lt"/>
              <a:buAutoNum type="arabicPeriod"/>
            </a:pPr>
            <a:r>
              <a:rPr lang="ru-RU" sz="2400" dirty="0">
                <a:solidFill>
                  <a:srgbClr val="002060"/>
                </a:solidFill>
              </a:rPr>
              <a:t>Часто и охотно говорите комплименты?</a:t>
            </a:r>
          </a:p>
          <a:p>
            <a:pPr lvl="0">
              <a:buFont typeface="+mj-lt"/>
              <a:buAutoNum type="arabicPeriod"/>
            </a:pPr>
            <a:r>
              <a:rPr lang="ru-RU" sz="2400" dirty="0">
                <a:solidFill>
                  <a:srgbClr val="002060"/>
                </a:solidFill>
              </a:rPr>
              <a:t>Знакомы с этикетом и следуете ему?</a:t>
            </a:r>
          </a:p>
          <a:p>
            <a:pPr lvl="0">
              <a:buFont typeface="+mj-lt"/>
              <a:buAutoNum type="arabicPeriod"/>
            </a:pPr>
            <a:r>
              <a:rPr lang="ru-RU" sz="2400" dirty="0">
                <a:solidFill>
                  <a:srgbClr val="002060"/>
                </a:solidFill>
              </a:rPr>
              <a:t>Вы уверены в себе?</a:t>
            </a:r>
          </a:p>
          <a:p>
            <a:pPr lvl="0">
              <a:buFont typeface="+mj-lt"/>
              <a:buAutoNum type="arabicPeriod"/>
            </a:pPr>
            <a:r>
              <a:rPr lang="ru-RU" sz="2400" dirty="0">
                <a:solidFill>
                  <a:srgbClr val="002060"/>
                </a:solidFill>
              </a:rPr>
              <a:t>Умеете посмеяться над собой?</a:t>
            </a:r>
          </a:p>
          <a:p>
            <a:pPr lvl="0">
              <a:buFont typeface="+mj-lt"/>
              <a:buAutoNum type="arabicPeriod"/>
            </a:pPr>
            <a:r>
              <a:rPr lang="ru-RU" sz="2400" dirty="0">
                <a:solidFill>
                  <a:srgbClr val="002060"/>
                </a:solidFill>
              </a:rPr>
              <a:t>Быстро вызываете человека на разговор о нем самом?</a:t>
            </a:r>
          </a:p>
          <a:p>
            <a:pPr lvl="0">
              <a:buFont typeface="+mj-lt"/>
              <a:buAutoNum type="arabicPeriod"/>
            </a:pPr>
            <a:r>
              <a:rPr lang="ru-RU" sz="2400" dirty="0">
                <a:solidFill>
                  <a:srgbClr val="002060"/>
                </a:solidFill>
              </a:rPr>
              <a:t>Осознаете свои ограниченные возможности и то, что у вас нет ответов на все вопросы?</a:t>
            </a:r>
          </a:p>
          <a:p>
            <a:pPr>
              <a:buFont typeface="+mj-lt"/>
              <a:buAutoNum type="arabicPeriod"/>
            </a:pPr>
            <a:r>
              <a:rPr lang="ru-RU" sz="2400" dirty="0" smtClean="0">
                <a:solidFill>
                  <a:srgbClr val="002060"/>
                </a:solidFill>
              </a:rPr>
              <a:t>Вы </a:t>
            </a:r>
            <a:r>
              <a:rPr lang="ru-RU" sz="2400" dirty="0">
                <a:solidFill>
                  <a:srgbClr val="002060"/>
                </a:solidFill>
              </a:rPr>
              <a:t>дружелюбны, с вами легко в общении?</a:t>
            </a:r>
          </a:p>
          <a:p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65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704636"/>
          </a:xfrm>
        </p:spPr>
        <p:txBody>
          <a:bodyPr>
            <a:normAutofit/>
          </a:bodyPr>
          <a:lstStyle/>
          <a:p>
            <a:r>
              <a:rPr lang="ru-RU" sz="2800" u="sng" dirty="0"/>
              <a:t>Подведем итог:</a:t>
            </a:r>
          </a:p>
          <a:p>
            <a:pPr lvl="0"/>
            <a:r>
              <a:rPr lang="ru-RU" sz="2800" dirty="0">
                <a:solidFill>
                  <a:srgbClr val="7030A0"/>
                </a:solidFill>
              </a:rPr>
              <a:t>Подсчитайте ответы </a:t>
            </a:r>
            <a:r>
              <a:rPr lang="ru-RU" sz="2800" dirty="0" smtClean="0">
                <a:solidFill>
                  <a:srgbClr val="7030A0"/>
                </a:solidFill>
              </a:rPr>
              <a:t> «да».</a:t>
            </a:r>
            <a:endParaRPr lang="ru-RU" sz="2800" dirty="0">
              <a:solidFill>
                <a:srgbClr val="7030A0"/>
              </a:solidFill>
            </a:endParaRPr>
          </a:p>
          <a:p>
            <a:pPr lvl="0"/>
            <a:r>
              <a:rPr lang="ru-RU" sz="2800" dirty="0">
                <a:solidFill>
                  <a:srgbClr val="7030A0"/>
                </a:solidFill>
              </a:rPr>
              <a:t>Умножьте на </a:t>
            </a:r>
            <a:r>
              <a:rPr lang="ru-RU" sz="2800" dirty="0" smtClean="0">
                <a:solidFill>
                  <a:srgbClr val="7030A0"/>
                </a:solidFill>
              </a:rPr>
              <a:t>10 %.</a:t>
            </a:r>
            <a:endParaRPr lang="ru-RU" sz="2800" dirty="0">
              <a:solidFill>
                <a:srgbClr val="7030A0"/>
              </a:solidFill>
            </a:endParaRPr>
          </a:p>
          <a:p>
            <a:pPr lvl="0"/>
            <a:r>
              <a:rPr lang="ru-RU" sz="2800" dirty="0">
                <a:solidFill>
                  <a:srgbClr val="7030A0"/>
                </a:solidFill>
              </a:rPr>
              <a:t>Если у вас получилось </a:t>
            </a:r>
            <a:r>
              <a:rPr lang="ru-RU" sz="2800" dirty="0" smtClean="0">
                <a:solidFill>
                  <a:srgbClr val="7030A0"/>
                </a:solidFill>
              </a:rPr>
              <a:t>80 -</a:t>
            </a:r>
            <a:r>
              <a:rPr lang="ru-RU" sz="2800" dirty="0">
                <a:solidFill>
                  <a:srgbClr val="7030A0"/>
                </a:solidFill>
              </a:rPr>
              <a:t>100% -  это высокий процент привлекательности.  </a:t>
            </a:r>
            <a:endParaRPr lang="ru-RU" sz="2800" dirty="0" smtClean="0">
              <a:solidFill>
                <a:srgbClr val="7030A0"/>
              </a:solidFill>
            </a:endParaRPr>
          </a:p>
          <a:p>
            <a:pPr lvl="0"/>
            <a:r>
              <a:rPr lang="ru-RU" sz="2800" dirty="0" smtClean="0">
                <a:solidFill>
                  <a:srgbClr val="7030A0"/>
                </a:solidFill>
              </a:rPr>
              <a:t>Если </a:t>
            </a:r>
            <a:r>
              <a:rPr lang="ru-RU" sz="2800" dirty="0">
                <a:solidFill>
                  <a:srgbClr val="7030A0"/>
                </a:solidFill>
              </a:rPr>
              <a:t>70-50% - средний. </a:t>
            </a:r>
            <a:endParaRPr lang="ru-RU" sz="2800" dirty="0" smtClean="0">
              <a:solidFill>
                <a:srgbClr val="7030A0"/>
              </a:solidFill>
            </a:endParaRPr>
          </a:p>
          <a:p>
            <a:pPr lvl="0"/>
            <a:r>
              <a:rPr lang="ru-RU" sz="2800" dirty="0" smtClean="0">
                <a:solidFill>
                  <a:srgbClr val="7030A0"/>
                </a:solidFill>
              </a:rPr>
              <a:t>Ниже </a:t>
            </a:r>
            <a:r>
              <a:rPr lang="ru-RU" sz="2800" dirty="0">
                <a:solidFill>
                  <a:srgbClr val="7030A0"/>
                </a:solidFill>
              </a:rPr>
              <a:t>50% - надо меняться</a:t>
            </a:r>
            <a:r>
              <a:rPr lang="ru-RU" sz="2800" dirty="0"/>
              <a:t>.</a:t>
            </a:r>
          </a:p>
          <a:p>
            <a:endParaRPr lang="ru-RU" sz="2800" dirty="0"/>
          </a:p>
        </p:txBody>
      </p:sp>
      <p:pic>
        <p:nvPicPr>
          <p:cNvPr id="1026" name="Picture 2" descr="http://4.404content.com/1/3D/2E/830378122010428710/fullsiz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7" y="4642807"/>
            <a:ext cx="4122115" cy="206105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0333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925504" cy="548640"/>
          </a:xfrm>
        </p:spPr>
        <p:txBody>
          <a:bodyPr/>
          <a:lstStyle/>
          <a:p>
            <a:r>
              <a:rPr lang="ru-RU" sz="2000" i="1" u="sng" dirty="0" smtClean="0">
                <a:solidFill>
                  <a:schemeClr val="accent2"/>
                </a:solidFill>
              </a:rPr>
              <a:t>в </a:t>
            </a:r>
            <a:r>
              <a:rPr lang="ru-RU" sz="2000" i="1" u="sng" dirty="0">
                <a:solidFill>
                  <a:schemeClr val="accent2"/>
                </a:solidFill>
              </a:rPr>
              <a:t>структуре </a:t>
            </a:r>
            <a:r>
              <a:rPr lang="ru-RU" sz="2000" i="1" u="sng" dirty="0" smtClean="0">
                <a:solidFill>
                  <a:schemeClr val="accent2"/>
                </a:solidFill>
              </a:rPr>
              <a:t>имиджа</a:t>
            </a:r>
            <a:r>
              <a:rPr lang="ru-RU" sz="2000" i="1" u="sng" dirty="0">
                <a:solidFill>
                  <a:schemeClr val="accent2"/>
                </a:solidFill>
              </a:rPr>
              <a:t> </a:t>
            </a:r>
            <a:r>
              <a:rPr lang="ru-RU" sz="2000" i="1" u="sng" dirty="0" smtClean="0">
                <a:solidFill>
                  <a:schemeClr val="accent2"/>
                </a:solidFill>
              </a:rPr>
              <a:t>выделяют компоненты:</a:t>
            </a:r>
            <a:r>
              <a:rPr lang="ru-RU" sz="2000" i="1" dirty="0">
                <a:solidFill>
                  <a:schemeClr val="accent2"/>
                </a:solidFill>
              </a:rPr>
              <a:t/>
            </a:r>
            <a:br>
              <a:rPr lang="ru-RU" sz="2000" i="1" dirty="0">
                <a:solidFill>
                  <a:schemeClr val="accent2"/>
                </a:solidFill>
              </a:rPr>
            </a:br>
            <a:endParaRPr lang="ru-RU" sz="2000" i="1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836712"/>
            <a:ext cx="7848872" cy="3579849"/>
          </a:xfrm>
        </p:spPr>
        <p:txBody>
          <a:bodyPr>
            <a:noAutofit/>
          </a:bodyPr>
          <a:lstStyle/>
          <a:p>
            <a:r>
              <a:rPr lang="ru-RU" sz="1800" dirty="0" smtClean="0"/>
              <a:t>1</a:t>
            </a:r>
            <a:r>
              <a:rPr lang="ru-RU" sz="1800" dirty="0"/>
              <a:t>) </a:t>
            </a:r>
            <a:r>
              <a:rPr lang="ru-RU" sz="1800" dirty="0">
                <a:solidFill>
                  <a:srgbClr val="002060"/>
                </a:solidFill>
              </a:rPr>
              <a:t>аудиовизуальную культуру личности (речь, манера держаться, одежда, прическа, соответствующие ожиданиям большинства или определенной группы людей);</a:t>
            </a:r>
          </a:p>
          <a:p>
            <a:r>
              <a:rPr lang="ru-RU" sz="1800" dirty="0">
                <a:solidFill>
                  <a:srgbClr val="002060"/>
                </a:solidFill>
              </a:rPr>
              <a:t>2) </a:t>
            </a:r>
            <a:r>
              <a:rPr lang="ru-RU" sz="1800" dirty="0">
                <a:solidFill>
                  <a:schemeClr val="accent2"/>
                </a:solidFill>
              </a:rPr>
              <a:t>стиль поведения </a:t>
            </a:r>
            <a:r>
              <a:rPr lang="ru-RU" sz="1800" dirty="0">
                <a:solidFill>
                  <a:srgbClr val="002060"/>
                </a:solidFill>
              </a:rPr>
              <a:t>(профессиональный, интеллектуальный, нравственный, эмоциональный, коммуникативный, эстетический, этический);</a:t>
            </a:r>
          </a:p>
          <a:p>
            <a:r>
              <a:rPr lang="ru-RU" sz="1800" dirty="0">
                <a:solidFill>
                  <a:srgbClr val="002060"/>
                </a:solidFill>
              </a:rPr>
              <a:t>3) </a:t>
            </a:r>
            <a:r>
              <a:rPr lang="ru-RU" sz="1800" dirty="0">
                <a:solidFill>
                  <a:schemeClr val="accent2"/>
                </a:solidFill>
              </a:rPr>
              <a:t>внутреннюю философию, систему ценностей человека </a:t>
            </a:r>
            <a:r>
              <a:rPr lang="ru-RU" sz="1800" dirty="0">
                <a:solidFill>
                  <a:srgbClr val="002060"/>
                </a:solidFill>
              </a:rPr>
              <a:t>(жизненные установки, нравственное кредо, система отношений), что накладывает отпечаток на внешность и манеру поведения;</a:t>
            </a:r>
          </a:p>
          <a:p>
            <a:r>
              <a:rPr lang="ru-RU" sz="1800" dirty="0">
                <a:solidFill>
                  <a:srgbClr val="002060"/>
                </a:solidFill>
              </a:rPr>
              <a:t>4) </a:t>
            </a:r>
            <a:r>
              <a:rPr lang="ru-RU" sz="1800" dirty="0">
                <a:solidFill>
                  <a:schemeClr val="accent2"/>
                </a:solidFill>
              </a:rPr>
              <a:t>атрибуты, подчеркивающие статус и притязания личности </a:t>
            </a:r>
            <a:r>
              <a:rPr lang="ru-RU" sz="1800" dirty="0">
                <a:solidFill>
                  <a:srgbClr val="002060"/>
                </a:solidFill>
              </a:rPr>
              <a:t>(обстановка офиса, машина и так далее);</a:t>
            </a:r>
          </a:p>
          <a:p>
            <a:r>
              <a:rPr lang="ru-RU" sz="1800" dirty="0">
                <a:solidFill>
                  <a:srgbClr val="002060"/>
                </a:solidFill>
              </a:rPr>
              <a:t>5) </a:t>
            </a:r>
            <a:r>
              <a:rPr lang="ru-RU" sz="1800" dirty="0" smtClean="0">
                <a:solidFill>
                  <a:schemeClr val="accent2"/>
                </a:solidFill>
              </a:rPr>
              <a:t>“ </a:t>
            </a:r>
            <a:r>
              <a:rPr lang="ru-RU" sz="1800" dirty="0">
                <a:solidFill>
                  <a:schemeClr val="accent2"/>
                </a:solidFill>
              </a:rPr>
              <a:t>Я – образ ” </a:t>
            </a:r>
            <a:r>
              <a:rPr lang="ru-RU" sz="1800" dirty="0">
                <a:solidFill>
                  <a:srgbClr val="002060"/>
                </a:solidFill>
              </a:rPr>
              <a:t>(в целом притягательный </a:t>
            </a:r>
            <a:r>
              <a:rPr lang="ru-RU" sz="1800" dirty="0" smtClean="0">
                <a:solidFill>
                  <a:srgbClr val="002060"/>
                </a:solidFill>
              </a:rPr>
              <a:t> образ </a:t>
            </a:r>
            <a:r>
              <a:rPr lang="ru-RU" sz="1800" dirty="0">
                <a:solidFill>
                  <a:srgbClr val="002060"/>
                </a:solidFill>
              </a:rPr>
              <a:t>партнера таков: </a:t>
            </a:r>
            <a:endParaRPr lang="ru-RU" sz="1800" dirty="0" smtClean="0">
              <a:solidFill>
                <a:srgbClr val="002060"/>
              </a:solidFill>
            </a:endParaRPr>
          </a:p>
          <a:p>
            <a:r>
              <a:rPr lang="ru-RU" sz="1800" u="sng" dirty="0" smtClean="0">
                <a:solidFill>
                  <a:srgbClr val="002060"/>
                </a:solidFill>
              </a:rPr>
              <a:t>он </a:t>
            </a:r>
            <a:r>
              <a:rPr lang="ru-RU" sz="1800" u="sng" dirty="0">
                <a:solidFill>
                  <a:srgbClr val="002060"/>
                </a:solidFill>
              </a:rPr>
              <a:t>внешне и внутренне спокоен, активен, доброжелателен, миролюбив и </a:t>
            </a:r>
            <a:r>
              <a:rPr lang="ru-RU" sz="1800" u="sng" dirty="0" smtClean="0">
                <a:solidFill>
                  <a:srgbClr val="002060"/>
                </a:solidFill>
              </a:rPr>
              <a:t>т.д.</a:t>
            </a:r>
            <a:endParaRPr lang="ru-RU" sz="1800" u="sng" dirty="0">
              <a:solidFill>
                <a:srgbClr val="002060"/>
              </a:solidFill>
            </a:endParaRPr>
          </a:p>
          <a:p>
            <a:r>
              <a:rPr lang="ru-RU" sz="1800" i="1" u="sng" dirty="0"/>
              <a:t>Отношение к имиджу у самих педагогов разное.</a:t>
            </a:r>
            <a:r>
              <a:rPr lang="ru-RU" sz="1800" dirty="0"/>
              <a:t> </a:t>
            </a:r>
            <a:endParaRPr lang="ru-RU" sz="1800" dirty="0" smtClean="0"/>
          </a:p>
          <a:p>
            <a:r>
              <a:rPr lang="ru-RU" sz="1800" dirty="0" smtClean="0"/>
              <a:t>В </a:t>
            </a:r>
            <a:r>
              <a:rPr lang="ru-RU" sz="1800" dirty="0"/>
              <a:t>списке десяти профессионально значимых качеств учителя в конце XX столетия имидж занимает </a:t>
            </a:r>
            <a:r>
              <a:rPr lang="ru-RU" sz="1800" i="1" dirty="0">
                <a:solidFill>
                  <a:srgbClr val="C00000"/>
                </a:solidFill>
              </a:rPr>
              <a:t>второе </a:t>
            </a:r>
            <a:r>
              <a:rPr lang="ru-RU" sz="1800" i="1" dirty="0"/>
              <a:t>место </a:t>
            </a:r>
            <a:r>
              <a:rPr lang="ru-RU" sz="1800" i="1" u="sng" dirty="0"/>
              <a:t>с точки зрения детей</a:t>
            </a:r>
            <a:r>
              <a:rPr lang="ru-RU" sz="1800" i="1" dirty="0"/>
              <a:t>, и лишь </a:t>
            </a:r>
            <a:r>
              <a:rPr lang="ru-RU" sz="1800" i="1" dirty="0">
                <a:solidFill>
                  <a:srgbClr val="C00000"/>
                </a:solidFill>
              </a:rPr>
              <a:t>восьмое </a:t>
            </a:r>
            <a:r>
              <a:rPr lang="ru-RU" sz="1800" i="1" dirty="0"/>
              <a:t>– </a:t>
            </a:r>
            <a:r>
              <a:rPr lang="ru-RU" sz="1800" i="1" u="sng" dirty="0"/>
              <a:t>с точки зрения самих учителей.</a:t>
            </a:r>
            <a:endParaRPr lang="ru-RU" sz="1800" u="sng" dirty="0"/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341810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5897" y="1196752"/>
            <a:ext cx="7520940" cy="548640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Имидж педагога. </a:t>
            </a: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/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Исторический </a:t>
            </a:r>
            <a:r>
              <a:rPr lang="ru-RU" b="1" dirty="0">
                <a:solidFill>
                  <a:srgbClr val="002060"/>
                </a:solidFill>
              </a:rPr>
              <a:t>аспект вопроса.</a:t>
            </a:r>
            <a:r>
              <a:rPr lang="ru-RU" dirty="0">
                <a:solidFill>
                  <a:srgbClr val="002060"/>
                </a:solidFill>
              </a:rPr>
              <a:t/>
            </a:r>
            <a:br>
              <a:rPr lang="ru-RU" dirty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7170" name="Picture 2" descr="http://mypipisin.ru/uploads/posts/2015-03/1426347618_vnluuusmok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420888"/>
            <a:ext cx="5925813" cy="3697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3855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204864"/>
            <a:ext cx="7520940" cy="548640"/>
          </a:xfrm>
        </p:spPr>
        <p:txBody>
          <a:bodyPr/>
          <a:lstStyle/>
          <a:p>
            <a:r>
              <a:rPr lang="ru-RU" b="1" dirty="0">
                <a:solidFill>
                  <a:schemeClr val="accent2"/>
                </a:solidFill>
              </a:rPr>
              <a:t>Слагаемые педагогического </a:t>
            </a:r>
            <a:r>
              <a:rPr lang="ru-RU" b="1" dirty="0" smtClean="0">
                <a:solidFill>
                  <a:schemeClr val="accent2"/>
                </a:solidFill>
              </a:rPr>
              <a:t>имиджа</a:t>
            </a:r>
            <a:r>
              <a:rPr lang="ru-RU" dirty="0">
                <a:solidFill>
                  <a:schemeClr val="accent2"/>
                </a:solidFill>
              </a:rPr>
              <a:t/>
            </a:r>
            <a:br>
              <a:rPr lang="ru-RU" dirty="0">
                <a:solidFill>
                  <a:schemeClr val="accent2"/>
                </a:solidFill>
              </a:rPr>
            </a:br>
            <a:endParaRPr lang="ru-RU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1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ВАЖНО!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solidFill>
                  <a:srgbClr val="002060"/>
                </a:solidFill>
              </a:rPr>
              <a:t>Наиболее важными элементами построения педагогического имиджа являются следующие (по А.А. Калюжному):</a:t>
            </a:r>
          </a:p>
          <a:p>
            <a:r>
              <a:rPr lang="ru-RU" sz="2400" dirty="0">
                <a:solidFill>
                  <a:srgbClr val="002060"/>
                </a:solidFill>
              </a:rPr>
              <a:t>1) Создание имиджа является только </a:t>
            </a:r>
            <a:r>
              <a:rPr lang="ru-RU" sz="2400" u="sng" dirty="0">
                <a:solidFill>
                  <a:srgbClr val="002060"/>
                </a:solidFill>
              </a:rPr>
              <a:t>дополнением</a:t>
            </a:r>
            <a:r>
              <a:rPr lang="ru-RU" sz="2400" dirty="0">
                <a:solidFill>
                  <a:srgbClr val="002060"/>
                </a:solidFill>
              </a:rPr>
              <a:t>, а не заменой педагогической деятельности.</a:t>
            </a:r>
          </a:p>
          <a:p>
            <a:r>
              <a:rPr lang="ru-RU" sz="2400" dirty="0">
                <a:solidFill>
                  <a:srgbClr val="002060"/>
                </a:solidFill>
              </a:rPr>
              <a:t>2) В основе коммуникации должен быть </a:t>
            </a:r>
            <a:r>
              <a:rPr lang="ru-RU" sz="2400" u="sng" dirty="0">
                <a:solidFill>
                  <a:srgbClr val="002060"/>
                </a:solidFill>
              </a:rPr>
              <a:t>простой язык</a:t>
            </a:r>
            <a:r>
              <a:rPr lang="ru-RU" sz="2400" dirty="0">
                <a:solidFill>
                  <a:srgbClr val="002060"/>
                </a:solidFill>
              </a:rPr>
              <a:t>, а рассматриваемые проблемы должны </a:t>
            </a:r>
            <a:r>
              <a:rPr lang="ru-RU" sz="2400" u="sng" dirty="0">
                <a:solidFill>
                  <a:srgbClr val="002060"/>
                </a:solidFill>
              </a:rPr>
              <a:t>иметь значение для </a:t>
            </a:r>
            <a:r>
              <a:rPr lang="ru-RU" sz="2400" u="sng" dirty="0" smtClean="0">
                <a:solidFill>
                  <a:srgbClr val="002060"/>
                </a:solidFill>
              </a:rPr>
              <a:t>каждого.</a:t>
            </a:r>
            <a:endParaRPr lang="ru-RU" sz="2400" u="sng" dirty="0">
              <a:solidFill>
                <a:srgbClr val="002060"/>
              </a:solidFill>
            </a:endParaRPr>
          </a:p>
          <a:p>
            <a:r>
              <a:rPr lang="ru-RU" sz="2400" dirty="0">
                <a:solidFill>
                  <a:srgbClr val="002060"/>
                </a:solidFill>
              </a:rPr>
              <a:t>3</a:t>
            </a:r>
            <a:r>
              <a:rPr lang="ru-RU" sz="2400" dirty="0" smtClean="0">
                <a:solidFill>
                  <a:srgbClr val="002060"/>
                </a:solidFill>
              </a:rPr>
              <a:t>)</a:t>
            </a:r>
            <a:r>
              <a:rPr lang="ru-RU" sz="2400" dirty="0">
                <a:solidFill>
                  <a:srgbClr val="002060"/>
                </a:solidFill>
              </a:rPr>
              <a:t> Следует обращаться к созданию педагогического имиджа </a:t>
            </a:r>
            <a:r>
              <a:rPr lang="ru-RU" sz="2400" u="sng" dirty="0">
                <a:solidFill>
                  <a:srgbClr val="002060"/>
                </a:solidFill>
              </a:rPr>
              <a:t>задолго</a:t>
            </a:r>
            <a:r>
              <a:rPr lang="ru-RU" sz="2400" dirty="0">
                <a:solidFill>
                  <a:srgbClr val="002060"/>
                </a:solidFill>
              </a:rPr>
              <a:t> до начала педагогической </a:t>
            </a:r>
            <a:r>
              <a:rPr lang="ru-RU" sz="2400" dirty="0" smtClean="0">
                <a:solidFill>
                  <a:srgbClr val="002060"/>
                </a:solidFill>
              </a:rPr>
              <a:t>деятельности.</a:t>
            </a:r>
            <a:endParaRPr lang="ru-RU" sz="2400" dirty="0">
              <a:solidFill>
                <a:srgbClr val="002060"/>
              </a:solidFill>
            </a:endParaRPr>
          </a:p>
          <a:p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950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268760"/>
            <a:ext cx="7520940" cy="548640"/>
          </a:xfrm>
        </p:spPr>
        <p:txBody>
          <a:bodyPr/>
          <a:lstStyle/>
          <a:p>
            <a:pPr algn="ctr"/>
            <a:r>
              <a:rPr lang="ru-RU" i="1" u="sng" dirty="0" smtClean="0"/>
              <a:t/>
            </a:r>
            <a:br>
              <a:rPr lang="ru-RU" i="1" u="sng" dirty="0" smtClean="0"/>
            </a:br>
            <a:r>
              <a:rPr lang="ru-RU" i="1" u="sng" dirty="0"/>
              <a:t/>
            </a:r>
            <a:br>
              <a:rPr lang="ru-RU" i="1" u="sng" dirty="0"/>
            </a:br>
            <a:r>
              <a:rPr lang="ru-RU" i="1" u="sng" dirty="0" smtClean="0"/>
              <a:t/>
            </a:r>
            <a:br>
              <a:rPr lang="ru-RU" i="1" u="sng" dirty="0" smtClean="0"/>
            </a:br>
            <a:r>
              <a:rPr lang="ru-RU" i="1" u="sng" dirty="0"/>
              <a:t/>
            </a:r>
            <a:br>
              <a:rPr lang="ru-RU" i="1" u="sng" dirty="0"/>
            </a:br>
            <a:r>
              <a:rPr lang="ru-RU" i="1" u="sng" dirty="0" smtClean="0"/>
              <a:t/>
            </a:r>
            <a:br>
              <a:rPr lang="ru-RU" i="1" u="sng" dirty="0" smtClean="0"/>
            </a:br>
            <a:r>
              <a:rPr lang="ru-RU" i="1" u="sng" dirty="0"/>
              <a:t/>
            </a:r>
            <a:br>
              <a:rPr lang="ru-RU" i="1" u="sng" dirty="0"/>
            </a:br>
            <a:r>
              <a:rPr lang="ru-RU" i="1" u="sng" dirty="0" smtClean="0"/>
              <a:t/>
            </a:r>
            <a:br>
              <a:rPr lang="ru-RU" i="1" u="sng" dirty="0" smtClean="0"/>
            </a:br>
            <a:r>
              <a:rPr lang="ru-RU" u="sng" dirty="0" smtClean="0">
                <a:solidFill>
                  <a:srgbClr val="C00000"/>
                </a:solidFill>
              </a:rPr>
              <a:t>С </a:t>
            </a:r>
            <a:r>
              <a:rPr lang="ru-RU" u="sng" dirty="0">
                <a:solidFill>
                  <a:srgbClr val="C00000"/>
                </a:solidFill>
              </a:rPr>
              <a:t>этим не поспоришь</a:t>
            </a:r>
            <a:br>
              <a:rPr lang="ru-RU" u="sng" dirty="0">
                <a:solidFill>
                  <a:srgbClr val="C00000"/>
                </a:solidFill>
              </a:rPr>
            </a:br>
            <a:r>
              <a:rPr lang="ru-RU" i="1" u="sng" dirty="0" smtClean="0"/>
              <a:t/>
            </a:r>
            <a:br>
              <a:rPr lang="ru-RU" i="1" u="sng" dirty="0" smtClean="0"/>
            </a:br>
            <a:r>
              <a:rPr lang="ru-RU" i="1" u="sng" dirty="0" smtClean="0"/>
              <a:t/>
            </a:r>
            <a:br>
              <a:rPr lang="ru-RU" i="1" u="sng" dirty="0" smtClean="0"/>
            </a:br>
            <a:r>
              <a:rPr lang="ru-RU" b="1" i="1" u="sng" dirty="0" smtClean="0"/>
              <a:t>Профессионализм</a:t>
            </a:r>
            <a:r>
              <a:rPr lang="ru-RU" i="1" dirty="0"/>
              <a:t> </a:t>
            </a:r>
            <a:r>
              <a:rPr lang="ru-RU" dirty="0"/>
              <a:t>– это совокупность личностных характеристик человека, необходимых для успешной педагогической деятельности.</a:t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u="sng" dirty="0" smtClean="0"/>
              <a:t>Учитель</a:t>
            </a:r>
            <a:r>
              <a:rPr lang="ru-RU" b="1" dirty="0"/>
              <a:t> –</a:t>
            </a:r>
            <a:r>
              <a:rPr lang="ru-RU" dirty="0"/>
              <a:t> не только профессия, суть которой транслировать знания,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но </a:t>
            </a:r>
            <a:r>
              <a:rPr lang="ru-RU" dirty="0"/>
              <a:t>и </a:t>
            </a:r>
            <a:r>
              <a:rPr lang="ru-RU" u="sng" dirty="0"/>
              <a:t>миссия сотворения личности</a:t>
            </a:r>
            <a:r>
              <a:rPr lang="ru-RU" dirty="0"/>
              <a:t>, утверждения человека в человеке.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0546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548680"/>
            <a:ext cx="7520940" cy="548640"/>
          </a:xfrm>
        </p:spPr>
        <p:txBody>
          <a:bodyPr/>
          <a:lstStyle/>
          <a:p>
            <a:r>
              <a:rPr lang="ru-RU" sz="2400" b="1" dirty="0" smtClean="0">
                <a:solidFill>
                  <a:schemeClr val="accent2"/>
                </a:solidFill>
              </a:rPr>
              <a:t/>
            </a:r>
            <a:br>
              <a:rPr lang="ru-RU" sz="2400" b="1" dirty="0" smtClean="0">
                <a:solidFill>
                  <a:schemeClr val="accent2"/>
                </a:solidFill>
              </a:rPr>
            </a:br>
            <a:r>
              <a:rPr lang="ru-RU" sz="2400" b="1" dirty="0" smtClean="0">
                <a:solidFill>
                  <a:schemeClr val="accent2"/>
                </a:solidFill>
              </a:rPr>
              <a:t>Профессионально </a:t>
            </a:r>
            <a:r>
              <a:rPr lang="ru-RU" sz="2400" b="1" dirty="0">
                <a:solidFill>
                  <a:schemeClr val="accent2"/>
                </a:solidFill>
              </a:rPr>
              <a:t>обусловленные требования к личности </a:t>
            </a:r>
            <a:r>
              <a:rPr lang="ru-RU" sz="2400" b="1" dirty="0" smtClean="0">
                <a:solidFill>
                  <a:schemeClr val="accent2"/>
                </a:solidFill>
              </a:rPr>
              <a:t>педагога</a:t>
            </a:r>
            <a:r>
              <a:rPr lang="ru-RU" sz="2400" dirty="0">
                <a:solidFill>
                  <a:schemeClr val="accent2"/>
                </a:solidFill>
              </a:rPr>
              <a:t/>
            </a:r>
            <a:br>
              <a:rPr lang="ru-RU" sz="2400" dirty="0">
                <a:solidFill>
                  <a:schemeClr val="accent2"/>
                </a:solidFill>
              </a:rPr>
            </a:br>
            <a:endParaRPr lang="ru-RU" sz="2400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Char char="q"/>
            </a:pPr>
            <a:r>
              <a:rPr lang="ru-RU" sz="1800" dirty="0">
                <a:solidFill>
                  <a:srgbClr val="002060"/>
                </a:solidFill>
              </a:rPr>
              <a:t>высокая гражданская ответственность и социальная активность;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ru-RU" sz="1800" dirty="0">
                <a:solidFill>
                  <a:srgbClr val="002060"/>
                </a:solidFill>
              </a:rPr>
              <a:t>любовь к детям, потребность и способность отдать им свое сердце;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ru-RU" sz="1800" dirty="0">
                <a:solidFill>
                  <a:srgbClr val="002060"/>
                </a:solidFill>
              </a:rPr>
              <a:t>подлинная интеллигентность, духовная культура, желание и умение работать вместе с другими;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ru-RU" sz="1800" dirty="0">
                <a:solidFill>
                  <a:srgbClr val="002060"/>
                </a:solidFill>
              </a:rPr>
              <a:t>высокий профессионализм, инновационный стиль научно-педагогического мышления, готовность к созданию новых ценностей и принятию творческих решений;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ru-RU" sz="1800" dirty="0">
                <a:solidFill>
                  <a:srgbClr val="002060"/>
                </a:solidFill>
              </a:rPr>
              <a:t>потребность в постоянном самообразовании и готовность к нему;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ru-RU" sz="1800" dirty="0">
                <a:solidFill>
                  <a:srgbClr val="002060"/>
                </a:solidFill>
              </a:rPr>
              <a:t>физическое и психическое здоровье, профессиональная работоспособность.</a:t>
            </a:r>
          </a:p>
          <a:p>
            <a:endParaRPr lang="ru-RU" dirty="0"/>
          </a:p>
        </p:txBody>
      </p:sp>
      <p:pic>
        <p:nvPicPr>
          <p:cNvPr id="5122" name="Picture 2" descr="Картинки по запросу имидж учителя картинк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077" y="4221088"/>
            <a:ext cx="3611343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135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95736" y="332656"/>
            <a:ext cx="6408711" cy="5904656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3200" dirty="0">
                <a:solidFill>
                  <a:srgbClr val="002060"/>
                </a:solidFill>
              </a:rPr>
              <a:t>Авторитет, личность педагога, его разнообразные достоинства являются залогом успеха учащихся. </a:t>
            </a:r>
            <a:endParaRPr lang="ru-RU" sz="3200" dirty="0" smtClean="0">
              <a:solidFill>
                <a:srgbClr val="002060"/>
              </a:solidFill>
            </a:endParaRPr>
          </a:p>
          <a:p>
            <a:pPr algn="just"/>
            <a:r>
              <a:rPr lang="ru-RU" sz="3200" dirty="0" smtClean="0">
                <a:solidFill>
                  <a:srgbClr val="0070C0"/>
                </a:solidFill>
              </a:rPr>
              <a:t>Влюбленный </a:t>
            </a:r>
            <a:r>
              <a:rPr lang="ru-RU" sz="3200" dirty="0">
                <a:solidFill>
                  <a:srgbClr val="0070C0"/>
                </a:solidFill>
              </a:rPr>
              <a:t>в детей и увлеченный своей работой педагог интуитивно и сознательно выбирает те модели поведения, которые наиболее </a:t>
            </a:r>
            <a:r>
              <a:rPr lang="ru-RU" sz="3200" dirty="0" smtClean="0">
                <a:solidFill>
                  <a:srgbClr val="0070C0"/>
                </a:solidFill>
              </a:rPr>
              <a:t>приемлемы для общения с детьми и решения их актуальных проблем. </a:t>
            </a:r>
            <a:endParaRPr lang="ru-RU" sz="3200" u="sng" dirty="0" smtClean="0">
              <a:solidFill>
                <a:srgbClr val="0070C0"/>
              </a:solidFill>
            </a:endParaRPr>
          </a:p>
          <a:p>
            <a:pPr algn="ctr"/>
            <a:r>
              <a:rPr lang="ru-RU" sz="3200" u="sng" dirty="0" smtClean="0">
                <a:solidFill>
                  <a:srgbClr val="C00000"/>
                </a:solidFill>
              </a:rPr>
              <a:t>Имидж </a:t>
            </a:r>
            <a:r>
              <a:rPr lang="ru-RU" sz="3200" u="sng" dirty="0">
                <a:solidFill>
                  <a:srgbClr val="C00000"/>
                </a:solidFill>
              </a:rPr>
              <a:t>такого педагога </a:t>
            </a:r>
            <a:r>
              <a:rPr lang="ru-RU" sz="3200" u="sng" dirty="0" smtClean="0">
                <a:solidFill>
                  <a:srgbClr val="C00000"/>
                </a:solidFill>
              </a:rPr>
              <a:t>безупречен!</a:t>
            </a:r>
            <a:endParaRPr lang="ru-RU" sz="3200" u="sng" dirty="0">
              <a:solidFill>
                <a:srgbClr val="C00000"/>
              </a:solidFill>
            </a:endParaRPr>
          </a:p>
          <a:p>
            <a:endParaRPr lang="ru-RU" sz="3200" dirty="0">
              <a:solidFill>
                <a:srgbClr val="0070C0"/>
              </a:solidFill>
            </a:endParaRPr>
          </a:p>
        </p:txBody>
      </p:sp>
      <p:pic>
        <p:nvPicPr>
          <p:cNvPr id="4098" name="Picture 2" descr="Картинки по запросу имидж учителя картинк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31179"/>
            <a:ext cx="2339752" cy="374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6159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764704"/>
            <a:ext cx="7925504" cy="3579849"/>
          </a:xfrm>
        </p:spPr>
        <p:txBody>
          <a:bodyPr>
            <a:noAutofit/>
          </a:bodyPr>
          <a:lstStyle/>
          <a:p>
            <a:r>
              <a:rPr lang="ru-RU" sz="2800" u="sng" dirty="0"/>
              <a:t>Цель: </a:t>
            </a:r>
            <a:endParaRPr lang="ru-RU" sz="2800" u="sng" dirty="0" smtClean="0"/>
          </a:p>
          <a:p>
            <a:r>
              <a:rPr lang="ru-RU" sz="2800" dirty="0" smtClean="0"/>
              <a:t>    постановка  </a:t>
            </a:r>
            <a:r>
              <a:rPr lang="ru-RU" sz="2800" dirty="0"/>
              <a:t>проблемы формирования </a:t>
            </a:r>
            <a:r>
              <a:rPr lang="ru-RU" sz="2800" dirty="0" smtClean="0"/>
              <a:t>культуры педагога </a:t>
            </a:r>
            <a:r>
              <a:rPr lang="ru-RU" sz="2800" dirty="0"/>
              <a:t>и педагогического имиджа как важнейшей ее составляющей.</a:t>
            </a:r>
          </a:p>
          <a:p>
            <a:endParaRPr lang="ru-RU" sz="2800" dirty="0" smtClean="0"/>
          </a:p>
          <a:p>
            <a:r>
              <a:rPr lang="ru-RU" sz="2800" dirty="0" smtClean="0"/>
              <a:t>Семинар </a:t>
            </a:r>
            <a:r>
              <a:rPr lang="ru-RU" sz="2800" dirty="0"/>
              <a:t>предшествует педсовету </a:t>
            </a:r>
            <a:r>
              <a:rPr lang="ru-RU" sz="2800" dirty="0" smtClean="0"/>
              <a:t> на тему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«</a:t>
            </a:r>
            <a:r>
              <a:rPr lang="ru-RU" sz="2800" dirty="0">
                <a:solidFill>
                  <a:srgbClr val="002060"/>
                </a:solidFill>
              </a:rPr>
              <a:t>О путях формирования ключевых компетенций учащихся».</a:t>
            </a:r>
          </a:p>
          <a:p>
            <a:endParaRPr lang="ru-RU" sz="2800" dirty="0"/>
          </a:p>
        </p:txBody>
      </p:sp>
      <p:pic>
        <p:nvPicPr>
          <p:cNvPr id="1026" name="Picture 2" descr="http://fotohomka.ru/images/Dec/06/dd52f3909f3343d701deaaee64a2f313/mini_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0" y="5064773"/>
            <a:ext cx="2381250" cy="179070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4634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97223"/>
            <a:ext cx="8141528" cy="3579849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    </a:t>
            </a:r>
            <a:r>
              <a:rPr lang="ru-RU" sz="2400" u="sng" dirty="0" smtClean="0">
                <a:solidFill>
                  <a:srgbClr val="C00000"/>
                </a:solidFill>
              </a:rPr>
              <a:t>Актуальность</a:t>
            </a:r>
          </a:p>
          <a:p>
            <a:pPr algn="just"/>
            <a:r>
              <a:rPr lang="ru-RU" sz="2400" dirty="0" smtClean="0"/>
              <a:t>Результативность </a:t>
            </a:r>
            <a:r>
              <a:rPr lang="ru-RU" sz="2400" dirty="0"/>
              <a:t>деятельности школы определяется личностью </a:t>
            </a:r>
            <a:r>
              <a:rPr lang="ru-RU" sz="2400" dirty="0" smtClean="0"/>
              <a:t>педагога.</a:t>
            </a:r>
          </a:p>
          <a:p>
            <a:pPr algn="just"/>
            <a:r>
              <a:rPr lang="ru-RU" sz="2400" dirty="0" smtClean="0">
                <a:solidFill>
                  <a:srgbClr val="002060"/>
                </a:solidFill>
              </a:rPr>
              <a:t>   Но </a:t>
            </a:r>
            <a:r>
              <a:rPr lang="ru-RU" sz="2400" dirty="0">
                <a:solidFill>
                  <a:srgbClr val="002060"/>
                </a:solidFill>
              </a:rPr>
              <a:t>главное - учитель сам должен обладать всеми теми качествами, которые он хочет воспитать у учащихся. </a:t>
            </a:r>
            <a:endParaRPr lang="ru-RU" sz="2400" dirty="0" smtClean="0">
              <a:solidFill>
                <a:srgbClr val="002060"/>
              </a:solidFill>
            </a:endParaRPr>
          </a:p>
          <a:p>
            <a:pPr algn="just"/>
            <a:r>
              <a:rPr lang="ru-RU" sz="2400" dirty="0" smtClean="0"/>
              <a:t>    Прежде </a:t>
            </a:r>
            <a:r>
              <a:rPr lang="ru-RU" sz="2400" dirty="0"/>
              <a:t>чем приступить к </a:t>
            </a:r>
            <a:r>
              <a:rPr lang="ru-RU" sz="2400" dirty="0" smtClean="0"/>
              <a:t>педагогическому самосовершенствованию</a:t>
            </a:r>
            <a:r>
              <a:rPr lang="ru-RU" sz="2400" dirty="0"/>
              <a:t>, учитель должен хорошо изучить себя, оценить свои возможности, организовать объективный самоконтроль на каждом этапе деятельности.</a:t>
            </a:r>
          </a:p>
          <a:p>
            <a:endParaRPr lang="ru-RU" sz="2400" dirty="0"/>
          </a:p>
        </p:txBody>
      </p:sp>
      <p:pic>
        <p:nvPicPr>
          <p:cNvPr id="1026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4141099"/>
            <a:ext cx="4860032" cy="286742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989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7177" y="576104"/>
            <a:ext cx="7520940" cy="548640"/>
          </a:xfrm>
        </p:spPr>
        <p:txBody>
          <a:bodyPr/>
          <a:lstStyle/>
          <a:p>
            <a:pPr algn="ctr"/>
            <a:r>
              <a:rPr lang="ru-RU" b="1" dirty="0"/>
              <a:t>Проблемы профессиональной деятельности учителя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2052" name="Picture 4" descr="Картинки по запросу проблемы учителя картинк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49" y="1052736"/>
            <a:ext cx="4335899" cy="3650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atkritka.com/upload/iblock/4c5/atkritka_1399996326_88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1488" y="3551700"/>
            <a:ext cx="5552512" cy="309634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5260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92696"/>
            <a:ext cx="7880980" cy="3579849"/>
          </a:xfrm>
        </p:spPr>
        <p:txBody>
          <a:bodyPr>
            <a:noAutofit/>
          </a:bodyPr>
          <a:lstStyle/>
          <a:p>
            <a:r>
              <a:rPr lang="ru-RU" sz="2000" i="1" dirty="0">
                <a:solidFill>
                  <a:srgbClr val="C00000"/>
                </a:solidFill>
              </a:rPr>
              <a:t>Педагогическая культура</a:t>
            </a:r>
            <a:r>
              <a:rPr lang="ru-RU" sz="2000" dirty="0">
                <a:solidFill>
                  <a:srgbClr val="002060"/>
                </a:solidFill>
              </a:rPr>
              <a:t> – это некоторая совокупность ценностных отношений к образованию, к ребенку, которые предметно и практически реализуются в образовательных процессах.</a:t>
            </a:r>
          </a:p>
          <a:p>
            <a:pPr algn="ctr"/>
            <a:r>
              <a:rPr lang="ru-RU" sz="2000" dirty="0">
                <a:solidFill>
                  <a:srgbClr val="C00000"/>
                </a:solidFill>
              </a:rPr>
              <a:t>Показатели педагогической культуры: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2060"/>
                </a:solidFill>
              </a:rPr>
              <a:t>состояние и качество образования,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2060"/>
                </a:solidFill>
              </a:rPr>
              <a:t>уровень образованности в обществе,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2060"/>
                </a:solidFill>
              </a:rPr>
              <a:t>культура организации образования в конкретной школе,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2060"/>
                </a:solidFill>
              </a:rPr>
              <a:t>мастерство отдельного педагога.</a:t>
            </a:r>
          </a:p>
          <a:p>
            <a:r>
              <a:rPr lang="ru-RU" sz="2000" i="1" dirty="0">
                <a:solidFill>
                  <a:srgbClr val="C00000"/>
                </a:solidFill>
              </a:rPr>
              <a:t>Культура педагога</a:t>
            </a:r>
            <a:r>
              <a:rPr lang="ru-RU" sz="2000" dirty="0">
                <a:solidFill>
                  <a:srgbClr val="002060"/>
                </a:solidFill>
              </a:rPr>
              <a:t> (“педагогическая культура” шире) – комплексное многоуровневое явление, включающее и </a:t>
            </a:r>
            <a:r>
              <a:rPr lang="ru-RU" sz="2000" i="1" dirty="0">
                <a:solidFill>
                  <a:srgbClr val="002060"/>
                </a:solidFill>
              </a:rPr>
              <a:t>личностные качества</a:t>
            </a:r>
            <a:r>
              <a:rPr lang="ru-RU" sz="2000" dirty="0">
                <a:solidFill>
                  <a:srgbClr val="002060"/>
                </a:solidFill>
              </a:rPr>
              <a:t> – характер, общительность, общую эрудицию, творческий потенциал в целом и пр.)</a:t>
            </a:r>
          </a:p>
          <a:p>
            <a:endParaRPr lang="ru-RU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683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7776864" cy="4032448"/>
          </a:xfrm>
        </p:spPr>
        <p:txBody>
          <a:bodyPr>
            <a:noAutofit/>
          </a:bodyPr>
          <a:lstStyle/>
          <a:p>
            <a:r>
              <a:rPr lang="ru-RU" sz="2400" u="sng" dirty="0" smtClean="0">
                <a:solidFill>
                  <a:srgbClr val="C00000"/>
                </a:solidFill>
              </a:rPr>
              <a:t>Компоненты </a:t>
            </a:r>
            <a:r>
              <a:rPr lang="ru-RU" sz="2400" u="sng" dirty="0">
                <a:solidFill>
                  <a:srgbClr val="C00000"/>
                </a:solidFill>
              </a:rPr>
              <a:t>педагогической культуры</a:t>
            </a:r>
            <a:r>
              <a:rPr lang="ru-RU" sz="2400" u="sng" dirty="0" smtClean="0">
                <a:solidFill>
                  <a:srgbClr val="C00000"/>
                </a:solidFill>
              </a:rPr>
              <a:t>:</a:t>
            </a:r>
          </a:p>
          <a:p>
            <a:endParaRPr lang="ru-RU" sz="2000" dirty="0"/>
          </a:p>
          <a:p>
            <a:pPr lvl="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srgbClr val="002060"/>
                </a:solidFill>
              </a:rPr>
              <a:t>Гуманистическая педагогическая позиция </a:t>
            </a:r>
            <a:endParaRPr lang="ru-RU" sz="2000" dirty="0" smtClean="0">
              <a:solidFill>
                <a:srgbClr val="002060"/>
              </a:solidFill>
            </a:endParaRPr>
          </a:p>
          <a:p>
            <a:pPr marL="0" lvl="0" indent="0">
              <a:spcBef>
                <a:spcPts val="0"/>
              </a:spcBef>
            </a:pPr>
            <a:r>
              <a:rPr lang="ru-RU" sz="2000" dirty="0" smtClean="0">
                <a:solidFill>
                  <a:srgbClr val="002060"/>
                </a:solidFill>
              </a:rPr>
              <a:t>учителя </a:t>
            </a:r>
            <a:r>
              <a:rPr lang="ru-RU" sz="2000" dirty="0">
                <a:solidFill>
                  <a:srgbClr val="002060"/>
                </a:solidFill>
              </a:rPr>
              <a:t>по отношению к детям.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srgbClr val="0070C0"/>
                </a:solidFill>
              </a:rPr>
              <a:t>Культура профессионального поведения, способы саморазвития, умение </a:t>
            </a:r>
            <a:r>
              <a:rPr lang="ru-RU" sz="2000" dirty="0" err="1">
                <a:solidFill>
                  <a:srgbClr val="0070C0"/>
                </a:solidFill>
              </a:rPr>
              <a:t>саморегуляции</a:t>
            </a:r>
            <a:r>
              <a:rPr lang="ru-RU" sz="2000" dirty="0">
                <a:solidFill>
                  <a:srgbClr val="0070C0"/>
                </a:solidFill>
              </a:rPr>
              <a:t> собственной деятельности общения.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srgbClr val="002060"/>
                </a:solidFill>
              </a:rPr>
              <a:t>Психолого-педагогическая компетентность и развитое педагогическое мышление.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srgbClr val="0070C0"/>
                </a:solidFill>
              </a:rPr>
              <a:t>Образованность в сфере преподаваемого предмета и владение педагогическими технологиями.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srgbClr val="002060"/>
                </a:solidFill>
              </a:rPr>
              <a:t>Опыт творческой деятельности.</a:t>
            </a:r>
          </a:p>
          <a:p>
            <a:endParaRPr lang="ru-RU" sz="2000" dirty="0"/>
          </a:p>
        </p:txBody>
      </p:sp>
      <p:pic>
        <p:nvPicPr>
          <p:cNvPr id="6146" name="Picture 2" descr="http://vremiadengi.com/ifls/small-image/130313-143008-299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2218" y="116632"/>
            <a:ext cx="2848667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470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764704"/>
            <a:ext cx="7520940" cy="1191032"/>
          </a:xfrm>
        </p:spPr>
        <p:txBody>
          <a:bodyPr/>
          <a:lstStyle/>
          <a:p>
            <a:r>
              <a:rPr lang="ru-RU" dirty="0">
                <a:solidFill>
                  <a:srgbClr val="0070C0"/>
                </a:solidFill>
              </a:rPr>
              <a:t>Имидж педагога – условие успешной профессиональной деятельности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3078" name="Picture 6" descr="http://admem.ru/content/images/13909569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700808"/>
            <a:ext cx="7183694" cy="50405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4270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548680"/>
            <a:ext cx="7520940" cy="365720"/>
          </a:xfrm>
        </p:spPr>
        <p:txBody>
          <a:bodyPr/>
          <a:lstStyle/>
          <a:p>
            <a:pPr algn="ctr"/>
            <a:r>
              <a:rPr lang="ru-RU" dirty="0"/>
              <a:t>Понятие и структура </a:t>
            </a:r>
            <a:r>
              <a:rPr lang="ru-RU" dirty="0" smtClean="0"/>
              <a:t>имиджа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052736"/>
            <a:ext cx="7520940" cy="4128572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Имидж </a:t>
            </a:r>
            <a:r>
              <a:rPr lang="ru-RU" sz="2000" dirty="0">
                <a:solidFill>
                  <a:srgbClr val="002060"/>
                </a:solidFill>
              </a:rPr>
              <a:t>(от англ. </a:t>
            </a:r>
            <a:r>
              <a:rPr lang="ru-RU" sz="2000" i="1" dirty="0" err="1">
                <a:solidFill>
                  <a:srgbClr val="002060"/>
                </a:solidFill>
              </a:rPr>
              <a:t>image</a:t>
            </a:r>
            <a:r>
              <a:rPr lang="ru-RU" sz="2000" i="1" dirty="0">
                <a:solidFill>
                  <a:srgbClr val="002060"/>
                </a:solidFill>
              </a:rPr>
              <a:t> </a:t>
            </a:r>
            <a:r>
              <a:rPr lang="ru-RU" sz="2000" dirty="0">
                <a:solidFill>
                  <a:srgbClr val="002060"/>
                </a:solidFill>
              </a:rPr>
              <a:t>– образ) – это совокупность представления общества о том, каким должен быть индивид в соответствии со своим статусом.</a:t>
            </a:r>
          </a:p>
          <a:p>
            <a:r>
              <a:rPr lang="ru-RU" sz="2000" dirty="0" smtClean="0">
                <a:solidFill>
                  <a:srgbClr val="FF0000"/>
                </a:solidFill>
              </a:rPr>
              <a:t>Имидж </a:t>
            </a:r>
            <a:r>
              <a:rPr lang="ru-RU" sz="2000" dirty="0">
                <a:solidFill>
                  <a:srgbClr val="FF0000"/>
                </a:solidFill>
              </a:rPr>
              <a:t>преподавателя  </a:t>
            </a:r>
            <a:r>
              <a:rPr lang="ru-RU" sz="2000" dirty="0" smtClean="0">
                <a:solidFill>
                  <a:srgbClr val="002060"/>
                </a:solidFill>
              </a:rPr>
              <a:t>- это эмоционально </a:t>
            </a:r>
            <a:r>
              <a:rPr lang="ru-RU" sz="2000" dirty="0">
                <a:solidFill>
                  <a:srgbClr val="002060"/>
                </a:solidFill>
              </a:rPr>
              <a:t>окрашенный стереотип восприятия образа учителя в сознании воспитанников, коллег, социального окружения, в массовом сознании. </a:t>
            </a:r>
            <a:endParaRPr lang="ru-RU" sz="2000" dirty="0" smtClean="0">
              <a:solidFill>
                <a:srgbClr val="002060"/>
              </a:solidFill>
            </a:endParaRPr>
          </a:p>
          <a:p>
            <a:r>
              <a:rPr lang="ru-RU" sz="2000" dirty="0" smtClean="0">
                <a:solidFill>
                  <a:srgbClr val="002060"/>
                </a:solidFill>
              </a:rPr>
              <a:t>При </a:t>
            </a:r>
            <a:r>
              <a:rPr lang="ru-RU" sz="2000" dirty="0">
                <a:solidFill>
                  <a:srgbClr val="002060"/>
                </a:solidFill>
              </a:rPr>
              <a:t>формировании имиджа учителя реальные качества тесно переплетаются с теми, которые приписываются ему </a:t>
            </a:r>
            <a:r>
              <a:rPr lang="ru-RU" sz="2000" dirty="0" smtClean="0">
                <a:solidFill>
                  <a:srgbClr val="002060"/>
                </a:solidFill>
              </a:rPr>
              <a:t>окружающими</a:t>
            </a:r>
            <a:r>
              <a:rPr lang="ru-RU" sz="2000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81582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16632"/>
            <a:ext cx="7520940" cy="54864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7030A0"/>
                </a:solidFill>
              </a:rPr>
              <a:t>Имидж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548680"/>
            <a:ext cx="8352928" cy="3579849"/>
          </a:xfrm>
        </p:spPr>
        <p:txBody>
          <a:bodyPr>
            <a:noAutofit/>
          </a:bodyPr>
          <a:lstStyle/>
          <a:p>
            <a:r>
              <a:rPr lang="ru-RU" sz="2400" u="sng" dirty="0" smtClean="0">
                <a:solidFill>
                  <a:schemeClr val="accent2"/>
                </a:solidFill>
              </a:rPr>
              <a:t>Вербальный</a:t>
            </a:r>
          </a:p>
          <a:p>
            <a:r>
              <a:rPr lang="ru-RU" sz="1800" dirty="0" smtClean="0">
                <a:solidFill>
                  <a:srgbClr val="002060"/>
                </a:solidFill>
              </a:rPr>
              <a:t>Мнение о человеке, которое формируется на основе вербальной продукции </a:t>
            </a:r>
            <a:r>
              <a:rPr lang="ru-RU" sz="1800" i="1" dirty="0" smtClean="0">
                <a:solidFill>
                  <a:srgbClr val="002060"/>
                </a:solidFill>
              </a:rPr>
              <a:t>(38 % впечатлений от того, что слышим – тон, высота, тембр.!)</a:t>
            </a:r>
          </a:p>
          <a:p>
            <a:r>
              <a:rPr lang="ru-RU" sz="2400" u="sng" dirty="0" smtClean="0">
                <a:solidFill>
                  <a:schemeClr val="accent2"/>
                </a:solidFill>
              </a:rPr>
              <a:t>Кинетический </a:t>
            </a:r>
          </a:p>
          <a:p>
            <a:r>
              <a:rPr lang="ru-RU" sz="1800" dirty="0" smtClean="0">
                <a:solidFill>
                  <a:srgbClr val="002060"/>
                </a:solidFill>
              </a:rPr>
              <a:t>Мнение, которое создается о человеке на основе его кинетики (греч. «движение»), характеристика типичных движений </a:t>
            </a:r>
          </a:p>
          <a:p>
            <a:r>
              <a:rPr lang="ru-RU" sz="1800" dirty="0" smtClean="0">
                <a:solidFill>
                  <a:srgbClr val="002060"/>
                </a:solidFill>
              </a:rPr>
              <a:t>(</a:t>
            </a:r>
            <a:r>
              <a:rPr lang="ru-RU" sz="1800" i="1" dirty="0" smtClean="0">
                <a:solidFill>
                  <a:srgbClr val="002060"/>
                </a:solidFill>
              </a:rPr>
              <a:t>мимика, жесты, зрительный контакт – 60-70% времени необходимо встречаться взглядом).</a:t>
            </a:r>
          </a:p>
          <a:p>
            <a:r>
              <a:rPr lang="ru-RU" sz="2400" u="sng" dirty="0" smtClean="0">
                <a:solidFill>
                  <a:schemeClr val="accent2"/>
                </a:solidFill>
              </a:rPr>
              <a:t>Габаритный</a:t>
            </a:r>
          </a:p>
          <a:p>
            <a:r>
              <a:rPr lang="ru-RU" sz="1800" dirty="0" smtClean="0">
                <a:solidFill>
                  <a:srgbClr val="002060"/>
                </a:solidFill>
              </a:rPr>
              <a:t>Мнение, которое формируется о человеке по его внешнему виду (одежда, прическа, макияж, аксессуары). </a:t>
            </a:r>
          </a:p>
          <a:p>
            <a:r>
              <a:rPr lang="ru-RU" sz="1800" i="1" dirty="0" smtClean="0">
                <a:solidFill>
                  <a:srgbClr val="002060"/>
                </a:solidFill>
              </a:rPr>
              <a:t>Внешнее неприятие блокирует информацию о человеке.</a:t>
            </a:r>
          </a:p>
          <a:p>
            <a:endParaRPr lang="ru-RU" sz="1800" dirty="0" smtClean="0">
              <a:solidFill>
                <a:srgbClr val="002060"/>
              </a:solidFill>
            </a:endParaRPr>
          </a:p>
          <a:p>
            <a:r>
              <a:rPr lang="ru-RU" sz="1800" dirty="0" smtClean="0">
                <a:solidFill>
                  <a:srgbClr val="002060"/>
                </a:solidFill>
              </a:rPr>
              <a:t>55 % впечатлений  определяется тем, что мы видим.</a:t>
            </a:r>
            <a:endParaRPr lang="ru-RU" sz="1800" dirty="0">
              <a:solidFill>
                <a:srgbClr val="002060"/>
              </a:solidFill>
            </a:endParaRPr>
          </a:p>
        </p:txBody>
      </p:sp>
      <p:pic>
        <p:nvPicPr>
          <p:cNvPr id="8194" name="Picture 2" descr="http://1day.3dn.ru/TLT_IMG/1/Kadochnikov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4324334"/>
            <a:ext cx="1763688" cy="2410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4401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248</TotalTime>
  <Words>695</Words>
  <Application>Microsoft Office PowerPoint</Application>
  <PresentationFormat>Экран (4:3)</PresentationFormat>
  <Paragraphs>87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Углы</vt:lpstr>
      <vt:lpstr>  Семинар   «КУЛЬТУРА ПЕДАГОГА – УСЛОВИЕ УСПЕШНОЙ  ПРОФЕССИОНАЛЬНОЙ ДЕЯТЕЛЬНОСТИ»</vt:lpstr>
      <vt:lpstr>Презентация PowerPoint</vt:lpstr>
      <vt:lpstr>Презентация PowerPoint</vt:lpstr>
      <vt:lpstr>Проблемы профессиональной деятельности учителя </vt:lpstr>
      <vt:lpstr>Презентация PowerPoint</vt:lpstr>
      <vt:lpstr>Презентация PowerPoint</vt:lpstr>
      <vt:lpstr>Имидж педагога – условие успешной профессиональной деятельности </vt:lpstr>
      <vt:lpstr>Понятие и структура имиджа </vt:lpstr>
      <vt:lpstr>Имидж</vt:lpstr>
      <vt:lpstr>Тест на привлекательность: </vt:lpstr>
      <vt:lpstr>Презентация PowerPoint</vt:lpstr>
      <vt:lpstr>в структуре имиджа выделяют компоненты: </vt:lpstr>
      <vt:lpstr>Имидж педагога.   Исторический аспект вопроса. </vt:lpstr>
      <vt:lpstr>Слагаемые педагогического имиджа </vt:lpstr>
      <vt:lpstr>ВАЖНО!</vt:lpstr>
      <vt:lpstr>       С этим не поспоришь   Профессионализм – это совокупность личностных характеристик человека, необходимых для успешной педагогической деятельности.  Учитель – не только профессия, суть которой транслировать знания,  но и миссия сотворения личности, утверждения человека в человеке. </vt:lpstr>
      <vt:lpstr> Профессионально обусловленные требования к личности педагога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Семинар   «КУЛЬТУРА ПЕДАГОГА – УСЛОВИЕ УСПЕШНОЙ  ПРОФЕССИОНАЛЬНОЙ ДЕЯТЕЛЬНОСТИ»</dc:title>
  <dc:creator>_</dc:creator>
  <cp:lastModifiedBy>самсунг</cp:lastModifiedBy>
  <cp:revision>24</cp:revision>
  <dcterms:created xsi:type="dcterms:W3CDTF">2017-01-18T18:07:15Z</dcterms:created>
  <dcterms:modified xsi:type="dcterms:W3CDTF">2019-06-20T15:42:53Z</dcterms:modified>
</cp:coreProperties>
</file>