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72" r:id="rId5"/>
    <p:sldId id="271" r:id="rId6"/>
    <p:sldId id="267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EBA"/>
    <a:srgbClr val="220359"/>
    <a:srgbClr val="4D4D4D"/>
    <a:srgbClr val="777777"/>
    <a:srgbClr val="142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971800"/>
            <a:ext cx="4876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962400"/>
            <a:ext cx="4876800" cy="1447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3ECB7D-09B3-44BD-9E8A-5E45C9C2A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0C56-F102-4491-85C6-9CCFB8FF4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18859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5054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9217-D9B4-42F0-8BEE-CCBC8E872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8E51E-1CCD-4781-AA88-7086A4942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838D4-0EED-45E6-B178-258973CA5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12ACE-2A21-46BD-B17A-3C6F85694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AEE8-F3B4-4416-9B84-74E22D3DA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EF312-14FD-4E41-A5AC-40E0561DA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5308-1F3A-4915-88B2-B1D5FD96A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140B6-B624-43D5-B256-8695F24C0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6DD46-96EB-4246-8804-7C348805D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431BA2-A193-4942-8DC1-65272ADCC8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42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42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42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42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143248"/>
            <a:ext cx="4876800" cy="2071702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3"/>
                  </a:solidFill>
                </a:ln>
                <a:solidFill>
                  <a:srgbClr val="7030A0"/>
                </a:solidFill>
              </a:rPr>
              <a:t>Методическое сопровождение самообразования педагога</a:t>
            </a:r>
            <a:endParaRPr lang="ru-RU" dirty="0">
              <a:ln>
                <a:solidFill>
                  <a:schemeClr val="accent3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410200"/>
            <a:ext cx="4662518" cy="1019196"/>
          </a:xfrm>
        </p:spPr>
        <p:txBody>
          <a:bodyPr/>
          <a:lstStyle/>
          <a:p>
            <a:pPr algn="ctr"/>
            <a:r>
              <a:rPr lang="ru-RU" sz="3200" b="1" dirty="0" smtClean="0"/>
              <a:t>Кладовая знаний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1"/>
                  </a:solidFill>
                </a:ln>
              </a:rPr>
              <a:t>Формы представления 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отчёта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 smtClean="0"/>
              <a:t>Выступления (отчет) на заседании мо, мс, педсовета</a:t>
            </a:r>
            <a:endParaRPr lang="ru-RU" sz="1800" dirty="0" smtClean="0"/>
          </a:p>
          <a:p>
            <a:r>
              <a:rPr lang="ru-RU" sz="1800" b="1" dirty="0" smtClean="0"/>
              <a:t>Практикум</a:t>
            </a:r>
            <a:endParaRPr lang="ru-RU" dirty="0" smtClean="0"/>
          </a:p>
          <a:p>
            <a:r>
              <a:rPr lang="ru-RU" sz="1800" b="1" dirty="0" smtClean="0"/>
              <a:t>Тренинг</a:t>
            </a:r>
            <a:endParaRPr lang="ru-RU" sz="1800" dirty="0" smtClean="0"/>
          </a:p>
          <a:p>
            <a:r>
              <a:rPr lang="ru-RU" sz="1800" b="1" dirty="0" smtClean="0"/>
              <a:t>Мастер – класс</a:t>
            </a:r>
            <a:endParaRPr lang="ru-RU" sz="1800" dirty="0" smtClean="0"/>
          </a:p>
          <a:p>
            <a:r>
              <a:rPr lang="ru-RU" sz="1800" b="1" dirty="0" smtClean="0"/>
              <a:t>Обобщение опыта;</a:t>
            </a:r>
            <a:endParaRPr lang="ru-RU" sz="1800" dirty="0" smtClean="0"/>
          </a:p>
          <a:p>
            <a:r>
              <a:rPr lang="ru-RU" sz="1800" b="1" dirty="0" smtClean="0"/>
              <a:t>Методическое описание</a:t>
            </a:r>
            <a:endParaRPr lang="ru-RU" sz="1800" dirty="0" smtClean="0"/>
          </a:p>
          <a:p>
            <a:r>
              <a:rPr lang="ru-RU" sz="1800" b="1" dirty="0" smtClean="0"/>
              <a:t>Репортаж</a:t>
            </a:r>
          </a:p>
          <a:p>
            <a:r>
              <a:rPr lang="ru-RU" sz="1800" b="1" dirty="0" smtClean="0"/>
              <a:t>Реферат </a:t>
            </a:r>
            <a:endParaRPr lang="ru-RU" dirty="0" smtClean="0"/>
          </a:p>
          <a:p>
            <a:r>
              <a:rPr lang="ru-RU" sz="1800" b="1" dirty="0" smtClean="0"/>
              <a:t>Показ работы, открытый просмотр</a:t>
            </a:r>
            <a:endParaRPr lang="ru-RU" dirty="0" smtClean="0"/>
          </a:p>
          <a:p>
            <a:r>
              <a:rPr lang="ru-RU" sz="1800" b="1" dirty="0" smtClean="0"/>
              <a:t>Школа передового опыта</a:t>
            </a:r>
            <a:endParaRPr lang="ru-RU" dirty="0" smtClean="0"/>
          </a:p>
          <a:p>
            <a:r>
              <a:rPr lang="ru-RU" sz="1800" b="1" dirty="0" smtClean="0"/>
              <a:t>Журнал передового опыта</a:t>
            </a:r>
          </a:p>
          <a:p>
            <a:r>
              <a:rPr lang="ru-RU" sz="1800" b="1" dirty="0" smtClean="0"/>
              <a:t>Творческий отчёт</a:t>
            </a:r>
          </a:p>
          <a:p>
            <a:r>
              <a:rPr lang="ru-RU" sz="1800" b="1" dirty="0" smtClean="0"/>
              <a:t>Творческая лаборатория</a:t>
            </a:r>
            <a:endParaRPr lang="ru-RU" sz="1800" dirty="0" smtClean="0"/>
          </a:p>
          <a:p>
            <a:endParaRPr lang="ru-RU" sz="1800" b="1" dirty="0" smtClean="0"/>
          </a:p>
          <a:p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dirty="0" smtClean="0"/>
              <a:t>Эстафета передового опыта</a:t>
            </a:r>
            <a:endParaRPr lang="ru-RU" sz="1800" dirty="0" smtClean="0"/>
          </a:p>
          <a:p>
            <a:r>
              <a:rPr lang="ru-RU" sz="1800" b="1" dirty="0" smtClean="0"/>
              <a:t>Педагогическая выставка</a:t>
            </a:r>
            <a:endParaRPr lang="ru-RU" sz="1800" dirty="0" smtClean="0"/>
          </a:p>
          <a:p>
            <a:r>
              <a:rPr lang="ru-RU" sz="1800" b="1" dirty="0" smtClean="0"/>
              <a:t>День открытых дверей</a:t>
            </a:r>
            <a:endParaRPr lang="ru-RU" sz="1800" dirty="0" smtClean="0"/>
          </a:p>
          <a:p>
            <a:r>
              <a:rPr lang="ru-RU" sz="1800" b="1" dirty="0" smtClean="0"/>
              <a:t>Педагогическая мастерская</a:t>
            </a:r>
            <a:endParaRPr lang="ru-RU" sz="1800" dirty="0" smtClean="0"/>
          </a:p>
          <a:p>
            <a:r>
              <a:rPr lang="ru-RU" sz="1800" b="1" dirty="0" smtClean="0"/>
              <a:t>Школа педагога экспериментатора</a:t>
            </a:r>
            <a:endParaRPr lang="ru-RU" sz="1800" dirty="0" smtClean="0"/>
          </a:p>
          <a:p>
            <a:r>
              <a:rPr lang="ru-RU" sz="1800" b="1" dirty="0" smtClean="0"/>
              <a:t>Коллоквиум</a:t>
            </a:r>
            <a:endParaRPr lang="ru-RU" sz="1800" dirty="0" smtClean="0"/>
          </a:p>
          <a:p>
            <a:r>
              <a:rPr lang="ru-RU" sz="1800" b="1" dirty="0" smtClean="0"/>
              <a:t>Стажировка</a:t>
            </a:r>
            <a:endParaRPr lang="ru-RU" sz="1800" dirty="0" smtClean="0"/>
          </a:p>
          <a:p>
            <a:r>
              <a:rPr lang="ru-RU" sz="1800" b="1" dirty="0" smtClean="0"/>
              <a:t>Серия учебных занятий</a:t>
            </a:r>
            <a:endParaRPr lang="ru-RU" sz="1800" dirty="0" smtClean="0"/>
          </a:p>
          <a:p>
            <a:r>
              <a:rPr lang="ru-RU" sz="1800" b="1" dirty="0" smtClean="0"/>
              <a:t>Портфолио</a:t>
            </a:r>
            <a:endParaRPr lang="ru-RU" sz="1800" dirty="0" smtClean="0"/>
          </a:p>
          <a:p>
            <a:r>
              <a:rPr lang="ru-RU" sz="1800" b="1" dirty="0" smtClean="0"/>
              <a:t>Творческая мастерская</a:t>
            </a:r>
            <a:endParaRPr lang="ru-RU" sz="1800" dirty="0" smtClean="0"/>
          </a:p>
          <a:p>
            <a:r>
              <a:rPr lang="ru-RU" sz="1800" b="1" dirty="0" smtClean="0"/>
              <a:t>Педагогический  проект</a:t>
            </a:r>
            <a:endParaRPr lang="ru-RU" sz="1800" dirty="0" smtClean="0"/>
          </a:p>
          <a:p>
            <a:r>
              <a:rPr lang="ru-RU" sz="1800" b="1" dirty="0" smtClean="0"/>
              <a:t>Профессиональные конкурсы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1022687"/>
            <a:ext cx="5000660" cy="58353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00496" y="1071546"/>
            <a:ext cx="4429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Творческих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успехов!!!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«</a:t>
            </a:r>
            <a:r>
              <a:rPr lang="ru-RU" sz="2800" dirty="0"/>
              <a:t>Воспитание, полученное человеком, закончено, достигло своей цели, когда человек настолько созрел, что обладает силой и волей самого себя образовывать в течение дальнейшей жизни, и знает способ и средства, как он это может осуществить в качестве индивидуума, воздействующего на мир»</a:t>
            </a:r>
          </a:p>
          <a:p>
            <a:pPr algn="r">
              <a:buNone/>
            </a:pPr>
            <a:r>
              <a:rPr lang="ru-RU" sz="2800" dirty="0"/>
              <a:t>		А. </a:t>
            </a:r>
            <a:r>
              <a:rPr lang="ru-RU" sz="2800" dirty="0" err="1" smtClean="0"/>
              <a:t>Дистервег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066800"/>
            <a:ext cx="7358114" cy="5410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>
                <a:solidFill>
                  <a:srgbClr val="7030A0"/>
                </a:solidFill>
              </a:rPr>
              <a:t>Если процесс образования ... 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Осуществляется добровольно;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Осуществляется сознательно;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Планируется</a:t>
            </a:r>
            <a:r>
              <a:rPr lang="ru-RU" b="1" dirty="0"/>
              <a:t>, управляется </a:t>
            </a:r>
            <a:r>
              <a:rPr lang="ru-RU" b="1" dirty="0" smtClean="0"/>
              <a:t>и контролируется </a:t>
            </a:r>
            <a:r>
              <a:rPr lang="ru-RU" b="1" dirty="0"/>
              <a:t>самим </a:t>
            </a:r>
            <a:r>
              <a:rPr lang="ru-RU" b="1" dirty="0" smtClean="0"/>
              <a:t>человеком;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Необходим </a:t>
            </a:r>
            <a:r>
              <a:rPr lang="ru-RU" b="1" dirty="0"/>
              <a:t>для совершенствования </a:t>
            </a:r>
            <a:endParaRPr lang="ru-RU" b="1" dirty="0" smtClean="0"/>
          </a:p>
          <a:p>
            <a:pPr>
              <a:lnSpc>
                <a:spcPct val="150000"/>
              </a:lnSpc>
              <a:buNone/>
            </a:pPr>
            <a:r>
              <a:rPr lang="ru-RU" b="1" dirty="0"/>
              <a:t> </a:t>
            </a:r>
            <a:r>
              <a:rPr lang="ru-RU" b="1" dirty="0" smtClean="0"/>
              <a:t>    каких-либо </a:t>
            </a:r>
            <a:r>
              <a:rPr lang="ru-RU" b="1" dirty="0"/>
              <a:t>качеств или навыков</a:t>
            </a:r>
            <a:r>
              <a:rPr lang="ru-RU" b="1" dirty="0" smtClean="0"/>
              <a:t>…                                                                                       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/>
              <a:t>то речь идет о </a:t>
            </a:r>
            <a:r>
              <a:rPr lang="ru-RU" b="1" dirty="0" smtClean="0">
                <a:solidFill>
                  <a:srgbClr val="7030A0"/>
                </a:solidFill>
              </a:rPr>
              <a:t>самообразовании.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Этапы </a:t>
            </a:r>
            <a:r>
              <a:rPr lang="ru-RU" sz="2800" dirty="0"/>
              <a:t>самообразования и примерный план работы над темой.</a:t>
            </a:r>
          </a:p>
          <a:p>
            <a:r>
              <a:rPr lang="ru-RU" sz="2800" dirty="0" smtClean="0"/>
              <a:t>Цели</a:t>
            </a:r>
            <a:r>
              <a:rPr lang="ru-RU" sz="2800" dirty="0"/>
              <a:t>, задачи и формы самообразования.</a:t>
            </a:r>
          </a:p>
          <a:p>
            <a:r>
              <a:rPr lang="ru-RU" sz="2800" dirty="0" smtClean="0"/>
              <a:t>Составляющие </a:t>
            </a:r>
            <a:r>
              <a:rPr lang="ru-RU" sz="2800" dirty="0"/>
              <a:t>и виды деятельности по самообразованию.</a:t>
            </a:r>
          </a:p>
          <a:p>
            <a:r>
              <a:rPr lang="ru-RU" sz="2800" dirty="0" smtClean="0"/>
              <a:t>Результат </a:t>
            </a:r>
            <a:r>
              <a:rPr lang="ru-RU" sz="2800" dirty="0"/>
              <a:t>и формы представления материалов по самообразованию.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7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on_libr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1214422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Выбор направления и темы самообразования.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Формулирование цели и задач самообразования.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Определение круга источников информации.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Выбор формы самообразования.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Составление плана самообразования.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Определение результата самообразования.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Анализ и оценка деятельности в процессе самообразования, подготовка отчета.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Отчёт.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4285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4DEBA"/>
                </a:solidFill>
              </a:rPr>
              <a:t>Этапы самообразования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D4DEBA"/>
              </a:solidFill>
            </a:endParaRPr>
          </a:p>
        </p:txBody>
      </p:sp>
      <p:pic>
        <p:nvPicPr>
          <p:cNvPr id="7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252" y="852038"/>
            <a:ext cx="2495028" cy="271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on_libr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1214422"/>
            <a:ext cx="70723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Название темы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Цели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Задачи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Этапы работы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Сроки </a:t>
            </a:r>
            <a:r>
              <a:rPr lang="ru-RU" sz="2800" dirty="0"/>
              <a:t>выполнения каждого </a:t>
            </a:r>
            <a:r>
              <a:rPr lang="ru-RU" sz="2800" dirty="0" smtClean="0"/>
              <a:t>этапа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Действия </a:t>
            </a:r>
            <a:r>
              <a:rPr lang="ru-RU" sz="2800" dirty="0"/>
              <a:t>и мероприятия, проводимые в процессе работы над </a:t>
            </a:r>
            <a:r>
              <a:rPr lang="ru-RU" sz="2800" dirty="0" smtClean="0"/>
              <a:t>темой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Способ </a:t>
            </a:r>
            <a:r>
              <a:rPr lang="ru-RU" sz="2800" dirty="0"/>
              <a:t>демонстрации результата проделанной </a:t>
            </a:r>
            <a:r>
              <a:rPr lang="ru-RU" sz="2800" dirty="0" smtClean="0"/>
              <a:t>работы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Форма </a:t>
            </a:r>
            <a:r>
              <a:rPr lang="ru-RU" sz="2800" dirty="0"/>
              <a:t>отчета по проделанной работе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4285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Личный план самообразования учителя</a:t>
            </a:r>
            <a:endParaRPr lang="ru-RU" sz="3200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071546"/>
            <a:ext cx="3790952" cy="54102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Цель самообразования</a:t>
            </a:r>
            <a:endParaRPr lang="ru-RU" sz="2000" dirty="0" smtClean="0"/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>
                <a:solidFill>
                  <a:schemeClr val="tx1"/>
                </a:solidFill>
              </a:rPr>
              <a:t>овышение уровня своей эрудиции, правовой и общей культуры;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изучение и внедрение новых педагогических технологий;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изучение и внедрение новых форм, методов и приемов обучения;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совершенствование своих знаний в области педагогической </a:t>
            </a:r>
            <a:r>
              <a:rPr lang="ru-RU" sz="2000" b="1" dirty="0" smtClean="0">
                <a:solidFill>
                  <a:schemeClr val="tx1"/>
                </a:solidFill>
              </a:rPr>
              <a:t>психологии и др.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214414" y="1142984"/>
            <a:ext cx="3505200" cy="5410200"/>
          </a:xfrm>
        </p:spPr>
        <p:txBody>
          <a:bodyPr/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r>
              <a:rPr lang="ru-RU" sz="2400" b="1" dirty="0" smtClean="0"/>
              <a:t>Формы</a:t>
            </a:r>
          </a:p>
          <a:p>
            <a:pPr algn="ctr">
              <a:buNone/>
            </a:pPr>
            <a:r>
              <a:rPr lang="ru-RU" sz="2400" b="1" dirty="0"/>
              <a:t>с</a:t>
            </a:r>
            <a:r>
              <a:rPr lang="ru-RU" sz="2400" b="1" dirty="0" smtClean="0"/>
              <a:t>амообразования</a:t>
            </a:r>
          </a:p>
          <a:p>
            <a:pPr algn="ctr">
              <a:buNone/>
            </a:pPr>
            <a:r>
              <a:rPr lang="ru-RU" sz="2400" b="1" dirty="0" smtClean="0"/>
              <a:t>учителя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000" b="1" dirty="0" smtClean="0">
                <a:solidFill>
                  <a:schemeClr val="tx1"/>
                </a:solidFill>
              </a:rPr>
              <a:t>индивидуальная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групповая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2149475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071546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ln>
                  <a:solidFill>
                    <a:schemeClr val="bg1"/>
                  </a:solidFill>
                </a:ln>
              </a:rPr>
              <a:t>Составляющие </a:t>
            </a:r>
            <a:r>
              <a:rPr lang="ru-RU" sz="3600" dirty="0">
                <a:ln>
                  <a:solidFill>
                    <a:schemeClr val="bg1"/>
                  </a:solidFill>
                </a:ln>
              </a:rPr>
              <a:t>процесса самообразования учителя: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9200" y="1357298"/>
            <a:ext cx="7162800" cy="5119702"/>
          </a:xfrm>
        </p:spPr>
        <p:txBody>
          <a:bodyPr/>
          <a:lstStyle/>
          <a:p>
            <a:pPr lvl="0"/>
            <a:r>
              <a:rPr lang="ru-RU" b="1" dirty="0"/>
              <a:t>Изучение и внедрение новых педагогических технологий, форм, методов и приемов обучения.</a:t>
            </a:r>
          </a:p>
          <a:p>
            <a:pPr lvl="0"/>
            <a:r>
              <a:rPr lang="ru-RU" b="1" dirty="0"/>
              <a:t>Посещение уроков коллег и участие в обмене опытом.</a:t>
            </a:r>
          </a:p>
          <a:p>
            <a:pPr lvl="0"/>
            <a:r>
              <a:rPr lang="ru-RU" b="1" dirty="0"/>
              <a:t>Периодический  самоанализ своей профессиональной деятельности.</a:t>
            </a:r>
          </a:p>
          <a:p>
            <a:pPr lvl="0"/>
            <a:r>
              <a:rPr lang="ru-RU" b="1" dirty="0"/>
              <a:t>Совершенствование своих знаний в области классической и современной психологии и педагогики.</a:t>
            </a:r>
          </a:p>
          <a:p>
            <a:pPr lvl="0"/>
            <a:r>
              <a:rPr lang="ru-RU" b="1" dirty="0"/>
              <a:t>Повышение уровня своей эрудиции , правовой и общей культуры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1"/>
                  </a:solidFill>
                </a:ln>
              </a:rPr>
              <a:t>Результат самообразования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: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повышение качества преподавания </a:t>
            </a:r>
            <a:r>
              <a:rPr lang="ru-RU" dirty="0" smtClean="0"/>
              <a:t>предмета</a:t>
            </a:r>
            <a:endParaRPr lang="ru-RU" dirty="0"/>
          </a:p>
          <a:p>
            <a:pPr lvl="0"/>
            <a:r>
              <a:rPr lang="ru-RU" dirty="0"/>
              <a:t>разработанные </a:t>
            </a:r>
            <a:r>
              <a:rPr lang="ru-RU" dirty="0" smtClean="0"/>
              <a:t>или </a:t>
            </a:r>
            <a:r>
              <a:rPr lang="ru-RU" dirty="0"/>
              <a:t>изданные методические пособия, статьи, учебники, </a:t>
            </a:r>
            <a:r>
              <a:rPr lang="ru-RU" dirty="0" smtClean="0"/>
              <a:t>программы</a:t>
            </a:r>
            <a:endParaRPr lang="ru-RU" dirty="0"/>
          </a:p>
          <a:p>
            <a:pPr lvl="0"/>
            <a:r>
              <a:rPr lang="ru-RU" dirty="0"/>
              <a:t>разработка новых форм, методов и приемов обучения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дидактических материалов, тестов, наглядностей</a:t>
            </a:r>
          </a:p>
          <a:p>
            <a:pPr lvl="0"/>
            <a:r>
              <a:rPr lang="ru-RU" dirty="0"/>
              <a:t>выработка методических рекомендаций по применению новой </a:t>
            </a:r>
            <a:r>
              <a:rPr lang="ru-RU" dirty="0" smtClean="0"/>
              <a:t>технологии</a:t>
            </a:r>
            <a:endParaRPr lang="ru-RU" dirty="0"/>
          </a:p>
          <a:p>
            <a:pPr lvl="0"/>
            <a:r>
              <a:rPr lang="ru-RU" dirty="0"/>
              <a:t>разработка и проведение открытых уроков по собственным, новаторским технологиям</a:t>
            </a:r>
          </a:p>
          <a:p>
            <a:pPr lvl="0"/>
            <a:r>
              <a:rPr lang="ru-RU" dirty="0"/>
              <a:t>создание комплектов педагогических </a:t>
            </a:r>
            <a:r>
              <a:rPr lang="ru-RU" dirty="0" smtClean="0"/>
              <a:t>разработок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n_libre">
  <a:themeElements>
    <a:clrScheme name="bon_lib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n_lib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n_lib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bon_libre</Template>
  <TotalTime>238</TotalTime>
  <Words>419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bon_libre</vt:lpstr>
      <vt:lpstr>Методическое сопровождение самообразования педагога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  <vt:lpstr> Составляющие процесса самообразования учителя: </vt:lpstr>
      <vt:lpstr>Результат самообразования:</vt:lpstr>
      <vt:lpstr>Формы представления отчёта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учителя – первый шаг на пути к творчеству</dc:title>
  <dc:creator>1</dc:creator>
  <cp:lastModifiedBy>Семья</cp:lastModifiedBy>
  <cp:revision>14</cp:revision>
  <dcterms:created xsi:type="dcterms:W3CDTF">2009-12-03T19:07:34Z</dcterms:created>
  <dcterms:modified xsi:type="dcterms:W3CDTF">2013-01-02T17:32:32Z</dcterms:modified>
</cp:coreProperties>
</file>