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8" r:id="rId2"/>
    <p:sldId id="357" r:id="rId3"/>
    <p:sldId id="305" r:id="rId4"/>
    <p:sldId id="280" r:id="rId5"/>
    <p:sldId id="268" r:id="rId6"/>
    <p:sldId id="270" r:id="rId7"/>
    <p:sldId id="271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308" r:id="rId16"/>
    <p:sldId id="284" r:id="rId17"/>
    <p:sldId id="350" r:id="rId18"/>
    <p:sldId id="352" r:id="rId19"/>
    <p:sldId id="353" r:id="rId20"/>
    <p:sldId id="354" r:id="rId21"/>
    <p:sldId id="309" r:id="rId22"/>
    <p:sldId id="296" r:id="rId23"/>
    <p:sldId id="313" r:id="rId24"/>
    <p:sldId id="356" r:id="rId25"/>
    <p:sldId id="288" r:id="rId26"/>
    <p:sldId id="311" r:id="rId27"/>
    <p:sldId id="303" r:id="rId28"/>
    <p:sldId id="291" r:id="rId29"/>
    <p:sldId id="302" r:id="rId30"/>
    <p:sldId id="290" r:id="rId31"/>
    <p:sldId id="320" r:id="rId32"/>
    <p:sldId id="330" r:id="rId33"/>
    <p:sldId id="331" r:id="rId34"/>
    <p:sldId id="263" r:id="rId3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642" autoAdjust="0"/>
  </p:normalViewPr>
  <p:slideViewPr>
    <p:cSldViewPr>
      <p:cViewPr>
        <p:scale>
          <a:sx n="66" d="100"/>
          <a:sy n="66" d="100"/>
        </p:scale>
        <p:origin x="-1200" y="-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AA31F3-A0A3-4A61-B426-988A1BE85EF0}" type="datetimeFigureOut">
              <a:rPr lang="ru-RU"/>
              <a:pPr>
                <a:defRPr/>
              </a:pPr>
              <a:t>13.12.2018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BD69EB-CF96-462B-850D-6158C670C8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3505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62D258-700D-4F37-883D-9A482BC73BCE}" type="datetimeFigureOut">
              <a:rPr lang="ru-RU"/>
              <a:pPr>
                <a:defRPr/>
              </a:pPr>
              <a:t>13.12.2018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0E18D5-664C-4040-9B62-5EFB21E5E7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1767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012B9B-1774-4B6F-A27A-125A52B3C455}" type="datetimeFigureOut">
              <a:rPr lang="ru-RU"/>
              <a:pPr>
                <a:defRPr/>
              </a:pPr>
              <a:t>13.12.2018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8DD0C4-2FD1-4F38-826F-1F12A751BB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8394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F77EF7-F96C-4E42-8A76-64667BC60619}" type="datetimeFigureOut">
              <a:rPr lang="ru-RU"/>
              <a:pPr>
                <a:defRPr/>
              </a:pPr>
              <a:t>13.12.2018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B50743-BFC6-44F0-8BA7-8A19A179BC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4704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2A37A3-8912-4446-9C48-D8CB50FE5396}" type="datetimeFigureOut">
              <a:rPr lang="ru-RU"/>
              <a:pPr>
                <a:defRPr/>
              </a:pPr>
              <a:t>13.12.2018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150D45-95FB-4E24-82F9-99CB4DD005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7182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22A3CF-1934-4D44-A04B-3FA28D7F10BE}" type="datetimeFigureOut">
              <a:rPr lang="ru-RU"/>
              <a:pPr>
                <a:defRPr/>
              </a:pPr>
              <a:t>13.12.2018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437752-3590-4BDD-AE84-BA2DBC3FA8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1646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08DC8E-19CA-4BA9-A141-E273A6C1AC7C}" type="datetimeFigureOut">
              <a:rPr lang="ru-RU"/>
              <a:pPr>
                <a:defRPr/>
              </a:pPr>
              <a:t>13.12.2018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4F3601-F4D8-4FA4-9904-3A431A0685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5345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9AE8DF-3300-4CAD-88EC-DF96422432A0}" type="datetimeFigureOut">
              <a:rPr lang="ru-RU"/>
              <a:pPr>
                <a:defRPr/>
              </a:pPr>
              <a:t>13.12.2018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0FE20-6513-42FA-99FC-C1B269ECA0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3975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418A84-3B19-4663-98E1-B976F81EA58A}" type="datetimeFigureOut">
              <a:rPr lang="ru-RU"/>
              <a:pPr>
                <a:defRPr/>
              </a:pPr>
              <a:t>13.12.2018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9AC76D-DFEA-44FA-89C1-27609B53A6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0378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A922EE-0103-43B6-AA37-3A55B6831133}" type="datetimeFigureOut">
              <a:rPr lang="ru-RU"/>
              <a:pPr>
                <a:defRPr/>
              </a:pPr>
              <a:t>13.12.2018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5C4521-1E28-49C5-B021-4E42B5663F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1829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9A65D2-6407-44A3-8A11-E9262B7A1791}" type="datetimeFigureOut">
              <a:rPr lang="ru-RU"/>
              <a:pPr>
                <a:defRPr/>
              </a:pPr>
              <a:t>13.12.2018</a:t>
            </a:fld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133155-2C9F-40C2-B733-6C812E20EE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4204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4BA2DB13-0787-4D17-B93D-651F171A46B2}" type="datetimeFigureOut">
              <a:rPr lang="ru-RU"/>
              <a:pPr>
                <a:defRPr/>
              </a:pPr>
              <a:t>13.12.2018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41B68031-8D6B-4FF5-9CFA-CDBCAB222A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87" r:id="rId2"/>
    <p:sldLayoutId id="2147483696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7" r:id="rId9"/>
    <p:sldLayoutId id="2147483693" r:id="rId10"/>
    <p:sldLayoutId id="2147483694" r:id="rId11"/>
  </p:sldLayoutIdLst>
  <p:timing>
    <p:tnLst>
      <p:par>
        <p:cTn id="1" dur="indefinite" restart="never" nodeType="tmRoot"/>
      </p:par>
    </p:tnLst>
  </p:timing>
  <p:txStyles>
    <p:titleStyle>
      <a:lvl1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://allforchildren.ru/rebus/rebus11/11-053.gif" TargetMode="External"/><Relationship Id="rId3" Type="http://schemas.openxmlformats.org/officeDocument/2006/relationships/hyperlink" Target="http://allforchildren.ru/rebus/rebus11/11-033.gif" TargetMode="External"/><Relationship Id="rId7" Type="http://schemas.openxmlformats.org/officeDocument/2006/relationships/hyperlink" Target="http://allforchildren.ru/rebus/rebus11/11-017.gif" TargetMode="External"/><Relationship Id="rId2" Type="http://schemas.openxmlformats.org/officeDocument/2006/relationships/hyperlink" Target="http://mir-zagadki.ru/index.php/zagadki-dlya-detej-s-otvetami/zagadki-pro-kompyuter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img10.proshkolu.ru/content/media/pic/std/4000000/3819000/3818897-d3678be3182049d3.png" TargetMode="External"/><Relationship Id="rId5" Type="http://schemas.openxmlformats.org/officeDocument/2006/relationships/hyperlink" Target="http://www.metod-kopilka.ru/images/reb12.png" TargetMode="External"/><Relationship Id="rId4" Type="http://schemas.openxmlformats.org/officeDocument/2006/relationships/hyperlink" Target="http://do.znate.ru/pars_docs/refs/24/23205/23205_html_20f0329f.jpg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slide" Target="slide6.xml"/><Relationship Id="rId7" Type="http://schemas.openxmlformats.org/officeDocument/2006/relationships/slide" Target="slide10.xml"/><Relationship Id="rId12" Type="http://schemas.openxmlformats.org/officeDocument/2006/relationships/slide" Target="slide15.xml"/><Relationship Id="rId2" Type="http://schemas.openxmlformats.org/officeDocument/2006/relationships/slide" Target="slide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9.xml"/><Relationship Id="rId11" Type="http://schemas.openxmlformats.org/officeDocument/2006/relationships/slide" Target="slide14.xml"/><Relationship Id="rId5" Type="http://schemas.openxmlformats.org/officeDocument/2006/relationships/slide" Target="slide8.xml"/><Relationship Id="rId10" Type="http://schemas.openxmlformats.org/officeDocument/2006/relationships/slide" Target="slide13.xml"/><Relationship Id="rId4" Type="http://schemas.openxmlformats.org/officeDocument/2006/relationships/slide" Target="slide7.xml"/><Relationship Id="rId9" Type="http://schemas.openxmlformats.org/officeDocument/2006/relationships/slide" Target="slide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0" y="28575"/>
            <a:ext cx="5600700" cy="3976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-252413" y="558800"/>
            <a:ext cx="9217026" cy="790575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endParaRPr lang="ru-RU" sz="7200" b="1" dirty="0">
              <a:solidFill>
                <a:srgbClr val="7030A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 fontAlgn="auto">
              <a:spcAft>
                <a:spcPts val="0"/>
              </a:spcAft>
              <a:defRPr/>
            </a:pPr>
            <a:endParaRPr lang="ru-RU" sz="7200" b="1" dirty="0">
              <a:solidFill>
                <a:srgbClr val="7030A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ru-RU" sz="7200" b="1" dirty="0">
                <a:solidFill>
                  <a:srgbClr val="7030A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Путешествие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7200" b="1" dirty="0">
                <a:solidFill>
                  <a:srgbClr val="7030A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по стране Информатика</a:t>
            </a:r>
            <a:endParaRPr lang="ru-RU" sz="7200" b="1" dirty="0">
              <a:solidFill>
                <a:srgbClr val="7030A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 noChangeArrowheads="1"/>
          </p:cNvSpPr>
          <p:nvPr/>
        </p:nvSpPr>
        <p:spPr bwMode="auto">
          <a:xfrm>
            <a:off x="0" y="44450"/>
            <a:ext cx="9144000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 sz="4000">
                <a:latin typeface="Times New Roman" pitchFamily="18" charset="0"/>
                <a:cs typeface="Times New Roman" pitchFamily="18" charset="0"/>
              </a:rPr>
              <a:t>Всемирная сеть, иль, еще, паутина,</a:t>
            </a:r>
          </a:p>
          <a:p>
            <a:pPr algn="ctr" eaLnBrk="0" hangingPunct="0"/>
            <a:r>
              <a:rPr lang="ru-RU" sz="4000">
                <a:latin typeface="Times New Roman" pitchFamily="18" charset="0"/>
                <a:cs typeface="Times New Roman" pitchFamily="18" charset="0"/>
              </a:rPr>
              <a:t>Найдешь ты в ней все – про людей, про машины.</a:t>
            </a:r>
          </a:p>
          <a:p>
            <a:pPr algn="ctr" eaLnBrk="0" hangingPunct="0"/>
            <a:r>
              <a:rPr lang="ru-RU" sz="4000">
                <a:latin typeface="Times New Roman" pitchFamily="18" charset="0"/>
                <a:cs typeface="Times New Roman" pitchFamily="18" charset="0"/>
              </a:rPr>
              <a:t>Каких только сведений разных в ней нет! </a:t>
            </a:r>
          </a:p>
          <a:p>
            <a:pPr algn="ctr" eaLnBrk="0" hangingPunct="0"/>
            <a:r>
              <a:rPr lang="ru-RU" sz="4000">
                <a:latin typeface="Times New Roman" pitchFamily="18" charset="0"/>
                <a:cs typeface="Times New Roman" pitchFamily="18" charset="0"/>
              </a:rPr>
              <a:t>Как зовется она, знаешь ты?</a:t>
            </a:r>
          </a:p>
        </p:txBody>
      </p:sp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5435600" y="4797425"/>
            <a:ext cx="30210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4800" b="1">
                <a:solidFill>
                  <a:srgbClr val="984807"/>
                </a:solidFill>
                <a:latin typeface="Times New Roman" pitchFamily="18" charset="0"/>
                <a:cs typeface="Times New Roman" pitchFamily="18" charset="0"/>
              </a:rPr>
              <a:t>Интернет </a:t>
            </a:r>
            <a:endParaRPr lang="ru-RU" sz="4800" b="1">
              <a:solidFill>
                <a:srgbClr val="984807"/>
              </a:solidFill>
              <a:latin typeface="Calibri" pitchFamily="34" charset="0"/>
            </a:endParaRPr>
          </a:p>
        </p:txBody>
      </p:sp>
      <p:sp>
        <p:nvSpPr>
          <p:cNvPr id="5" name="Стрелка влево 4"/>
          <p:cNvSpPr/>
          <p:nvPr/>
        </p:nvSpPr>
        <p:spPr>
          <a:xfrm>
            <a:off x="6011863" y="6165850"/>
            <a:ext cx="2663825" cy="692150"/>
          </a:xfrm>
          <a:prstGeom prst="lef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solidFill>
                  <a:srgbClr val="002060"/>
                </a:solidFill>
                <a:hlinkClick r:id="rId2" action="ppaction://hlinksldjump"/>
              </a:rPr>
              <a:t>НАЗАД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373836"/>
            <a:ext cx="4152294" cy="2854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 noChangeArrowheads="1"/>
          </p:cNvSpPr>
          <p:nvPr/>
        </p:nvSpPr>
        <p:spPr bwMode="auto">
          <a:xfrm>
            <a:off x="0" y="260350"/>
            <a:ext cx="914400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Он круглый и блестящий, </a:t>
            </a:r>
          </a:p>
          <a:p>
            <a:pPr algn="ctr" eaLnBrk="0" hangingPunct="0"/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4000" dirty="0" err="1">
                <a:latin typeface="Times New Roman" pitchFamily="18" charset="0"/>
                <a:cs typeface="Times New Roman" pitchFamily="18" charset="0"/>
              </a:rPr>
              <a:t>пластинкою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 похож,</a:t>
            </a:r>
          </a:p>
          <a:p>
            <a:pPr algn="ctr" eaLnBrk="0" hangingPunct="0"/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Вот вставишь в дисковод его, </a:t>
            </a:r>
          </a:p>
          <a:p>
            <a:pPr algn="ctr" eaLnBrk="0" hangingPunct="0"/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Читаешь все, что хочешь.</a:t>
            </a:r>
          </a:p>
        </p:txBody>
      </p:sp>
      <p:pic>
        <p:nvPicPr>
          <p:cNvPr id="29699" name="Picture 3" descr="Clinical Trials and Images of Dis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15" t="6219" r="17268"/>
          <a:stretch>
            <a:fillRect/>
          </a:stretch>
        </p:blipFill>
        <p:spPr bwMode="auto">
          <a:xfrm>
            <a:off x="395288" y="2997200"/>
            <a:ext cx="3529012" cy="357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6732588" y="4941888"/>
            <a:ext cx="1962150" cy="110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6600" b="1" dirty="0">
                <a:solidFill>
                  <a:srgbClr val="984807"/>
                </a:solidFill>
                <a:latin typeface="Times New Roman" pitchFamily="18" charset="0"/>
                <a:cs typeface="Times New Roman" pitchFamily="18" charset="0"/>
              </a:rPr>
              <a:t>диск</a:t>
            </a:r>
            <a:endParaRPr lang="ru-RU" sz="6600" b="1" dirty="0">
              <a:solidFill>
                <a:srgbClr val="984807"/>
              </a:solidFill>
              <a:latin typeface="Calibri" pitchFamily="34" charset="0"/>
            </a:endParaRPr>
          </a:p>
        </p:txBody>
      </p:sp>
      <p:sp>
        <p:nvSpPr>
          <p:cNvPr id="5" name="Стрелка влево 4"/>
          <p:cNvSpPr/>
          <p:nvPr/>
        </p:nvSpPr>
        <p:spPr>
          <a:xfrm>
            <a:off x="6011863" y="6165850"/>
            <a:ext cx="2663825" cy="692150"/>
          </a:xfrm>
          <a:prstGeom prst="lef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solidFill>
                  <a:srgbClr val="002060"/>
                </a:solidFill>
                <a:hlinkClick r:id="rId3" action="ppaction://hlinksldjump"/>
              </a:rPr>
              <a:t>НАЗАД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365125"/>
            <a:ext cx="914400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 sz="4000">
                <a:latin typeface="Times New Roman" pitchFamily="18" charset="0"/>
                <a:cs typeface="Times New Roman" pitchFamily="18" charset="0"/>
              </a:rPr>
              <a:t>Вот я сел – в игру играю. </a:t>
            </a:r>
          </a:p>
          <a:p>
            <a:pPr algn="ctr" eaLnBrk="0" hangingPunct="0"/>
            <a:r>
              <a:rPr lang="ru-RU" sz="4000">
                <a:latin typeface="Times New Roman" pitchFamily="18" charset="0"/>
                <a:cs typeface="Times New Roman" pitchFamily="18" charset="0"/>
              </a:rPr>
              <a:t>Я на кнопки нажимаю.</a:t>
            </a:r>
          </a:p>
          <a:p>
            <a:pPr algn="ctr" eaLnBrk="0" hangingPunct="0"/>
            <a:r>
              <a:rPr lang="ru-RU" sz="4000">
                <a:latin typeface="Times New Roman" pitchFamily="18" charset="0"/>
                <a:cs typeface="Times New Roman" pitchFamily="18" charset="0"/>
              </a:rPr>
              <a:t>Кнопки, рычаги и хвостик. </a:t>
            </a:r>
          </a:p>
          <a:p>
            <a:pPr algn="ctr" eaLnBrk="0" hangingPunct="0"/>
            <a:r>
              <a:rPr lang="ru-RU" sz="4000">
                <a:latin typeface="Times New Roman" pitchFamily="18" charset="0"/>
                <a:cs typeface="Times New Roman" pitchFamily="18" charset="0"/>
              </a:rPr>
              <a:t>Что же это, дети?</a:t>
            </a: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5435600" y="4797425"/>
            <a:ext cx="287178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4800" b="1">
                <a:solidFill>
                  <a:srgbClr val="984807"/>
                </a:solidFill>
                <a:latin typeface="Times New Roman" pitchFamily="18" charset="0"/>
                <a:cs typeface="Times New Roman" pitchFamily="18" charset="0"/>
              </a:rPr>
              <a:t>джойстик</a:t>
            </a:r>
            <a:endParaRPr lang="ru-RU" sz="4800" b="1">
              <a:solidFill>
                <a:srgbClr val="984807"/>
              </a:solidFill>
              <a:latin typeface="Calibri" pitchFamily="34" charset="0"/>
            </a:endParaRPr>
          </a:p>
        </p:txBody>
      </p:sp>
      <p:sp>
        <p:nvSpPr>
          <p:cNvPr id="6" name="Стрелка влево 5"/>
          <p:cNvSpPr/>
          <p:nvPr/>
        </p:nvSpPr>
        <p:spPr>
          <a:xfrm>
            <a:off x="6011863" y="6165850"/>
            <a:ext cx="2663825" cy="692150"/>
          </a:xfrm>
          <a:prstGeom prst="lef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solidFill>
                  <a:srgbClr val="002060"/>
                </a:solidFill>
                <a:hlinkClick r:id="rId2" action="ppaction://hlinksldjump"/>
              </a:rPr>
              <a:t>НАЗАД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16392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357" y="2954994"/>
            <a:ext cx="2900958" cy="3581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/>
          <p:cNvSpPr>
            <a:spLocks noChangeArrowheads="1"/>
          </p:cNvSpPr>
          <p:nvPr/>
        </p:nvSpPr>
        <p:spPr bwMode="auto">
          <a:xfrm>
            <a:off x="0" y="180975"/>
            <a:ext cx="9144000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 sz="4000">
                <a:latin typeface="Times New Roman" pitchFamily="18" charset="0"/>
                <a:cs typeface="Times New Roman" pitchFamily="18" charset="0"/>
              </a:rPr>
              <a:t>Если мой компьютер «заболеет», </a:t>
            </a:r>
          </a:p>
          <a:p>
            <a:pPr algn="ctr" eaLnBrk="0" hangingPunct="0"/>
            <a:r>
              <a:rPr lang="ru-RU" sz="4000">
                <a:latin typeface="Times New Roman" pitchFamily="18" charset="0"/>
                <a:cs typeface="Times New Roman" pitchFamily="18" charset="0"/>
              </a:rPr>
              <a:t>Вылечить его я сам сумею.</a:t>
            </a:r>
          </a:p>
          <a:p>
            <a:pPr algn="ctr" eaLnBrk="0" hangingPunct="0"/>
            <a:r>
              <a:rPr lang="ru-RU" sz="4000">
                <a:latin typeface="Times New Roman" pitchFamily="18" charset="0"/>
                <a:cs typeface="Times New Roman" pitchFamily="18" charset="0"/>
              </a:rPr>
              <a:t>Не боюсь вредоносных программ, </a:t>
            </a:r>
          </a:p>
          <a:p>
            <a:pPr algn="ctr" eaLnBrk="0" hangingPunct="0"/>
            <a:r>
              <a:rPr lang="ru-RU" sz="4000">
                <a:latin typeface="Times New Roman" pitchFamily="18" charset="0"/>
                <a:cs typeface="Times New Roman" pitchFamily="18" charset="0"/>
              </a:rPr>
              <a:t>Повредить ничего им не дам.</a:t>
            </a:r>
          </a:p>
          <a:p>
            <a:pPr algn="ctr" eaLnBrk="0" hangingPunct="0"/>
            <a:r>
              <a:rPr lang="ru-RU" sz="4000">
                <a:latin typeface="Times New Roman" pitchFamily="18" charset="0"/>
                <a:cs typeface="Times New Roman" pitchFamily="18" charset="0"/>
              </a:rPr>
              <a:t>Как вредители те называются, </a:t>
            </a:r>
          </a:p>
          <a:p>
            <a:pPr algn="ctr" eaLnBrk="0" hangingPunct="0"/>
            <a:r>
              <a:rPr lang="ru-RU" sz="4000">
                <a:latin typeface="Times New Roman" pitchFamily="18" charset="0"/>
                <a:cs typeface="Times New Roman" pitchFamily="18" charset="0"/>
              </a:rPr>
              <a:t>Что заразны и вмиг размножаются?</a:t>
            </a:r>
          </a:p>
        </p:txBody>
      </p:sp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6732588" y="5013325"/>
            <a:ext cx="176688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4800" b="1">
                <a:solidFill>
                  <a:srgbClr val="984807"/>
                </a:solidFill>
                <a:latin typeface="Times New Roman" pitchFamily="18" charset="0"/>
                <a:cs typeface="Times New Roman" pitchFamily="18" charset="0"/>
              </a:rPr>
              <a:t>вирус</a:t>
            </a:r>
            <a:endParaRPr lang="ru-RU" sz="4800" b="1">
              <a:solidFill>
                <a:srgbClr val="984807"/>
              </a:solidFill>
              <a:latin typeface="Calibri" pitchFamily="34" charset="0"/>
            </a:endParaRPr>
          </a:p>
        </p:txBody>
      </p:sp>
      <p:sp>
        <p:nvSpPr>
          <p:cNvPr id="5" name="Стрелка влево 4"/>
          <p:cNvSpPr/>
          <p:nvPr/>
        </p:nvSpPr>
        <p:spPr>
          <a:xfrm>
            <a:off x="6011863" y="6165850"/>
            <a:ext cx="2663825" cy="692150"/>
          </a:xfrm>
          <a:prstGeom prst="lef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solidFill>
                  <a:srgbClr val="002060"/>
                </a:solidFill>
                <a:hlinkClick r:id="rId2" action="ppaction://hlinksldjump"/>
              </a:rPr>
              <a:t>НАЗАД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286" y="3837012"/>
            <a:ext cx="3343641" cy="267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>
            <a:spLocks noChangeArrowheads="1"/>
          </p:cNvSpPr>
          <p:nvPr/>
        </p:nvSpPr>
        <p:spPr bwMode="auto">
          <a:xfrm>
            <a:off x="0" y="544513"/>
            <a:ext cx="9144000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 sz="4000">
                <a:latin typeface="Times New Roman" pitchFamily="18" charset="0"/>
                <a:cs typeface="Times New Roman" pitchFamily="18" charset="0"/>
              </a:rPr>
              <a:t>Жесткий диск так называют. </a:t>
            </a:r>
          </a:p>
          <a:p>
            <a:pPr algn="ctr" eaLnBrk="0" hangingPunct="0"/>
            <a:r>
              <a:rPr lang="ru-RU" sz="4000">
                <a:latin typeface="Times New Roman" pitchFamily="18" charset="0"/>
                <a:cs typeface="Times New Roman" pitchFamily="18" charset="0"/>
              </a:rPr>
              <a:t>Кто название отгадает?</a:t>
            </a:r>
          </a:p>
          <a:p>
            <a:pPr algn="ctr" eaLnBrk="0" hangingPunct="0"/>
            <a:r>
              <a:rPr lang="ru-RU" sz="4000">
                <a:latin typeface="Times New Roman" pitchFamily="18" charset="0"/>
                <a:cs typeface="Times New Roman" pitchFamily="18" charset="0"/>
              </a:rPr>
              <a:t>Копятся данные в этом устройстве,</a:t>
            </a:r>
          </a:p>
          <a:p>
            <a:pPr algn="ctr" eaLnBrk="0" hangingPunct="0"/>
            <a:r>
              <a:rPr lang="ru-RU" sz="4000">
                <a:latin typeface="Times New Roman" pitchFamily="18" charset="0"/>
                <a:cs typeface="Times New Roman" pitchFamily="18" charset="0"/>
              </a:rPr>
              <a:t>Запоминать — его главное свойство.</a:t>
            </a: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5435600" y="4797425"/>
            <a:ext cx="30448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4800" b="1">
                <a:solidFill>
                  <a:srgbClr val="984807"/>
                </a:solidFill>
                <a:latin typeface="Times New Roman" pitchFamily="18" charset="0"/>
                <a:cs typeface="Times New Roman" pitchFamily="18" charset="0"/>
              </a:rPr>
              <a:t>винчестер</a:t>
            </a:r>
            <a:endParaRPr lang="ru-RU" sz="4800" b="1">
              <a:solidFill>
                <a:srgbClr val="984807"/>
              </a:solidFill>
              <a:latin typeface="Calibri" pitchFamily="34" charset="0"/>
            </a:endParaRPr>
          </a:p>
        </p:txBody>
      </p:sp>
      <p:sp>
        <p:nvSpPr>
          <p:cNvPr id="6" name="Стрелка влево 5"/>
          <p:cNvSpPr/>
          <p:nvPr/>
        </p:nvSpPr>
        <p:spPr>
          <a:xfrm>
            <a:off x="6011863" y="6165850"/>
            <a:ext cx="2663825" cy="692150"/>
          </a:xfrm>
          <a:prstGeom prst="lef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solidFill>
                  <a:srgbClr val="002060"/>
                </a:solidFill>
                <a:hlinkClick r:id="rId2" action="ppaction://hlinksldjump"/>
              </a:rPr>
              <a:t>НАЗАД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2" name="AutoShape 7" descr="https://gamesqa.ru/wp-content/uploads/2017/05/hard-driv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440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15" y="3230756"/>
            <a:ext cx="4152264" cy="3235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http://static9.depositphotos.com/1005091/1220/v/950/depositphotos_12202311-Cartoon-winners-podiu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0"/>
            <a:ext cx="70945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Прямоугольник 1"/>
          <p:cNvSpPr>
            <a:spLocks noChangeArrowheads="1"/>
          </p:cNvSpPr>
          <p:nvPr/>
        </p:nvSpPr>
        <p:spPr bwMode="auto">
          <a:xfrm>
            <a:off x="0" y="0"/>
            <a:ext cx="91440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6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Город ребусов</a:t>
            </a:r>
          </a:p>
        </p:txBody>
      </p:sp>
      <p:pic>
        <p:nvPicPr>
          <p:cNvPr id="2048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363" y="1628775"/>
            <a:ext cx="5715000" cy="441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2" name="Picture 6" descr="Ребусы по информатике - Головоломки - Головоломки - AlexLat"/>
          <p:cNvPicPr>
            <a:picLocks noChangeAspect="1" noChangeArrowheads="1"/>
          </p:cNvPicPr>
          <p:nvPr/>
        </p:nvPicPr>
        <p:blipFill>
          <a:blip r:embed="rId2"/>
          <a:srcRect l="3791" t="7560" r="3979" b="9281"/>
          <a:stretch>
            <a:fillRect/>
          </a:stretch>
        </p:blipFill>
        <p:spPr bwMode="auto">
          <a:xfrm>
            <a:off x="0" y="0"/>
            <a:ext cx="9109075" cy="3284538"/>
          </a:xfrm>
          <a:prstGeom prst="rect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</p:pic>
      <p:pic>
        <p:nvPicPr>
          <p:cNvPr id="6" name="Picture 2" descr="Ребусы по информатике"/>
          <p:cNvPicPr>
            <a:picLocks noChangeAspect="1" noChangeArrowheads="1"/>
          </p:cNvPicPr>
          <p:nvPr/>
        </p:nvPicPr>
        <p:blipFill>
          <a:blip r:embed="rId3"/>
          <a:srcRect t="6761" b="17640"/>
          <a:stretch>
            <a:fillRect/>
          </a:stretch>
        </p:blipFill>
        <p:spPr bwMode="auto">
          <a:xfrm>
            <a:off x="0" y="3644900"/>
            <a:ext cx="9080500" cy="3168650"/>
          </a:xfrm>
          <a:prstGeom prst="rect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2" name="Picture 4" descr="Самые новые ребусы по информатике. Ребусы в картинках"/>
          <p:cNvPicPr>
            <a:picLocks noChangeAspect="1" noChangeArrowheads="1"/>
          </p:cNvPicPr>
          <p:nvPr/>
        </p:nvPicPr>
        <p:blipFill>
          <a:blip r:embed="rId2"/>
          <a:srcRect l="3769" t="4816" r="2488" b="6939"/>
          <a:stretch>
            <a:fillRect/>
          </a:stretch>
        </p:blipFill>
        <p:spPr bwMode="auto">
          <a:xfrm>
            <a:off x="-36513" y="44450"/>
            <a:ext cx="9180513" cy="3313113"/>
          </a:xfrm>
          <a:prstGeom prst="rect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</p:pic>
      <p:pic>
        <p:nvPicPr>
          <p:cNvPr id="68616" name="Picture 8" descr="Ребусы по математике и по информатике - Головоломки - Каталог файлов - AlexLat"/>
          <p:cNvPicPr>
            <a:picLocks noChangeAspect="1" noChangeArrowheads="1"/>
          </p:cNvPicPr>
          <p:nvPr/>
        </p:nvPicPr>
        <p:blipFill>
          <a:blip r:embed="rId3"/>
          <a:srcRect l="4630" t="9722" r="4630" b="9259"/>
          <a:stretch>
            <a:fillRect/>
          </a:stretch>
        </p:blipFill>
        <p:spPr bwMode="auto">
          <a:xfrm>
            <a:off x="0" y="3592513"/>
            <a:ext cx="9144000" cy="3265487"/>
          </a:xfrm>
          <a:prstGeom prst="rect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Ребусы по информатике :: Все для детей. Детские ресурсы."/>
          <p:cNvPicPr>
            <a:picLocks noChangeAspect="1" noChangeArrowheads="1"/>
          </p:cNvPicPr>
          <p:nvPr/>
        </p:nvPicPr>
        <p:blipFill>
          <a:blip r:embed="rId2"/>
          <a:srcRect l="5281" t="7560" r="4000" b="9281"/>
          <a:stretch>
            <a:fillRect/>
          </a:stretch>
        </p:blipFill>
        <p:spPr bwMode="auto">
          <a:xfrm>
            <a:off x="0" y="0"/>
            <a:ext cx="9144000" cy="3284538"/>
          </a:xfrm>
          <a:prstGeom prst="rect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</p:pic>
      <p:pic>
        <p:nvPicPr>
          <p:cNvPr id="83972" name="Picture 4" descr="Ребусы по информатике :: Все для детей. Детские ресурсы."/>
          <p:cNvPicPr>
            <a:picLocks noChangeAspect="1" noChangeArrowheads="1"/>
          </p:cNvPicPr>
          <p:nvPr/>
        </p:nvPicPr>
        <p:blipFill>
          <a:blip r:embed="rId3"/>
          <a:srcRect l="5281" t="7560" r="5512" b="9281"/>
          <a:stretch>
            <a:fillRect/>
          </a:stretch>
        </p:blipFill>
        <p:spPr bwMode="auto">
          <a:xfrm>
            <a:off x="0" y="3500438"/>
            <a:ext cx="9144000" cy="3357562"/>
          </a:xfrm>
          <a:prstGeom prst="rect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900" y="571500"/>
            <a:ext cx="46482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24075" y="1628775"/>
            <a:ext cx="2416175" cy="584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ПЕРЕДАЧА</a:t>
            </a:r>
            <a:endParaRPr lang="ru-RU" sz="3200" b="1" dirty="0"/>
          </a:p>
        </p:txBody>
      </p:sp>
      <p:pic>
        <p:nvPicPr>
          <p:cNvPr id="6" name="Picture 6" descr="Ребусы по информатике - Головоломки - Головоломки - AlexLat"/>
          <p:cNvPicPr>
            <a:picLocks noChangeAspect="1" noChangeArrowheads="1"/>
          </p:cNvPicPr>
          <p:nvPr/>
        </p:nvPicPr>
        <p:blipFill>
          <a:blip r:embed="rId2"/>
          <a:srcRect l="7302" t="7560" r="3979" b="9281"/>
          <a:stretch>
            <a:fillRect/>
          </a:stretch>
        </p:blipFill>
        <p:spPr bwMode="auto">
          <a:xfrm>
            <a:off x="34925" y="0"/>
            <a:ext cx="4537075" cy="1557338"/>
          </a:xfrm>
          <a:prstGeom prst="rect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</p:pic>
      <p:pic>
        <p:nvPicPr>
          <p:cNvPr id="7" name="Picture 2" descr="Ребусы по информатике"/>
          <p:cNvPicPr>
            <a:picLocks noChangeAspect="1" noChangeArrowheads="1"/>
          </p:cNvPicPr>
          <p:nvPr/>
        </p:nvPicPr>
        <p:blipFill>
          <a:blip r:embed="rId3"/>
          <a:srcRect l="3865" t="6761" b="17640"/>
          <a:stretch>
            <a:fillRect/>
          </a:stretch>
        </p:blipFill>
        <p:spPr bwMode="auto">
          <a:xfrm>
            <a:off x="34925" y="2349500"/>
            <a:ext cx="4537075" cy="1511300"/>
          </a:xfrm>
          <a:prstGeom prst="rect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2084388" y="3933825"/>
            <a:ext cx="2487612" cy="584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ИНТЕРНЕТ</a:t>
            </a:r>
            <a:endParaRPr lang="ru-RU" sz="3200" b="1" dirty="0"/>
          </a:p>
        </p:txBody>
      </p:sp>
      <p:pic>
        <p:nvPicPr>
          <p:cNvPr id="9" name="Picture 4" descr="Самые новые ребусы по информатике. Ребусы в картинках"/>
          <p:cNvPicPr>
            <a:picLocks noChangeAspect="1" noChangeArrowheads="1"/>
          </p:cNvPicPr>
          <p:nvPr/>
        </p:nvPicPr>
        <p:blipFill>
          <a:blip r:embed="rId4"/>
          <a:srcRect l="7997" t="4816" r="2488" b="6939"/>
          <a:stretch>
            <a:fillRect/>
          </a:stretch>
        </p:blipFill>
        <p:spPr bwMode="auto">
          <a:xfrm>
            <a:off x="34925" y="4652963"/>
            <a:ext cx="4537075" cy="1584325"/>
          </a:xfrm>
          <a:prstGeom prst="rect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</p:pic>
      <p:sp>
        <p:nvSpPr>
          <p:cNvPr id="10" name="Прямоугольник 9"/>
          <p:cNvSpPr/>
          <p:nvPr/>
        </p:nvSpPr>
        <p:spPr>
          <a:xfrm>
            <a:off x="3203575" y="6300788"/>
            <a:ext cx="1439863" cy="584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ОКНО</a:t>
            </a:r>
            <a:endParaRPr lang="ru-RU" sz="3200" b="1" dirty="0"/>
          </a:p>
        </p:txBody>
      </p:sp>
      <p:pic>
        <p:nvPicPr>
          <p:cNvPr id="11" name="Picture 8" descr="Ребусы по математике и по информатике - Головоломки - Каталог файлов - AlexLat"/>
          <p:cNvPicPr>
            <a:picLocks noChangeAspect="1" noChangeArrowheads="1"/>
          </p:cNvPicPr>
          <p:nvPr/>
        </p:nvPicPr>
        <p:blipFill>
          <a:blip r:embed="rId5"/>
          <a:srcRect l="4630" t="9722" r="4630" b="9259"/>
          <a:stretch>
            <a:fillRect/>
          </a:stretch>
        </p:blipFill>
        <p:spPr bwMode="auto">
          <a:xfrm>
            <a:off x="4643438" y="0"/>
            <a:ext cx="4500562" cy="1557338"/>
          </a:xfrm>
          <a:prstGeom prst="rect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</p:pic>
      <p:sp>
        <p:nvSpPr>
          <p:cNvPr id="12" name="Прямоугольник 11"/>
          <p:cNvSpPr/>
          <p:nvPr/>
        </p:nvSpPr>
        <p:spPr>
          <a:xfrm>
            <a:off x="6084888" y="1620838"/>
            <a:ext cx="3017837" cy="584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КОМПЬЮТЕР</a:t>
            </a:r>
            <a:endParaRPr lang="ru-RU" sz="3200" b="1" dirty="0"/>
          </a:p>
        </p:txBody>
      </p:sp>
      <p:pic>
        <p:nvPicPr>
          <p:cNvPr id="13" name="Picture 2" descr="Ребусы по информатике :: Все для детей. Детские ресурсы."/>
          <p:cNvPicPr>
            <a:picLocks noChangeAspect="1" noChangeArrowheads="1"/>
          </p:cNvPicPr>
          <p:nvPr/>
        </p:nvPicPr>
        <p:blipFill>
          <a:blip r:embed="rId6"/>
          <a:srcRect l="5281" t="7560" r="4000" b="9281"/>
          <a:stretch>
            <a:fillRect/>
          </a:stretch>
        </p:blipFill>
        <p:spPr bwMode="auto">
          <a:xfrm>
            <a:off x="4643438" y="2349500"/>
            <a:ext cx="4500562" cy="1511300"/>
          </a:xfrm>
          <a:prstGeom prst="rect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</p:pic>
      <p:sp>
        <p:nvSpPr>
          <p:cNvPr id="14" name="Прямоугольник 13"/>
          <p:cNvSpPr/>
          <p:nvPr/>
        </p:nvSpPr>
        <p:spPr>
          <a:xfrm>
            <a:off x="6683375" y="3933825"/>
            <a:ext cx="2425700" cy="584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КЛАВИША</a:t>
            </a:r>
            <a:endParaRPr lang="ru-RU" sz="3200" b="1" dirty="0"/>
          </a:p>
        </p:txBody>
      </p:sp>
      <p:pic>
        <p:nvPicPr>
          <p:cNvPr id="15" name="Picture 4" descr="Ребусы по информатике :: Все для детей. Детские ресурсы."/>
          <p:cNvPicPr>
            <a:picLocks noChangeAspect="1" noChangeArrowheads="1"/>
          </p:cNvPicPr>
          <p:nvPr/>
        </p:nvPicPr>
        <p:blipFill>
          <a:blip r:embed="rId7"/>
          <a:srcRect l="5281" t="7560" r="5512" b="9281"/>
          <a:stretch>
            <a:fillRect/>
          </a:stretch>
        </p:blipFill>
        <p:spPr bwMode="auto">
          <a:xfrm>
            <a:off x="4643438" y="4652963"/>
            <a:ext cx="4500562" cy="1584325"/>
          </a:xfrm>
          <a:prstGeom prst="rect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</p:pic>
      <p:sp>
        <p:nvSpPr>
          <p:cNvPr id="16" name="Прямоугольник 15"/>
          <p:cNvSpPr/>
          <p:nvPr/>
        </p:nvSpPr>
        <p:spPr>
          <a:xfrm>
            <a:off x="6804025" y="6300788"/>
            <a:ext cx="2366963" cy="584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МОНИТОР</a:t>
            </a:r>
            <a:endParaRPr lang="ru-RU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0" grpId="0" animBg="1"/>
      <p:bldP spid="12" grpId="0" animBg="1"/>
      <p:bldP spid="14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http://static9.depositphotos.com/1005091/1220/v/950/depositphotos_12202311-Cartoon-winners-podiu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0"/>
            <a:ext cx="70945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Прямоугольник 1"/>
          <p:cNvSpPr>
            <a:spLocks noChangeArrowheads="1"/>
          </p:cNvSpPr>
          <p:nvPr/>
        </p:nvSpPr>
        <p:spPr bwMode="auto">
          <a:xfrm>
            <a:off x="0" y="0"/>
            <a:ext cx="91440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6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Город капитанов</a:t>
            </a:r>
          </a:p>
        </p:txBody>
      </p:sp>
      <p:pic>
        <p:nvPicPr>
          <p:cNvPr id="2662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268413"/>
            <a:ext cx="6480175" cy="524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68313" y="1628775"/>
            <a:ext cx="2879725" cy="10795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ВВОДА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5724525" y="1628775"/>
            <a:ext cx="3095625" cy="10795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ВЫВОДА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908175" y="0"/>
            <a:ext cx="5111750" cy="90805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4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УСТРОЙСТВА</a:t>
            </a:r>
          </a:p>
        </p:txBody>
      </p:sp>
      <p:cxnSp>
        <p:nvCxnSpPr>
          <p:cNvPr id="6" name="Прямая со стрелкой 5"/>
          <p:cNvCxnSpPr>
            <a:stCxn id="4" idx="2"/>
            <a:endCxn id="2" idx="0"/>
          </p:cNvCxnSpPr>
          <p:nvPr/>
        </p:nvCxnSpPr>
        <p:spPr>
          <a:xfrm flipH="1">
            <a:off x="1908175" y="908050"/>
            <a:ext cx="2555875" cy="720725"/>
          </a:xfrm>
          <a:prstGeom prst="straightConnector1">
            <a:avLst/>
          </a:prstGeom>
          <a:ln w="762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>
            <a:stCxn id="4" idx="2"/>
            <a:endCxn id="3" idx="0"/>
          </p:cNvCxnSpPr>
          <p:nvPr/>
        </p:nvCxnSpPr>
        <p:spPr>
          <a:xfrm>
            <a:off x="4464050" y="908050"/>
            <a:ext cx="2808288" cy="720725"/>
          </a:xfrm>
          <a:prstGeom prst="straightConnector1">
            <a:avLst/>
          </a:prstGeom>
          <a:ln w="762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71" name="Прямоугольник 9"/>
          <p:cNvSpPr>
            <a:spLocks noChangeArrowheads="1"/>
          </p:cNvSpPr>
          <p:nvPr/>
        </p:nvSpPr>
        <p:spPr bwMode="auto">
          <a:xfrm>
            <a:off x="0" y="3716338"/>
            <a:ext cx="91440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3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ПРИНТЕР,   КЛАВИАТУРА,   МЫШЬ, </a:t>
            </a:r>
          </a:p>
          <a:p>
            <a:r>
              <a:rPr lang="ru-RU" sz="3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МОНИТОР,  ДЖОЙСТИК,    ПРОЕКТОР, </a:t>
            </a:r>
          </a:p>
          <a:p>
            <a:r>
              <a:rPr lang="ru-RU" sz="3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СКАНЕР,   ПЛОТТЕР,    МИКРОФОН, </a:t>
            </a:r>
          </a:p>
          <a:p>
            <a:r>
              <a:rPr lang="ru-RU" sz="3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НАУШНИКИ,   КОЛОНКИ,   ТАЧПАД</a:t>
            </a:r>
            <a:endParaRPr lang="ru-RU" sz="3600">
              <a:solidFill>
                <a:srgbClr val="002060"/>
              </a:solidFill>
            </a:endParaRP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5651500" y="2924175"/>
            <a:ext cx="3348038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3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ПРИНТЕР</a:t>
            </a:r>
          </a:p>
          <a:p>
            <a:pPr algn="ctr"/>
            <a:r>
              <a:rPr lang="ru-RU" sz="3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МОНИТОР</a:t>
            </a:r>
          </a:p>
          <a:p>
            <a:pPr algn="ctr"/>
            <a:r>
              <a:rPr lang="ru-RU" sz="3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ПРОЕКТОР</a:t>
            </a:r>
          </a:p>
          <a:p>
            <a:pPr algn="ctr"/>
            <a:r>
              <a:rPr lang="ru-RU" sz="3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ПЛОТТЕР </a:t>
            </a:r>
          </a:p>
          <a:p>
            <a:pPr algn="ctr"/>
            <a:r>
              <a:rPr lang="ru-RU" sz="3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НАУШНИКИ</a:t>
            </a:r>
          </a:p>
          <a:p>
            <a:pPr algn="ctr"/>
            <a:r>
              <a:rPr lang="ru-RU" sz="3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КОЛОНКИ</a:t>
            </a:r>
            <a:endParaRPr lang="ru-RU" sz="3600">
              <a:solidFill>
                <a:srgbClr val="002060"/>
              </a:solidFill>
            </a:endParaRPr>
          </a:p>
        </p:txBody>
      </p:sp>
      <p:sp>
        <p:nvSpPr>
          <p:cNvPr id="13" name="Прямоугольник 9"/>
          <p:cNvSpPr>
            <a:spLocks noChangeArrowheads="1"/>
          </p:cNvSpPr>
          <p:nvPr/>
        </p:nvSpPr>
        <p:spPr bwMode="auto">
          <a:xfrm>
            <a:off x="179388" y="2924175"/>
            <a:ext cx="3635375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КЛАВИАТУРА</a:t>
            </a:r>
          </a:p>
          <a:p>
            <a:pPr algn="ctr"/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МЫШЬ </a:t>
            </a:r>
          </a:p>
          <a:p>
            <a:pPr algn="ctr"/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ДЖОЙСТИК </a:t>
            </a:r>
          </a:p>
          <a:p>
            <a:pPr algn="ctr"/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СКАНЕР</a:t>
            </a:r>
          </a:p>
          <a:p>
            <a:pPr algn="ctr"/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МИКРОФОН </a:t>
            </a:r>
          </a:p>
          <a:p>
            <a:pPr algn="ctr"/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ТАЧПАД</a:t>
            </a:r>
            <a:endParaRPr lang="ru-RU" sz="36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1" grpId="0"/>
      <p:bldP spid="10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Прямоугольник 1"/>
          <p:cNvSpPr>
            <a:spLocks noChangeArrowheads="1"/>
          </p:cNvSpPr>
          <p:nvPr/>
        </p:nvSpPr>
        <p:spPr bwMode="auto">
          <a:xfrm>
            <a:off x="0" y="0"/>
            <a:ext cx="9144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60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Город строителей</a:t>
            </a:r>
          </a:p>
        </p:txBody>
      </p:sp>
      <p:pic>
        <p:nvPicPr>
          <p:cNvPr id="2765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63" y="1412875"/>
            <a:ext cx="7762875" cy="467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OMPEXPERT - Блог о компьютерах и ноутбуках - Page 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0"/>
            <a:ext cx="91297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http://static9.depositphotos.com/1005091/1220/v/950/depositphotos_12202311-Cartoon-winners-podiu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0"/>
            <a:ext cx="70945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Прямоугольник 1"/>
          <p:cNvSpPr>
            <a:spLocks noChangeArrowheads="1"/>
          </p:cNvSpPr>
          <p:nvPr/>
        </p:nvSpPr>
        <p:spPr bwMode="auto">
          <a:xfrm>
            <a:off x="0" y="0"/>
            <a:ext cx="9144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5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Город художников</a:t>
            </a:r>
          </a:p>
        </p:txBody>
      </p:sp>
      <p:pic>
        <p:nvPicPr>
          <p:cNvPr id="3379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125538"/>
            <a:ext cx="6289675" cy="4776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http://static9.depositphotos.com/1005091/1220/v/950/depositphotos_12202311-Cartoon-winners-podiu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0"/>
            <a:ext cx="70945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Прямоугольник 1"/>
          <p:cNvSpPr>
            <a:spLocks noChangeArrowheads="1"/>
          </p:cNvSpPr>
          <p:nvPr/>
        </p:nvSpPr>
        <p:spPr bwMode="auto">
          <a:xfrm>
            <a:off x="0" y="0"/>
            <a:ext cx="914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4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Город </a:t>
            </a:r>
            <a:r>
              <a:rPr lang="ru-RU" sz="4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техников</a:t>
            </a:r>
            <a:endParaRPr lang="ru-RU" sz="4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84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981075"/>
            <a:ext cx="6121400" cy="508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Прямоугольник 2"/>
          <p:cNvSpPr>
            <a:spLocks noChangeArrowheads="1"/>
          </p:cNvSpPr>
          <p:nvPr/>
        </p:nvSpPr>
        <p:spPr bwMode="auto">
          <a:xfrm>
            <a:off x="0" y="0"/>
            <a:ext cx="932497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6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Город загадок</a:t>
            </a:r>
          </a:p>
        </p:txBody>
      </p:sp>
      <p:pic>
        <p:nvPicPr>
          <p:cNvPr id="717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916113"/>
            <a:ext cx="7453312" cy="372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Проекторы BenQ, все цены - PAY.u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6" t="5701" r="5817" b="36024"/>
          <a:stretch>
            <a:fillRect/>
          </a:stretch>
        </p:blipFill>
        <p:spPr bwMode="auto">
          <a:xfrm>
            <a:off x="-55563" y="0"/>
            <a:ext cx="91995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3132138" cy="1628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132138" y="0"/>
            <a:ext cx="2952750" cy="1628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084888" y="0"/>
            <a:ext cx="3059112" cy="1628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1628775"/>
            <a:ext cx="3132138" cy="1628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0" y="3284538"/>
            <a:ext cx="3132138" cy="1628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0" y="4941888"/>
            <a:ext cx="3132138" cy="1916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132138" y="1628775"/>
            <a:ext cx="2952750" cy="1628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132138" y="3284538"/>
            <a:ext cx="2952750" cy="1628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132138" y="4941888"/>
            <a:ext cx="2952750" cy="1916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6084888" y="1628775"/>
            <a:ext cx="3059112" cy="1628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6084888" y="3284538"/>
            <a:ext cx="3059112" cy="16573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6119813" y="4941888"/>
            <a:ext cx="3024187" cy="1916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 descr="http://static9.depositphotos.com/1005091/1220/v/950/depositphotos_12202311-Cartoon-winners-podiu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0"/>
            <a:ext cx="70945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Прямоугольник 1"/>
          <p:cNvSpPr>
            <a:spLocks noChangeArrowheads="1"/>
          </p:cNvSpPr>
          <p:nvPr/>
        </p:nvSpPr>
        <p:spPr bwMode="auto">
          <a:xfrm>
            <a:off x="0" y="476250"/>
            <a:ext cx="91440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8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НАГРАЖДЕНИЕ</a:t>
            </a:r>
            <a:endParaRPr lang="ru-RU" sz="8800">
              <a:solidFill>
                <a:srgbClr val="FF0000"/>
              </a:solidFill>
            </a:endParaRPr>
          </a:p>
        </p:txBody>
      </p:sp>
      <p:pic>
        <p:nvPicPr>
          <p:cNvPr id="3891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75" y="1695450"/>
            <a:ext cx="4133850" cy="506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352425"/>
            <a:ext cx="5905500" cy="585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"/>
          <p:cNvSpPr>
            <a:spLocks noChangeArrowheads="1"/>
          </p:cNvSpPr>
          <p:nvPr/>
        </p:nvSpPr>
        <p:spPr bwMode="auto">
          <a:xfrm>
            <a:off x="0" y="1994961"/>
            <a:ext cx="914400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Загадки: </a:t>
            </a:r>
          </a:p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http://mir-zagadki.ru/index.php/zagadki-dlya-detej-s-otvetami/zagadki-pro-kompyuter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Ребусы</a:t>
            </a:r>
          </a:p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http://allforchildren.ru/rebus/rebus11/11-033.gif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http://do.znate.ru/pars_docs/refs/24/23205/23205_html_20f0329f.jpg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http://www.metod-kopilka.ru/images/reb12.png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6"/>
              </a:rPr>
              <a:t>http://img10.proshkolu.ru/content/media/pic/std/4000000/3819000/3818897-d3678be3182049d3.png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7"/>
              </a:rPr>
              <a:t>http://allforchildren.ru/rebus/rebus11/11-017.gif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8"/>
              </a:rPr>
              <a:t>http://allforchildren.ru/rebus/rebus11/11-053.gif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  <p:sp>
        <p:nvSpPr>
          <p:cNvPr id="40963" name="Rectangle 4"/>
          <p:cNvSpPr>
            <a:spLocks noChangeArrowheads="1"/>
          </p:cNvSpPr>
          <p:nvPr/>
        </p:nvSpPr>
        <p:spPr bwMode="auto">
          <a:xfrm>
            <a:off x="0" y="188913"/>
            <a:ext cx="8675688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indent="457200" algn="ctr">
              <a:lnSpc>
                <a:spcPts val="4100"/>
              </a:lnSpc>
            </a:pPr>
            <a:r>
              <a:rPr lang="ru-RU" sz="4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Использованные ресурсы:</a:t>
            </a:r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395288" y="692150"/>
          <a:ext cx="8532810" cy="52562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6562"/>
                <a:gridCol w="1706562"/>
                <a:gridCol w="1706562"/>
                <a:gridCol w="1706562"/>
                <a:gridCol w="1706562"/>
              </a:tblGrid>
              <a:tr h="2628107">
                <a:tc>
                  <a:txBody>
                    <a:bodyPr/>
                    <a:lstStyle/>
                    <a:p>
                      <a:pPr algn="ctr"/>
                      <a:r>
                        <a:rPr lang="ru-RU" sz="96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  <a:hlinkClick r:id="rId2" action="ppaction://hlinksldjump"/>
                        </a:rPr>
                        <a:t>1</a:t>
                      </a:r>
                      <a:endParaRPr lang="ru-RU" sz="9600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6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  <a:hlinkClick r:id="rId3" action="ppaction://hlinksldjump"/>
                        </a:rPr>
                        <a:t>2</a:t>
                      </a:r>
                      <a:endParaRPr lang="ru-RU" sz="9600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17" marB="45717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6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  <a:hlinkClick r:id="rId4" action="ppaction://hlinksldjump"/>
                        </a:rPr>
                        <a:t>3</a:t>
                      </a:r>
                      <a:endParaRPr lang="ru-RU" sz="9600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17" marB="45717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6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  <a:hlinkClick r:id="rId5" action="ppaction://hlinksldjump"/>
                        </a:rPr>
                        <a:t>4</a:t>
                      </a:r>
                      <a:endParaRPr lang="ru-RU" sz="9600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17" marB="45717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6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  <a:hlinkClick r:id="rId6" action="ppaction://hlinksldjump"/>
                        </a:rPr>
                        <a:t>5</a:t>
                      </a:r>
                      <a:endParaRPr lang="ru-RU" sz="9600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17" marB="45717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2628107">
                <a:tc>
                  <a:txBody>
                    <a:bodyPr/>
                    <a:lstStyle/>
                    <a:p>
                      <a:pPr algn="ctr"/>
                      <a:r>
                        <a:rPr lang="ru-RU" sz="9600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  <a:hlinkClick r:id="rId7" action="ppaction://hlinksldjump"/>
                        </a:rPr>
                        <a:t>6</a:t>
                      </a:r>
                      <a:endParaRPr lang="ru-RU" sz="96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600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  <a:hlinkClick r:id="rId8" action="ppaction://hlinksldjump"/>
                        </a:rPr>
                        <a:t>7</a:t>
                      </a:r>
                      <a:endParaRPr lang="ru-RU" sz="96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17" marB="45717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600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  <a:hlinkClick r:id="rId9" action="ppaction://hlinksldjump"/>
                        </a:rPr>
                        <a:t>8</a:t>
                      </a:r>
                      <a:endParaRPr lang="ru-RU" sz="96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17" marB="45717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600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  <a:hlinkClick r:id="rId10" action="ppaction://hlinksldjump"/>
                        </a:rPr>
                        <a:t>9</a:t>
                      </a:r>
                      <a:endParaRPr lang="ru-RU" sz="96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17" marB="45717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600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  <a:hlinkClick r:id="rId11" action="ppaction://hlinksldjump"/>
                        </a:rPr>
                        <a:t>10</a:t>
                      </a:r>
                      <a:endParaRPr lang="ru-RU" sz="96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17" marB="45717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Стрелка вправо 3"/>
          <p:cNvSpPr/>
          <p:nvPr/>
        </p:nvSpPr>
        <p:spPr>
          <a:xfrm>
            <a:off x="5651500" y="6021388"/>
            <a:ext cx="2808288" cy="8366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rgbClr val="002060"/>
                </a:solidFill>
                <a:hlinkClick r:id="rId12" action="ppaction://hlinksldjump"/>
              </a:rPr>
              <a:t>ДАЛЬШЕ</a:t>
            </a:r>
            <a:endParaRPr lang="ru-RU" sz="32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/>
          <p:cNvSpPr>
            <a:spLocks noChangeArrowheads="1"/>
          </p:cNvSpPr>
          <p:nvPr/>
        </p:nvSpPr>
        <p:spPr bwMode="auto">
          <a:xfrm>
            <a:off x="0" y="365125"/>
            <a:ext cx="914400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С помощью такого устройства </a:t>
            </a:r>
          </a:p>
          <a:p>
            <a:pPr algn="ctr" eaLnBrk="0" hangingPunct="0"/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Откопировать книгу можно.</a:t>
            </a:r>
          </a:p>
          <a:p>
            <a:pPr algn="ctr" eaLnBrk="0" hangingPunct="0"/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Тексты, картинки любые </a:t>
            </a:r>
          </a:p>
          <a:p>
            <a:pPr algn="ctr" eaLnBrk="0" hangingPunct="0"/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Станут с ним цифровыми.</a:t>
            </a:r>
          </a:p>
        </p:txBody>
      </p:sp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6443663" y="4941888"/>
            <a:ext cx="2319337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5400" b="1" dirty="0">
                <a:solidFill>
                  <a:srgbClr val="984807"/>
                </a:solidFill>
                <a:latin typeface="Times New Roman" pitchFamily="18" charset="0"/>
                <a:cs typeface="Times New Roman" pitchFamily="18" charset="0"/>
              </a:rPr>
              <a:t>сканер</a:t>
            </a:r>
            <a:endParaRPr lang="ru-RU" sz="5400" b="1" dirty="0">
              <a:solidFill>
                <a:srgbClr val="984807"/>
              </a:solidFill>
              <a:latin typeface="Calibri" pitchFamily="34" charset="0"/>
            </a:endParaRPr>
          </a:p>
        </p:txBody>
      </p:sp>
      <p:sp>
        <p:nvSpPr>
          <p:cNvPr id="5" name="Стрелка влево 4"/>
          <p:cNvSpPr/>
          <p:nvPr/>
        </p:nvSpPr>
        <p:spPr>
          <a:xfrm>
            <a:off x="6011863" y="6165850"/>
            <a:ext cx="2663825" cy="692150"/>
          </a:xfrm>
          <a:prstGeom prst="lef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solidFill>
                  <a:srgbClr val="002060"/>
                </a:solidFill>
                <a:hlinkClick r:id="rId2" action="ppaction://hlinksldjump"/>
              </a:rPr>
              <a:t>НАЗАД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492977"/>
            <a:ext cx="3969618" cy="2897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/>
          <p:cNvSpPr>
            <a:spLocks noChangeArrowheads="1"/>
          </p:cNvSpPr>
          <p:nvPr/>
        </p:nvSpPr>
        <p:spPr bwMode="auto">
          <a:xfrm>
            <a:off x="0" y="333375"/>
            <a:ext cx="914400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 sz="4000">
                <a:latin typeface="Times New Roman" pitchFamily="18" charset="0"/>
                <a:cs typeface="Times New Roman" pitchFamily="18" charset="0"/>
              </a:rPr>
              <a:t>То-то радость, то-то смех </a:t>
            </a:r>
          </a:p>
          <a:p>
            <a:pPr algn="ctr" eaLnBrk="0" hangingPunct="0"/>
            <a:r>
              <a:rPr lang="ru-RU" sz="4000">
                <a:latin typeface="Times New Roman" pitchFamily="18" charset="0"/>
                <a:cs typeface="Times New Roman" pitchFamily="18" charset="0"/>
              </a:rPr>
              <a:t>На бумаге, без огрех,</a:t>
            </a:r>
          </a:p>
          <a:p>
            <a:pPr algn="ctr" eaLnBrk="0" hangingPunct="0"/>
            <a:r>
              <a:rPr lang="ru-RU" sz="4000">
                <a:latin typeface="Times New Roman" pitchFamily="18" charset="0"/>
                <a:cs typeface="Times New Roman" pitchFamily="18" charset="0"/>
              </a:rPr>
              <a:t>Из какой коробки лезет </a:t>
            </a:r>
          </a:p>
          <a:p>
            <a:pPr algn="ctr" eaLnBrk="0" hangingPunct="0"/>
            <a:r>
              <a:rPr lang="ru-RU" sz="4000">
                <a:latin typeface="Times New Roman" pitchFamily="18" charset="0"/>
                <a:cs typeface="Times New Roman" pitchFamily="18" charset="0"/>
              </a:rPr>
              <a:t>Текст на удивленье всех?</a:t>
            </a:r>
          </a:p>
        </p:txBody>
      </p:sp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5940425" y="4868863"/>
            <a:ext cx="25082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4800" b="1" dirty="0">
                <a:solidFill>
                  <a:srgbClr val="984807"/>
                </a:solidFill>
                <a:latin typeface="Times New Roman" pitchFamily="18" charset="0"/>
                <a:cs typeface="Times New Roman" pitchFamily="18" charset="0"/>
              </a:rPr>
              <a:t>принтер</a:t>
            </a:r>
            <a:endParaRPr lang="ru-RU" sz="4800" b="1" dirty="0">
              <a:solidFill>
                <a:srgbClr val="984807"/>
              </a:solidFill>
              <a:latin typeface="Calibri" pitchFamily="34" charset="0"/>
            </a:endParaRPr>
          </a:p>
        </p:txBody>
      </p:sp>
      <p:sp>
        <p:nvSpPr>
          <p:cNvPr id="5" name="Стрелка влево 4"/>
          <p:cNvSpPr/>
          <p:nvPr/>
        </p:nvSpPr>
        <p:spPr>
          <a:xfrm>
            <a:off x="6011863" y="6192838"/>
            <a:ext cx="2663825" cy="692150"/>
          </a:xfrm>
          <a:prstGeom prst="lef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solidFill>
                  <a:srgbClr val="002060"/>
                </a:solidFill>
                <a:hlinkClick r:id="rId2" action="ppaction://hlinksldjump"/>
              </a:rPr>
              <a:t>НАЗАД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9" y="3501008"/>
            <a:ext cx="4624768" cy="2504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/>
          <p:cNvSpPr>
            <a:spLocks noChangeArrowheads="1"/>
          </p:cNvSpPr>
          <p:nvPr/>
        </p:nvSpPr>
        <p:spPr bwMode="auto">
          <a:xfrm>
            <a:off x="0" y="549275"/>
            <a:ext cx="9144000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 sz="4000">
                <a:latin typeface="Times New Roman" pitchFamily="18" charset="0"/>
                <a:cs typeface="Times New Roman" pitchFamily="18" charset="0"/>
              </a:rPr>
              <a:t>С него информацию можно читать,</a:t>
            </a:r>
          </a:p>
          <a:p>
            <a:pPr algn="ctr" eaLnBrk="0" hangingPunct="0"/>
            <a:r>
              <a:rPr lang="ru-RU" sz="4000">
                <a:latin typeface="Times New Roman" pitchFamily="18" charset="0"/>
                <a:cs typeface="Times New Roman" pitchFamily="18" charset="0"/>
              </a:rPr>
              <a:t>Картинки смотреть да в игры играть.</a:t>
            </a:r>
          </a:p>
        </p:txBody>
      </p:sp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5435600" y="4797425"/>
            <a:ext cx="25590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4800" b="1">
                <a:solidFill>
                  <a:srgbClr val="984807"/>
                </a:solidFill>
                <a:latin typeface="Times New Roman" pitchFamily="18" charset="0"/>
                <a:cs typeface="Times New Roman" pitchFamily="18" charset="0"/>
              </a:rPr>
              <a:t>монитор</a:t>
            </a:r>
            <a:endParaRPr lang="ru-RU" sz="4800" b="1">
              <a:solidFill>
                <a:srgbClr val="984807"/>
              </a:solidFill>
              <a:latin typeface="Calibri" pitchFamily="34" charset="0"/>
            </a:endParaRPr>
          </a:p>
        </p:txBody>
      </p:sp>
      <p:sp>
        <p:nvSpPr>
          <p:cNvPr id="5" name="Стрелка влево 4"/>
          <p:cNvSpPr/>
          <p:nvPr/>
        </p:nvSpPr>
        <p:spPr>
          <a:xfrm>
            <a:off x="6011863" y="6165850"/>
            <a:ext cx="2663825" cy="692150"/>
          </a:xfrm>
          <a:prstGeom prst="lef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solidFill>
                  <a:srgbClr val="002060"/>
                </a:solidFill>
                <a:hlinkClick r:id="rId2" action="ppaction://hlinksldjump"/>
              </a:rPr>
              <a:t>НАЗАД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04" y="2564904"/>
            <a:ext cx="4800599" cy="3428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ChangeArrowheads="1"/>
          </p:cNvSpPr>
          <p:nvPr/>
        </p:nvSpPr>
        <p:spPr bwMode="auto">
          <a:xfrm>
            <a:off x="0" y="0"/>
            <a:ext cx="914400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 sz="4000">
                <a:latin typeface="Times New Roman" pitchFamily="18" charset="0"/>
                <a:cs typeface="Times New Roman" pitchFamily="18" charset="0"/>
              </a:rPr>
              <a:t>На нем компьютерная мышка </a:t>
            </a:r>
          </a:p>
          <a:p>
            <a:pPr algn="ctr" eaLnBrk="0" hangingPunct="0"/>
            <a:r>
              <a:rPr lang="ru-RU" sz="4000">
                <a:latin typeface="Times New Roman" pitchFamily="18" charset="0"/>
                <a:cs typeface="Times New Roman" pitchFamily="18" charset="0"/>
              </a:rPr>
              <a:t>Живет и ползает, глупышка.</a:t>
            </a:r>
          </a:p>
          <a:p>
            <a:pPr algn="ctr" eaLnBrk="0" hangingPunct="0"/>
            <a:r>
              <a:rPr lang="ru-RU" sz="4000">
                <a:latin typeface="Times New Roman" pitchFamily="18" charset="0"/>
                <a:cs typeface="Times New Roman" pitchFamily="18" charset="0"/>
              </a:rPr>
              <a:t>Катать — задача не легка,</a:t>
            </a:r>
          </a:p>
          <a:p>
            <a:pPr algn="ctr" eaLnBrk="0" hangingPunct="0"/>
            <a:r>
              <a:rPr lang="ru-RU" sz="4000">
                <a:latin typeface="Times New Roman" pitchFamily="18" charset="0"/>
                <a:cs typeface="Times New Roman" pitchFamily="18" charset="0"/>
              </a:rPr>
              <a:t> Коль на столе нет...</a:t>
            </a:r>
          </a:p>
        </p:txBody>
      </p:sp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6084888" y="4941888"/>
            <a:ext cx="22066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4800" b="1">
                <a:solidFill>
                  <a:srgbClr val="984807"/>
                </a:solidFill>
                <a:latin typeface="Times New Roman" pitchFamily="18" charset="0"/>
                <a:cs typeface="Times New Roman" pitchFamily="18" charset="0"/>
              </a:rPr>
              <a:t>коврик</a:t>
            </a:r>
            <a:endParaRPr lang="ru-RU" sz="4800" b="1">
              <a:solidFill>
                <a:srgbClr val="984807"/>
              </a:solidFill>
              <a:latin typeface="Calibri" pitchFamily="34" charset="0"/>
            </a:endParaRPr>
          </a:p>
        </p:txBody>
      </p:sp>
      <p:sp>
        <p:nvSpPr>
          <p:cNvPr id="5" name="Стрелка влево 4"/>
          <p:cNvSpPr/>
          <p:nvPr/>
        </p:nvSpPr>
        <p:spPr>
          <a:xfrm>
            <a:off x="6011863" y="6165850"/>
            <a:ext cx="2663825" cy="692150"/>
          </a:xfrm>
          <a:prstGeom prst="lef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solidFill>
                  <a:srgbClr val="002060"/>
                </a:solidFill>
                <a:hlinkClick r:id="rId2" action="ppaction://hlinksldjump"/>
              </a:rPr>
              <a:t>НАЗАД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783798"/>
            <a:ext cx="4118992" cy="411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ChangeArrowheads="1"/>
          </p:cNvSpPr>
          <p:nvPr/>
        </p:nvSpPr>
        <p:spPr bwMode="auto">
          <a:xfrm>
            <a:off x="0" y="-14288"/>
            <a:ext cx="9144000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 sz="4000">
                <a:latin typeface="Times New Roman" pitchFamily="18" charset="0"/>
                <a:cs typeface="Times New Roman" pitchFamily="18" charset="0"/>
              </a:rPr>
              <a:t>Нет, она – не пианино, только клавиш в ней – не счесть!</a:t>
            </a:r>
          </a:p>
          <a:p>
            <a:pPr algn="ctr" eaLnBrk="0" hangingPunct="0"/>
            <a:r>
              <a:rPr lang="ru-RU" sz="4000">
                <a:latin typeface="Times New Roman" pitchFamily="18" charset="0"/>
                <a:cs typeface="Times New Roman" pitchFamily="18" charset="0"/>
              </a:rPr>
              <a:t>Алфавита там картина, знаки, цифры тоже есть.</a:t>
            </a:r>
          </a:p>
          <a:p>
            <a:pPr algn="ctr" eaLnBrk="0" hangingPunct="0"/>
            <a:r>
              <a:rPr lang="ru-RU" sz="4000">
                <a:latin typeface="Times New Roman" pitchFamily="18" charset="0"/>
                <a:cs typeface="Times New Roman" pitchFamily="18" charset="0"/>
              </a:rPr>
              <a:t>Очень тонкая натура. Имя ей ...</a:t>
            </a:r>
          </a:p>
        </p:txBody>
      </p:sp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5435600" y="4797425"/>
            <a:ext cx="34226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4800" b="1">
                <a:solidFill>
                  <a:srgbClr val="984807"/>
                </a:solidFill>
                <a:latin typeface="Times New Roman" pitchFamily="18" charset="0"/>
                <a:cs typeface="Times New Roman" pitchFamily="18" charset="0"/>
              </a:rPr>
              <a:t>клавиатура</a:t>
            </a:r>
            <a:endParaRPr lang="ru-RU" sz="4800" b="1">
              <a:solidFill>
                <a:srgbClr val="984807"/>
              </a:solidFill>
              <a:latin typeface="Calibri" pitchFamily="34" charset="0"/>
            </a:endParaRPr>
          </a:p>
        </p:txBody>
      </p:sp>
      <p:sp>
        <p:nvSpPr>
          <p:cNvPr id="5" name="Стрелка влево 4"/>
          <p:cNvSpPr/>
          <p:nvPr/>
        </p:nvSpPr>
        <p:spPr>
          <a:xfrm>
            <a:off x="6011863" y="6165850"/>
            <a:ext cx="2663825" cy="692150"/>
          </a:xfrm>
          <a:prstGeom prst="lef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solidFill>
                  <a:srgbClr val="002060"/>
                </a:solidFill>
                <a:hlinkClick r:id="rId2" action="ppaction://hlinksldjump"/>
              </a:rPr>
              <a:t>НАЗАД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586190"/>
            <a:ext cx="4824040" cy="2870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1286</TotalTime>
  <Words>360</Words>
  <Application>Microsoft Office PowerPoint</Application>
  <PresentationFormat>Экран (4:3)</PresentationFormat>
  <Paragraphs>118</Paragraphs>
  <Slides>34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0" baseType="lpstr">
      <vt:lpstr>Arial</vt:lpstr>
      <vt:lpstr>Trebuchet MS</vt:lpstr>
      <vt:lpstr>Georgia</vt:lpstr>
      <vt:lpstr>Calibri</vt:lpstr>
      <vt:lpstr>Times New Roman</vt:lpstr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001</dc:creator>
  <cp:lastModifiedBy>Элла</cp:lastModifiedBy>
  <cp:revision>114</cp:revision>
  <dcterms:created xsi:type="dcterms:W3CDTF">2014-08-02T12:31:05Z</dcterms:created>
  <dcterms:modified xsi:type="dcterms:W3CDTF">2018-12-13T19:10:54Z</dcterms:modified>
</cp:coreProperties>
</file>