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5" r:id="rId3"/>
    <p:sldId id="282" r:id="rId4"/>
    <p:sldId id="283" r:id="rId5"/>
    <p:sldId id="257" r:id="rId6"/>
    <p:sldId id="298" r:id="rId7"/>
    <p:sldId id="284" r:id="rId8"/>
    <p:sldId id="285" r:id="rId9"/>
    <p:sldId id="275" r:id="rId10"/>
    <p:sldId id="277" r:id="rId11"/>
    <p:sldId id="260" r:id="rId12"/>
    <p:sldId id="278" r:id="rId13"/>
    <p:sldId id="261" r:id="rId14"/>
    <p:sldId id="262" r:id="rId15"/>
    <p:sldId id="263" r:id="rId16"/>
    <p:sldId id="286" r:id="rId17"/>
    <p:sldId id="265" r:id="rId18"/>
    <p:sldId id="266" r:id="rId19"/>
    <p:sldId id="267" r:id="rId20"/>
    <p:sldId id="281" r:id="rId21"/>
    <p:sldId id="280" r:id="rId22"/>
    <p:sldId id="279" r:id="rId23"/>
    <p:sldId id="297" r:id="rId24"/>
    <p:sldId id="296" r:id="rId25"/>
    <p:sldId id="287" r:id="rId26"/>
    <p:sldId id="288" r:id="rId27"/>
    <p:sldId id="289" r:id="rId28"/>
    <p:sldId id="291" r:id="rId29"/>
    <p:sldId id="292" r:id="rId30"/>
    <p:sldId id="293" r:id="rId31"/>
    <p:sldId id="294" r:id="rId3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1" autoAdjust="0"/>
    <p:restoredTop sz="9460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46643A-58B3-468A-BFDD-7C5B272D3F88}" type="doc">
      <dgm:prSet loTypeId="urn:microsoft.com/office/officeart/2005/8/layout/radial1" loCatId="relationship" qsTypeId="urn:microsoft.com/office/officeart/2005/8/quickstyle/simple1" qsCatId="simple" csTypeId="urn:microsoft.com/office/officeart/2005/8/colors/accent0_1" csCatId="mainScheme" phldr="1"/>
      <dgm:spPr/>
    </dgm:pt>
    <dgm:pt modelId="{2D8769CC-BB99-43F0-A994-D5BBE888EB22}">
      <dgm:prSet custT="1"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Ромашка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err="1" smtClean="0">
              <a:ln/>
              <a:effectLst/>
              <a:latin typeface="Verdana" pitchFamily="34" charset="0"/>
            </a:rPr>
            <a:t>Блума</a:t>
          </a:r>
          <a:endParaRPr kumimoji="0" lang="ru-RU" sz="2000" b="1" i="0" u="none" strike="noStrike" cap="none" normalizeH="0" baseline="0" dirty="0" smtClean="0">
            <a:ln/>
            <a:effectLst/>
            <a:latin typeface="Verdana" pitchFamily="34" charset="0"/>
          </a:endParaRPr>
        </a:p>
      </dgm:t>
    </dgm:pt>
    <dgm:pt modelId="{8E37842E-C176-4A2F-8A6B-AA5BE6FED040}" type="parTrans" cxnId="{493D6AC5-51D3-46E4-AB7F-7D75475DCE47}">
      <dgm:prSet/>
      <dgm:spPr/>
      <dgm:t>
        <a:bodyPr/>
        <a:lstStyle/>
        <a:p>
          <a:endParaRPr lang="ru-RU"/>
        </a:p>
      </dgm:t>
    </dgm:pt>
    <dgm:pt modelId="{0FC1F684-5810-40ED-8127-79DA5719A6F7}" type="sibTrans" cxnId="{493D6AC5-51D3-46E4-AB7F-7D75475DCE47}">
      <dgm:prSet/>
      <dgm:spPr/>
      <dgm:t>
        <a:bodyPr/>
        <a:lstStyle/>
        <a:p>
          <a:endParaRPr lang="ru-RU"/>
        </a:p>
      </dgm:t>
    </dgm:pt>
    <dgm:pt modelId="{857C0AB4-5D53-4BF2-8CBF-C8A8CBCE85CE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Воспроизведение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1" i="0" u="none" strike="noStrike" cap="none" normalizeH="0" baseline="0" dirty="0" smtClean="0">
            <a:ln/>
            <a:effectLst/>
            <a:latin typeface="Verdan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400" b="1" dirty="0" smtClean="0"/>
            <a:t>Кто? Когда? Где? Как? </a:t>
          </a:r>
          <a:endParaRPr kumimoji="0" lang="ru-RU" sz="2400" b="1" i="0" u="none" strike="noStrike" cap="none" normalizeH="0" baseline="0" dirty="0" smtClean="0">
            <a:ln/>
            <a:effectLst/>
            <a:latin typeface="Verdana" pitchFamily="34" charset="0"/>
          </a:endParaRPr>
        </a:p>
      </dgm:t>
    </dgm:pt>
    <dgm:pt modelId="{466F3096-B24B-4079-90A0-70960CF07636}" type="parTrans" cxnId="{986ED155-1F84-49FB-BD22-3065C87D2640}">
      <dgm:prSet/>
      <dgm:spPr/>
      <dgm:t>
        <a:bodyPr/>
        <a:lstStyle/>
        <a:p>
          <a:endParaRPr lang="ru-RU"/>
        </a:p>
      </dgm:t>
    </dgm:pt>
    <dgm:pt modelId="{76C16465-3334-4552-A81D-AD4CFB05B398}" type="sibTrans" cxnId="{986ED155-1F84-49FB-BD22-3065C87D2640}">
      <dgm:prSet/>
      <dgm:spPr/>
      <dgm:t>
        <a:bodyPr/>
        <a:lstStyle/>
        <a:p>
          <a:endParaRPr lang="ru-RU"/>
        </a:p>
      </dgm:t>
    </dgm:pt>
    <dgm:pt modelId="{6CFE0DD2-B457-42F1-863A-AC350DEFF2C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Понимание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Если 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правильно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понял(а),то…?</a:t>
          </a:r>
        </a:p>
      </dgm:t>
    </dgm:pt>
    <dgm:pt modelId="{A73196A3-5468-4E25-AD4A-2EF7B89015CA}" type="parTrans" cxnId="{5D6ACE47-7465-44D6-9DD1-12CE6D34576A}">
      <dgm:prSet/>
      <dgm:spPr/>
      <dgm:t>
        <a:bodyPr/>
        <a:lstStyle/>
        <a:p>
          <a:endParaRPr lang="ru-RU"/>
        </a:p>
      </dgm:t>
    </dgm:pt>
    <dgm:pt modelId="{43606489-C49D-46D8-BA7A-D50FFCEB45B4}" type="sibTrans" cxnId="{5D6ACE47-7465-44D6-9DD1-12CE6D34576A}">
      <dgm:prSet/>
      <dgm:spPr/>
      <dgm:t>
        <a:bodyPr/>
        <a:lstStyle/>
        <a:p>
          <a:endParaRPr lang="ru-RU"/>
        </a:p>
      </dgm:t>
    </dgm:pt>
    <dgm:pt modelId="{998E28E6-E836-4CC3-855D-E8EDF2648ED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Интерпретация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Как вы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думаете,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почему…?</a:t>
          </a:r>
        </a:p>
      </dgm:t>
    </dgm:pt>
    <dgm:pt modelId="{364385E5-BABD-4406-A3D2-FBB817BEFC46}" type="parTrans" cxnId="{89FB50FC-48B9-4887-99FE-4F26BB0C65EF}">
      <dgm:prSet/>
      <dgm:spPr/>
      <dgm:t>
        <a:bodyPr/>
        <a:lstStyle/>
        <a:p>
          <a:endParaRPr lang="ru-RU"/>
        </a:p>
      </dgm:t>
    </dgm:pt>
    <dgm:pt modelId="{AD72F7C7-413B-44E2-AB7F-EB7B0B35B0EE}" type="sibTrans" cxnId="{89FB50FC-48B9-4887-99FE-4F26BB0C65EF}">
      <dgm:prSet/>
      <dgm:spPr/>
      <dgm:t>
        <a:bodyPr/>
        <a:lstStyle/>
        <a:p>
          <a:endParaRPr lang="ru-RU"/>
        </a:p>
      </dgm:t>
    </dgm:pt>
    <dgm:pt modelId="{949FCE12-7E64-4695-9C5E-F77A40D5EFA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Оценка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effectLst/>
              <a:latin typeface="Verdana" pitchFamily="34" charset="0"/>
            </a:rPr>
            <a:t>Как вы относитесь…</a:t>
          </a:r>
        </a:p>
      </dgm:t>
    </dgm:pt>
    <dgm:pt modelId="{0109E845-EBF3-4775-B6F8-3305CE8A0F58}" type="parTrans" cxnId="{A872CD44-D404-4D6E-85B0-46E8DF9CAEFC}">
      <dgm:prSet/>
      <dgm:spPr/>
      <dgm:t>
        <a:bodyPr/>
        <a:lstStyle/>
        <a:p>
          <a:endParaRPr lang="ru-RU"/>
        </a:p>
      </dgm:t>
    </dgm:pt>
    <dgm:pt modelId="{0ADBF6CF-C555-49F4-A38C-9F5D012B1D29}" type="sibTrans" cxnId="{A872CD44-D404-4D6E-85B0-46E8DF9CAEFC}">
      <dgm:prSet/>
      <dgm:spPr/>
      <dgm:t>
        <a:bodyPr/>
        <a:lstStyle/>
        <a:p>
          <a:endParaRPr lang="ru-RU"/>
        </a:p>
      </dgm:t>
    </dgm:pt>
    <dgm:pt modelId="{E4D814EA-2D0B-45C3-A419-8103FD59754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Творческие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Если бы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вы были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…,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вы бы…?</a:t>
          </a:r>
        </a:p>
      </dgm:t>
    </dgm:pt>
    <dgm:pt modelId="{19EAE3C3-A62C-41AC-A418-1C4B3652B2C4}" type="parTrans" cxnId="{A72CDA90-8DD2-4D2C-92CF-5170A7FD2135}">
      <dgm:prSet/>
      <dgm:spPr/>
      <dgm:t>
        <a:bodyPr/>
        <a:lstStyle/>
        <a:p>
          <a:endParaRPr lang="ru-RU"/>
        </a:p>
      </dgm:t>
    </dgm:pt>
    <dgm:pt modelId="{79E35194-C44B-4895-A44B-B50D3A1DD381}" type="sibTrans" cxnId="{A72CDA90-8DD2-4D2C-92CF-5170A7FD2135}">
      <dgm:prSet/>
      <dgm:spPr/>
      <dgm:t>
        <a:bodyPr/>
        <a:lstStyle/>
        <a:p>
          <a:endParaRPr lang="ru-RU"/>
        </a:p>
      </dgm:t>
    </dgm:pt>
    <dgm:pt modelId="{581BB0E9-95E7-437B-9403-A4BE0203088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Применение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Что важное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(интересное,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полезное)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вы узнали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none" strike="noStrike" cap="none" normalizeH="0" baseline="0" dirty="0" smtClean="0">
              <a:ln/>
              <a:effectLst/>
              <a:latin typeface="Verdana" pitchFamily="34" charset="0"/>
            </a:rPr>
            <a:t>при…?</a:t>
          </a:r>
        </a:p>
      </dgm:t>
    </dgm:pt>
    <dgm:pt modelId="{FB1E0163-3CE6-4AC1-8427-56F8A751F35B}" type="parTrans" cxnId="{FF6E6546-9266-4ED2-9FB8-C4E0C95C45C5}">
      <dgm:prSet/>
      <dgm:spPr/>
      <dgm:t>
        <a:bodyPr/>
        <a:lstStyle/>
        <a:p>
          <a:endParaRPr lang="ru-RU"/>
        </a:p>
      </dgm:t>
    </dgm:pt>
    <dgm:pt modelId="{BF4C212C-F3A2-41D8-95CD-E7D9B5016AA7}" type="sibTrans" cxnId="{FF6E6546-9266-4ED2-9FB8-C4E0C95C45C5}">
      <dgm:prSet/>
      <dgm:spPr/>
      <dgm:t>
        <a:bodyPr/>
        <a:lstStyle/>
        <a:p>
          <a:endParaRPr lang="ru-RU"/>
        </a:p>
      </dgm:t>
    </dgm:pt>
    <dgm:pt modelId="{0A977959-8618-47F3-8946-959AEB5A22DA}" type="pres">
      <dgm:prSet presAssocID="{4746643A-58B3-468A-BFDD-7C5B272D3F8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9062ABF-C339-4143-B3FB-BAAF65E33B5B}" type="pres">
      <dgm:prSet presAssocID="{2D8769CC-BB99-43F0-A994-D5BBE888EB22}" presName="centerShape" presStyleLbl="node0" presStyleIdx="0" presStyleCnt="1" custScaleX="137217" custLinFactNeighborX="405" custLinFactNeighborY="404"/>
      <dgm:spPr/>
      <dgm:t>
        <a:bodyPr/>
        <a:lstStyle/>
        <a:p>
          <a:endParaRPr lang="ru-RU"/>
        </a:p>
      </dgm:t>
    </dgm:pt>
    <dgm:pt modelId="{EC49EDB1-46B6-4ABB-A8DB-FF63BFAD36FD}" type="pres">
      <dgm:prSet presAssocID="{466F3096-B24B-4079-90A0-70960CF07636}" presName="Name9" presStyleLbl="parChTrans1D2" presStyleIdx="0" presStyleCnt="6"/>
      <dgm:spPr/>
      <dgm:t>
        <a:bodyPr/>
        <a:lstStyle/>
        <a:p>
          <a:endParaRPr lang="ru-RU"/>
        </a:p>
      </dgm:t>
    </dgm:pt>
    <dgm:pt modelId="{DBFA9C81-D6CC-43DD-A4FD-D8C3D278CE91}" type="pres">
      <dgm:prSet presAssocID="{466F3096-B24B-4079-90A0-70960CF07636}" presName="connTx" presStyleLbl="parChTrans1D2" presStyleIdx="0" presStyleCnt="6"/>
      <dgm:spPr/>
      <dgm:t>
        <a:bodyPr/>
        <a:lstStyle/>
        <a:p>
          <a:endParaRPr lang="ru-RU"/>
        </a:p>
      </dgm:t>
    </dgm:pt>
    <dgm:pt modelId="{76DDC381-1F92-4BC2-A28D-6D447FA046EA}" type="pres">
      <dgm:prSet presAssocID="{857C0AB4-5D53-4BF2-8CBF-C8A8CBCE85CE}" presName="node" presStyleLbl="node1" presStyleIdx="0" presStyleCnt="6" custScaleX="130319" custScaleY="153988" custRadScaleRad="83794" custRadScaleInc="122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BDEC4-62C4-4E20-B57A-D7A06ECBC7F3}" type="pres">
      <dgm:prSet presAssocID="{A73196A3-5468-4E25-AD4A-2EF7B89015CA}" presName="Name9" presStyleLbl="parChTrans1D2" presStyleIdx="1" presStyleCnt="6"/>
      <dgm:spPr/>
      <dgm:t>
        <a:bodyPr/>
        <a:lstStyle/>
        <a:p>
          <a:endParaRPr lang="ru-RU"/>
        </a:p>
      </dgm:t>
    </dgm:pt>
    <dgm:pt modelId="{2A20A5FF-08DB-42EE-ABFD-FDBF4611139D}" type="pres">
      <dgm:prSet presAssocID="{A73196A3-5468-4E25-AD4A-2EF7B89015CA}" presName="connTx" presStyleLbl="parChTrans1D2" presStyleIdx="1" presStyleCnt="6"/>
      <dgm:spPr/>
      <dgm:t>
        <a:bodyPr/>
        <a:lstStyle/>
        <a:p>
          <a:endParaRPr lang="ru-RU"/>
        </a:p>
      </dgm:t>
    </dgm:pt>
    <dgm:pt modelId="{DA29065A-4F9D-4C0F-B1CE-337100C91918}" type="pres">
      <dgm:prSet presAssocID="{6CFE0DD2-B457-42F1-863A-AC350DEFF2C0}" presName="node" presStyleLbl="node1" presStyleIdx="1" presStyleCnt="6" custAng="20228401" custScaleX="175995" custScaleY="97398" custRadScaleRad="114235" custRadScaleInc="29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14CFE-4BB2-4F0E-A90F-41790948F0FE}" type="pres">
      <dgm:prSet presAssocID="{364385E5-BABD-4406-A3D2-FBB817BEFC46}" presName="Name9" presStyleLbl="parChTrans1D2" presStyleIdx="2" presStyleCnt="6"/>
      <dgm:spPr/>
      <dgm:t>
        <a:bodyPr/>
        <a:lstStyle/>
        <a:p>
          <a:endParaRPr lang="ru-RU"/>
        </a:p>
      </dgm:t>
    </dgm:pt>
    <dgm:pt modelId="{69D6FF6C-00A8-489F-A0C6-134B1B17E1D2}" type="pres">
      <dgm:prSet presAssocID="{364385E5-BABD-4406-A3D2-FBB817BEFC4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B7EB90AC-CE94-47C7-9DEC-A26FFEE76993}" type="pres">
      <dgm:prSet presAssocID="{998E28E6-E836-4CC3-855D-E8EDF2648ED8}" presName="node" presStyleLbl="node1" presStyleIdx="2" presStyleCnt="6" custAng="1224641" custScaleX="170502" custRadScaleRad="112656" custRadScaleInc="-12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1A8DF-B3C4-4EE6-AB04-12C5BA6F1321}" type="pres">
      <dgm:prSet presAssocID="{0109E845-EBF3-4775-B6F8-3305CE8A0F58}" presName="Name9" presStyleLbl="parChTrans1D2" presStyleIdx="3" presStyleCnt="6"/>
      <dgm:spPr/>
      <dgm:t>
        <a:bodyPr/>
        <a:lstStyle/>
        <a:p>
          <a:endParaRPr lang="ru-RU"/>
        </a:p>
      </dgm:t>
    </dgm:pt>
    <dgm:pt modelId="{845B1A89-74C7-4A7D-8C91-F30DEE2C2AED}" type="pres">
      <dgm:prSet presAssocID="{0109E845-EBF3-4775-B6F8-3305CE8A0F58}" presName="connTx" presStyleLbl="parChTrans1D2" presStyleIdx="3" presStyleCnt="6"/>
      <dgm:spPr/>
      <dgm:t>
        <a:bodyPr/>
        <a:lstStyle/>
        <a:p>
          <a:endParaRPr lang="ru-RU"/>
        </a:p>
      </dgm:t>
    </dgm:pt>
    <dgm:pt modelId="{79B0E547-280E-4022-A815-1D94034A763A}" type="pres">
      <dgm:prSet presAssocID="{949FCE12-7E64-4695-9C5E-F77A40D5EFAA}" presName="node" presStyleLbl="node1" presStyleIdx="3" presStyleCnt="6" custScaleX="134211" custScaleY="137217" custRadScaleRad="90162" custRadScaleInc="1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C80837-D98B-453E-B5DE-5002E98D8C03}" type="pres">
      <dgm:prSet presAssocID="{19EAE3C3-A62C-41AC-A418-1C4B3652B2C4}" presName="Name9" presStyleLbl="parChTrans1D2" presStyleIdx="4" presStyleCnt="6"/>
      <dgm:spPr/>
      <dgm:t>
        <a:bodyPr/>
        <a:lstStyle/>
        <a:p>
          <a:endParaRPr lang="ru-RU"/>
        </a:p>
      </dgm:t>
    </dgm:pt>
    <dgm:pt modelId="{A355F083-FD5F-469C-83EB-57F5DE766A01}" type="pres">
      <dgm:prSet presAssocID="{19EAE3C3-A62C-41AC-A418-1C4B3652B2C4}" presName="connTx" presStyleLbl="parChTrans1D2" presStyleIdx="4" presStyleCnt="6"/>
      <dgm:spPr/>
      <dgm:t>
        <a:bodyPr/>
        <a:lstStyle/>
        <a:p>
          <a:endParaRPr lang="ru-RU"/>
        </a:p>
      </dgm:t>
    </dgm:pt>
    <dgm:pt modelId="{319A044B-031C-493B-8E43-9F39C6D81B09}" type="pres">
      <dgm:prSet presAssocID="{E4D814EA-2D0B-45C3-A419-8103FD597544}" presName="node" presStyleLbl="node1" presStyleIdx="4" presStyleCnt="6" custAng="20443144" custScaleX="181365" custRadScaleRad="118970" custRadScaleInc="26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BA184D-5630-4F22-ADE6-606EB7F0A6F0}" type="pres">
      <dgm:prSet presAssocID="{FB1E0163-3CE6-4AC1-8427-56F8A751F35B}" presName="Name9" presStyleLbl="parChTrans1D2" presStyleIdx="5" presStyleCnt="6"/>
      <dgm:spPr/>
      <dgm:t>
        <a:bodyPr/>
        <a:lstStyle/>
        <a:p>
          <a:endParaRPr lang="ru-RU"/>
        </a:p>
      </dgm:t>
    </dgm:pt>
    <dgm:pt modelId="{902A4D61-CA45-47C1-802A-3112240BD6A4}" type="pres">
      <dgm:prSet presAssocID="{FB1E0163-3CE6-4AC1-8427-56F8A751F35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6A6C27A5-1F2E-4651-B33B-408E9BDAAEA7}" type="pres">
      <dgm:prSet presAssocID="{581BB0E9-95E7-437B-9403-A4BE02030887}" presName="node" presStyleLbl="node1" presStyleIdx="5" presStyleCnt="6" custAng="1154254" custScaleX="190323" custRadScaleRad="118423" custRadScaleInc="-159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74B33E-ED6A-4405-B0F7-C7C665408106}" type="presOf" srcId="{364385E5-BABD-4406-A3D2-FBB817BEFC46}" destId="{69D6FF6C-00A8-489F-A0C6-134B1B17E1D2}" srcOrd="1" destOrd="0" presId="urn:microsoft.com/office/officeart/2005/8/layout/radial1"/>
    <dgm:cxn modelId="{DF6A4BFF-4088-4341-9D44-C552DA7F2419}" type="presOf" srcId="{364385E5-BABD-4406-A3D2-FBB817BEFC46}" destId="{59614CFE-4BB2-4F0E-A90F-41790948F0FE}" srcOrd="0" destOrd="0" presId="urn:microsoft.com/office/officeart/2005/8/layout/radial1"/>
    <dgm:cxn modelId="{F6957F1C-19F1-4F69-8F36-D926AD3A6D21}" type="presOf" srcId="{19EAE3C3-A62C-41AC-A418-1C4B3652B2C4}" destId="{67C80837-D98B-453E-B5DE-5002E98D8C03}" srcOrd="0" destOrd="0" presId="urn:microsoft.com/office/officeart/2005/8/layout/radial1"/>
    <dgm:cxn modelId="{FF6E6546-9266-4ED2-9FB8-C4E0C95C45C5}" srcId="{2D8769CC-BB99-43F0-A994-D5BBE888EB22}" destId="{581BB0E9-95E7-437B-9403-A4BE02030887}" srcOrd="5" destOrd="0" parTransId="{FB1E0163-3CE6-4AC1-8427-56F8A751F35B}" sibTransId="{BF4C212C-F3A2-41D8-95CD-E7D9B5016AA7}"/>
    <dgm:cxn modelId="{A72CDA90-8DD2-4D2C-92CF-5170A7FD2135}" srcId="{2D8769CC-BB99-43F0-A994-D5BBE888EB22}" destId="{E4D814EA-2D0B-45C3-A419-8103FD597544}" srcOrd="4" destOrd="0" parTransId="{19EAE3C3-A62C-41AC-A418-1C4B3652B2C4}" sibTransId="{79E35194-C44B-4895-A44B-B50D3A1DD381}"/>
    <dgm:cxn modelId="{5AB72AE1-3F88-46B4-AD9D-4D320879BC6D}" type="presOf" srcId="{581BB0E9-95E7-437B-9403-A4BE02030887}" destId="{6A6C27A5-1F2E-4651-B33B-408E9BDAAEA7}" srcOrd="0" destOrd="0" presId="urn:microsoft.com/office/officeart/2005/8/layout/radial1"/>
    <dgm:cxn modelId="{A872CD44-D404-4D6E-85B0-46E8DF9CAEFC}" srcId="{2D8769CC-BB99-43F0-A994-D5BBE888EB22}" destId="{949FCE12-7E64-4695-9C5E-F77A40D5EFAA}" srcOrd="3" destOrd="0" parTransId="{0109E845-EBF3-4775-B6F8-3305CE8A0F58}" sibTransId="{0ADBF6CF-C555-49F4-A38C-9F5D012B1D29}"/>
    <dgm:cxn modelId="{2F097097-6FBB-4C29-A640-EFDCE211374D}" type="presOf" srcId="{998E28E6-E836-4CC3-855D-E8EDF2648ED8}" destId="{B7EB90AC-CE94-47C7-9DEC-A26FFEE76993}" srcOrd="0" destOrd="0" presId="urn:microsoft.com/office/officeart/2005/8/layout/radial1"/>
    <dgm:cxn modelId="{89FB50FC-48B9-4887-99FE-4F26BB0C65EF}" srcId="{2D8769CC-BB99-43F0-A994-D5BBE888EB22}" destId="{998E28E6-E836-4CC3-855D-E8EDF2648ED8}" srcOrd="2" destOrd="0" parTransId="{364385E5-BABD-4406-A3D2-FBB817BEFC46}" sibTransId="{AD72F7C7-413B-44E2-AB7F-EB7B0B35B0EE}"/>
    <dgm:cxn modelId="{BFE5AE73-D8CE-4FF0-A649-6602D1D2CD20}" type="presOf" srcId="{FB1E0163-3CE6-4AC1-8427-56F8A751F35B}" destId="{902A4D61-CA45-47C1-802A-3112240BD6A4}" srcOrd="1" destOrd="0" presId="urn:microsoft.com/office/officeart/2005/8/layout/radial1"/>
    <dgm:cxn modelId="{9B1D1B3E-DE72-40E1-BAD8-7D27648E5434}" type="presOf" srcId="{857C0AB4-5D53-4BF2-8CBF-C8A8CBCE85CE}" destId="{76DDC381-1F92-4BC2-A28D-6D447FA046EA}" srcOrd="0" destOrd="0" presId="urn:microsoft.com/office/officeart/2005/8/layout/radial1"/>
    <dgm:cxn modelId="{27E3988D-5267-42EC-9707-DF1CF9746F49}" type="presOf" srcId="{466F3096-B24B-4079-90A0-70960CF07636}" destId="{DBFA9C81-D6CC-43DD-A4FD-D8C3D278CE91}" srcOrd="1" destOrd="0" presId="urn:microsoft.com/office/officeart/2005/8/layout/radial1"/>
    <dgm:cxn modelId="{8FF7B5F6-26C8-4782-A205-AB58A6B58686}" type="presOf" srcId="{6CFE0DD2-B457-42F1-863A-AC350DEFF2C0}" destId="{DA29065A-4F9D-4C0F-B1CE-337100C91918}" srcOrd="0" destOrd="0" presId="urn:microsoft.com/office/officeart/2005/8/layout/radial1"/>
    <dgm:cxn modelId="{91CCE06E-6251-4AC3-98BD-F01DC826EF48}" type="presOf" srcId="{19EAE3C3-A62C-41AC-A418-1C4B3652B2C4}" destId="{A355F083-FD5F-469C-83EB-57F5DE766A01}" srcOrd="1" destOrd="0" presId="urn:microsoft.com/office/officeart/2005/8/layout/radial1"/>
    <dgm:cxn modelId="{27E89036-8EB2-4946-A37D-6C88CF0FDE32}" type="presOf" srcId="{E4D814EA-2D0B-45C3-A419-8103FD597544}" destId="{319A044B-031C-493B-8E43-9F39C6D81B09}" srcOrd="0" destOrd="0" presId="urn:microsoft.com/office/officeart/2005/8/layout/radial1"/>
    <dgm:cxn modelId="{EFE29D9A-7A0D-417E-8B5A-8EC78BEF6742}" type="presOf" srcId="{949FCE12-7E64-4695-9C5E-F77A40D5EFAA}" destId="{79B0E547-280E-4022-A815-1D94034A763A}" srcOrd="0" destOrd="0" presId="urn:microsoft.com/office/officeart/2005/8/layout/radial1"/>
    <dgm:cxn modelId="{7F7E8600-6962-4323-8E59-E13BFE81AC03}" type="presOf" srcId="{FB1E0163-3CE6-4AC1-8427-56F8A751F35B}" destId="{94BA184D-5630-4F22-ADE6-606EB7F0A6F0}" srcOrd="0" destOrd="0" presId="urn:microsoft.com/office/officeart/2005/8/layout/radial1"/>
    <dgm:cxn modelId="{0E0032F4-A3B0-48E2-BDD6-441D8827C5FC}" type="presOf" srcId="{0109E845-EBF3-4775-B6F8-3305CE8A0F58}" destId="{6F61A8DF-B3C4-4EE6-AB04-12C5BA6F1321}" srcOrd="0" destOrd="0" presId="urn:microsoft.com/office/officeart/2005/8/layout/radial1"/>
    <dgm:cxn modelId="{98F22368-CD71-4376-9C71-7C4A602B301E}" type="presOf" srcId="{A73196A3-5468-4E25-AD4A-2EF7B89015CA}" destId="{2A20A5FF-08DB-42EE-ABFD-FDBF4611139D}" srcOrd="1" destOrd="0" presId="urn:microsoft.com/office/officeart/2005/8/layout/radial1"/>
    <dgm:cxn modelId="{986ED155-1F84-49FB-BD22-3065C87D2640}" srcId="{2D8769CC-BB99-43F0-A994-D5BBE888EB22}" destId="{857C0AB4-5D53-4BF2-8CBF-C8A8CBCE85CE}" srcOrd="0" destOrd="0" parTransId="{466F3096-B24B-4079-90A0-70960CF07636}" sibTransId="{76C16465-3334-4552-A81D-AD4CFB05B398}"/>
    <dgm:cxn modelId="{8F168DEF-17A5-45FE-96CA-951D3A3715CC}" type="presOf" srcId="{A73196A3-5468-4E25-AD4A-2EF7B89015CA}" destId="{E21BDEC4-62C4-4E20-B57A-D7A06ECBC7F3}" srcOrd="0" destOrd="0" presId="urn:microsoft.com/office/officeart/2005/8/layout/radial1"/>
    <dgm:cxn modelId="{9243CE04-E2A1-4B65-BE76-0EEC5C96E972}" type="presOf" srcId="{466F3096-B24B-4079-90A0-70960CF07636}" destId="{EC49EDB1-46B6-4ABB-A8DB-FF63BFAD36FD}" srcOrd="0" destOrd="0" presId="urn:microsoft.com/office/officeart/2005/8/layout/radial1"/>
    <dgm:cxn modelId="{4BE4A811-A4E2-4720-995B-F52707664696}" type="presOf" srcId="{2D8769CC-BB99-43F0-A994-D5BBE888EB22}" destId="{39062ABF-C339-4143-B3FB-BAAF65E33B5B}" srcOrd="0" destOrd="0" presId="urn:microsoft.com/office/officeart/2005/8/layout/radial1"/>
    <dgm:cxn modelId="{5D6ACE47-7465-44D6-9DD1-12CE6D34576A}" srcId="{2D8769CC-BB99-43F0-A994-D5BBE888EB22}" destId="{6CFE0DD2-B457-42F1-863A-AC350DEFF2C0}" srcOrd="1" destOrd="0" parTransId="{A73196A3-5468-4E25-AD4A-2EF7B89015CA}" sibTransId="{43606489-C49D-46D8-BA7A-D50FFCEB45B4}"/>
    <dgm:cxn modelId="{59403D2E-8572-414E-B66B-FABD01E2D3A8}" type="presOf" srcId="{4746643A-58B3-468A-BFDD-7C5B272D3F88}" destId="{0A977959-8618-47F3-8946-959AEB5A22DA}" srcOrd="0" destOrd="0" presId="urn:microsoft.com/office/officeart/2005/8/layout/radial1"/>
    <dgm:cxn modelId="{493D6AC5-51D3-46E4-AB7F-7D75475DCE47}" srcId="{4746643A-58B3-468A-BFDD-7C5B272D3F88}" destId="{2D8769CC-BB99-43F0-A994-D5BBE888EB22}" srcOrd="0" destOrd="0" parTransId="{8E37842E-C176-4A2F-8A6B-AA5BE6FED040}" sibTransId="{0FC1F684-5810-40ED-8127-79DA5719A6F7}"/>
    <dgm:cxn modelId="{BBDDD26F-4646-4AA3-BFC5-285CDA5598BB}" type="presOf" srcId="{0109E845-EBF3-4775-B6F8-3305CE8A0F58}" destId="{845B1A89-74C7-4A7D-8C91-F30DEE2C2AED}" srcOrd="1" destOrd="0" presId="urn:microsoft.com/office/officeart/2005/8/layout/radial1"/>
    <dgm:cxn modelId="{F5FC0369-97A1-4740-8E6F-DB975B9ABA08}" type="presParOf" srcId="{0A977959-8618-47F3-8946-959AEB5A22DA}" destId="{39062ABF-C339-4143-B3FB-BAAF65E33B5B}" srcOrd="0" destOrd="0" presId="urn:microsoft.com/office/officeart/2005/8/layout/radial1"/>
    <dgm:cxn modelId="{0ACF76F5-380A-41CD-847F-F34941358815}" type="presParOf" srcId="{0A977959-8618-47F3-8946-959AEB5A22DA}" destId="{EC49EDB1-46B6-4ABB-A8DB-FF63BFAD36FD}" srcOrd="1" destOrd="0" presId="urn:microsoft.com/office/officeart/2005/8/layout/radial1"/>
    <dgm:cxn modelId="{34ABD75E-071C-4A2F-B152-790AB5A38218}" type="presParOf" srcId="{EC49EDB1-46B6-4ABB-A8DB-FF63BFAD36FD}" destId="{DBFA9C81-D6CC-43DD-A4FD-D8C3D278CE91}" srcOrd="0" destOrd="0" presId="urn:microsoft.com/office/officeart/2005/8/layout/radial1"/>
    <dgm:cxn modelId="{CBA79C47-CA30-4715-823E-54618DD69A24}" type="presParOf" srcId="{0A977959-8618-47F3-8946-959AEB5A22DA}" destId="{76DDC381-1F92-4BC2-A28D-6D447FA046EA}" srcOrd="2" destOrd="0" presId="urn:microsoft.com/office/officeart/2005/8/layout/radial1"/>
    <dgm:cxn modelId="{B4FD5093-C2D3-4F2C-BC39-5EDAC65F3D0E}" type="presParOf" srcId="{0A977959-8618-47F3-8946-959AEB5A22DA}" destId="{E21BDEC4-62C4-4E20-B57A-D7A06ECBC7F3}" srcOrd="3" destOrd="0" presId="urn:microsoft.com/office/officeart/2005/8/layout/radial1"/>
    <dgm:cxn modelId="{3557BFDA-7CD3-4416-A78A-5442FFDD916A}" type="presParOf" srcId="{E21BDEC4-62C4-4E20-B57A-D7A06ECBC7F3}" destId="{2A20A5FF-08DB-42EE-ABFD-FDBF4611139D}" srcOrd="0" destOrd="0" presId="urn:microsoft.com/office/officeart/2005/8/layout/radial1"/>
    <dgm:cxn modelId="{652377F8-C4AD-487A-98EF-3326E0A851D3}" type="presParOf" srcId="{0A977959-8618-47F3-8946-959AEB5A22DA}" destId="{DA29065A-4F9D-4C0F-B1CE-337100C91918}" srcOrd="4" destOrd="0" presId="urn:microsoft.com/office/officeart/2005/8/layout/radial1"/>
    <dgm:cxn modelId="{825E220F-A29B-4AC2-BDD7-945E1BE23FF1}" type="presParOf" srcId="{0A977959-8618-47F3-8946-959AEB5A22DA}" destId="{59614CFE-4BB2-4F0E-A90F-41790948F0FE}" srcOrd="5" destOrd="0" presId="urn:microsoft.com/office/officeart/2005/8/layout/radial1"/>
    <dgm:cxn modelId="{D3E87663-CDB9-4A4E-8195-AB76ECE44912}" type="presParOf" srcId="{59614CFE-4BB2-4F0E-A90F-41790948F0FE}" destId="{69D6FF6C-00A8-489F-A0C6-134B1B17E1D2}" srcOrd="0" destOrd="0" presId="urn:microsoft.com/office/officeart/2005/8/layout/radial1"/>
    <dgm:cxn modelId="{1FF5102C-8ECC-4839-A0D2-04B752E975D5}" type="presParOf" srcId="{0A977959-8618-47F3-8946-959AEB5A22DA}" destId="{B7EB90AC-CE94-47C7-9DEC-A26FFEE76993}" srcOrd="6" destOrd="0" presId="urn:microsoft.com/office/officeart/2005/8/layout/radial1"/>
    <dgm:cxn modelId="{E827A548-69AB-4AC1-8948-102697EB62C4}" type="presParOf" srcId="{0A977959-8618-47F3-8946-959AEB5A22DA}" destId="{6F61A8DF-B3C4-4EE6-AB04-12C5BA6F1321}" srcOrd="7" destOrd="0" presId="urn:microsoft.com/office/officeart/2005/8/layout/radial1"/>
    <dgm:cxn modelId="{E8D67077-ED9B-4A6F-BD39-CFDCE990E6C5}" type="presParOf" srcId="{6F61A8DF-B3C4-4EE6-AB04-12C5BA6F1321}" destId="{845B1A89-74C7-4A7D-8C91-F30DEE2C2AED}" srcOrd="0" destOrd="0" presId="urn:microsoft.com/office/officeart/2005/8/layout/radial1"/>
    <dgm:cxn modelId="{00EF47C3-A574-464C-94C9-48B48FF85ECA}" type="presParOf" srcId="{0A977959-8618-47F3-8946-959AEB5A22DA}" destId="{79B0E547-280E-4022-A815-1D94034A763A}" srcOrd="8" destOrd="0" presId="urn:microsoft.com/office/officeart/2005/8/layout/radial1"/>
    <dgm:cxn modelId="{8C784338-CFEB-43B5-AF29-13845E0D9F26}" type="presParOf" srcId="{0A977959-8618-47F3-8946-959AEB5A22DA}" destId="{67C80837-D98B-453E-B5DE-5002E98D8C03}" srcOrd="9" destOrd="0" presId="urn:microsoft.com/office/officeart/2005/8/layout/radial1"/>
    <dgm:cxn modelId="{27AFEDE6-DE37-4228-B901-8AFC35FA0B56}" type="presParOf" srcId="{67C80837-D98B-453E-B5DE-5002E98D8C03}" destId="{A355F083-FD5F-469C-83EB-57F5DE766A01}" srcOrd="0" destOrd="0" presId="urn:microsoft.com/office/officeart/2005/8/layout/radial1"/>
    <dgm:cxn modelId="{8ABC3CBC-662A-4BF9-92F1-81C75B445CBF}" type="presParOf" srcId="{0A977959-8618-47F3-8946-959AEB5A22DA}" destId="{319A044B-031C-493B-8E43-9F39C6D81B09}" srcOrd="10" destOrd="0" presId="urn:microsoft.com/office/officeart/2005/8/layout/radial1"/>
    <dgm:cxn modelId="{1F5BD417-13FE-4B4F-A92B-9D92ADE748C6}" type="presParOf" srcId="{0A977959-8618-47F3-8946-959AEB5A22DA}" destId="{94BA184D-5630-4F22-ADE6-606EB7F0A6F0}" srcOrd="11" destOrd="0" presId="urn:microsoft.com/office/officeart/2005/8/layout/radial1"/>
    <dgm:cxn modelId="{368611A9-65D7-40E5-BFA7-362A7FC1B4FC}" type="presParOf" srcId="{94BA184D-5630-4F22-ADE6-606EB7F0A6F0}" destId="{902A4D61-CA45-47C1-802A-3112240BD6A4}" srcOrd="0" destOrd="0" presId="urn:microsoft.com/office/officeart/2005/8/layout/radial1"/>
    <dgm:cxn modelId="{E516A63B-F36B-463B-B82E-4270F1BC224E}" type="presParOf" srcId="{0A977959-8618-47F3-8946-959AEB5A22DA}" destId="{6A6C27A5-1F2E-4651-B33B-408E9BDAAEA7}" srcOrd="12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33333" r="7501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259013"/>
            <a:ext cx="9142413" cy="4597400"/>
            <a:chOff x="0" y="1423"/>
            <a:chExt cx="5759" cy="2896"/>
          </a:xfrm>
        </p:grpSpPr>
        <p:pic>
          <p:nvPicPr>
            <p:cNvPr id="3075" name="Picture 3"/>
            <p:cNvPicPr>
              <a:picLocks noChangeArrowheads="1"/>
            </p:cNvPicPr>
            <p:nvPr/>
          </p:nvPicPr>
          <p:blipFill>
            <a:blip r:embed="rId2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0" y="3378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1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b"/>
          <a:lstStyle>
            <a:lvl1pPr>
              <a:defRPr>
                <a:latin typeface="Arial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693B08F-B490-45B9-8F25-F0AD8C24B7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3787C-D3DA-4EAF-9A89-FAB7EB476A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4BE38-31A8-4909-9FD8-5CD013C94E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BDAA6-69AF-4369-AE56-7638CD3A22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BF5EB-F948-4C0F-B25C-8FBFBFF034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1444D-F446-402C-86E5-656E03658C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36DF2-01A4-4AAC-81EF-DE77FD62F2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82968-52AD-40C8-9F2E-8B04272CD9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5D3B9-3BAF-489E-AA59-220F4F8C65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78333-C92A-4891-BAE3-1BBCF77DC2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EDA3E-463F-45CE-9BE2-7A4E03417C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8888" r="7501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581150"/>
            <a:ext cx="9142413" cy="5275263"/>
            <a:chOff x="0" y="996"/>
            <a:chExt cx="5759" cy="3323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0" y="3522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0" y="9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/>
            </a:lvl1pPr>
          </a:lstStyle>
          <a:p>
            <a:endParaRPr lang="ru-RU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/>
            </a:lvl1pPr>
          </a:lstStyle>
          <a:p>
            <a:endParaRPr lang="ru-RU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/>
            </a:lvl1pPr>
          </a:lstStyle>
          <a:p>
            <a:fld id="{DFCEEB5D-D9C1-417A-B3C4-AF1A778E02A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A%D0%BB%D0%B0%D1%81%D1%81%D0%BD%D0%BE-%D1%83%D1%80%D0%BE%D1%87%D0%BD%D0%B0%D1%8F_%D1%81%D0%B8%D1%81%D1%82%D0%B5%D0%BC%D0%B0_%D0%BE%D0%B1%D1%83%D1%87%D0%B5%D0%BD%D0%B8%D1%8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85800" y="1285860"/>
            <a:ext cx="7772400" cy="928694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Семинар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357158" y="2428868"/>
            <a:ext cx="8643998" cy="3209932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«Функции </a:t>
            </a:r>
            <a:r>
              <a:rPr lang="ru-RU" sz="4400" b="1" cap="all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виды факультативных занятий</a:t>
            </a:r>
          </a:p>
          <a:p>
            <a:r>
              <a:rPr lang="ru-RU" sz="4400" b="1" cap="all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 современной </a:t>
            </a:r>
            <a:r>
              <a:rPr lang="ru-RU" sz="4400" b="1" cap="all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школе»</a:t>
            </a:r>
            <a:endParaRPr lang="ru-RU" sz="4400" b="1" cap="all" dirty="0">
              <a:ln w="0"/>
              <a:solidFill>
                <a:schemeClr val="accent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Каковы ФУНКЦИИ 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ФАКУЛЬТАТИВНЫХ 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ЗАНЯТИЙ?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defRPr/>
            </a:pPr>
            <a:r>
              <a:rPr lang="ru-RU" b="1" i="1" dirty="0">
                <a:latin typeface="Arial" pitchFamily="34" charset="0"/>
                <a:cs typeface="Arial" pitchFamily="34" charset="0"/>
              </a:rPr>
              <a:t>предметно-повышающая</a:t>
            </a:r>
          </a:p>
          <a:p>
            <a:pPr>
              <a:lnSpc>
                <a:spcPct val="200000"/>
              </a:lnSpc>
              <a:defRPr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мотивирующая 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общеобразовательная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профориентационная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85728"/>
            <a:ext cx="7772400" cy="78581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ПРИНЦИПЫ организации образовательного процесса: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286808" cy="5214974"/>
          </a:xfrm>
        </p:spPr>
        <p:txBody>
          <a:bodyPr/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самоопределения учащихся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учёта возрастных особенностей, познавательных интересов учащихся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соответствия законодательной и нормативной базе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ресурсной обеспеченности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вариативности форм факультативного обучения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доступности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индивидуализации обучения</a:t>
            </a:r>
          </a:p>
          <a:p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безотметочного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обучения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адаптивности педагогического процесса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преемственности  обучения в диаде «уроки – факультативные занятия»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772400" cy="1000132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Какие принципы свойственны только факультативам?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500174"/>
            <a:ext cx="7772400" cy="4595826"/>
          </a:xfrm>
        </p:spPr>
        <p:txBody>
          <a:bodyPr/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самоопределения учащихся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вариативности форм факультативного обучения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доступности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индивидуализации обучения</a:t>
            </a:r>
          </a:p>
          <a:p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безотметочного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обучения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преемственности  обучения в диаде «уроки – факультативные занятия»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60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ТРУДНОСТИ: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172480" cy="4810140"/>
          </a:xfrm>
        </p:spPr>
        <p:txBody>
          <a:bodyPr/>
          <a:lstStyle/>
          <a:p>
            <a:pPr lvl="0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максимально допустимая недельная учебная нагрузка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на учащегося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совместное изучением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некоторых учебных предметов немотивированными и заинтересованными учащимися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недостаточная ресурсная обеспеченность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образовательного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процесса;</a:t>
            </a:r>
          </a:p>
          <a:p>
            <a:pPr lvl="0"/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сложности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в составлении расписания факультативных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занятий и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т. п.   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14290"/>
            <a:ext cx="7772400" cy="857256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целям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429684" cy="5453082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подготовка старшеклассников к централизованному тестированию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подготовка одарённых школьников к олимпиадам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формирование профориентационной компетентности учащихся базовой школы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общекультурное развитие учащихся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приобщение учащихся к исследовательской деятельности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endParaRPr lang="ru-RU" sz="24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коррекция пробелов в знаниях и умениях учащихся и др.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14290"/>
            <a:ext cx="7772400" cy="150019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содержанию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43050"/>
            <a:ext cx="7772400" cy="4452950"/>
          </a:xfrm>
        </p:spPr>
        <p:txBody>
          <a:bodyPr/>
          <a:lstStyle/>
          <a:p>
            <a:pPr lvl="0"/>
            <a:r>
              <a:rPr lang="ru-RU" sz="2800" b="1" i="1" dirty="0">
                <a:latin typeface="Arial" pitchFamily="34" charset="0"/>
                <a:cs typeface="Arial" pitchFamily="34" charset="0"/>
              </a:rPr>
              <a:t>факультативы предметной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направленности</a:t>
            </a:r>
          </a:p>
          <a:p>
            <a:pPr lvl="0"/>
            <a:endParaRPr lang="ru-RU" sz="2800" b="1" i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800" b="1" i="1" dirty="0">
                <a:latin typeface="Arial" pitchFamily="34" charset="0"/>
                <a:cs typeface="Arial" pitchFamily="34" charset="0"/>
              </a:rPr>
              <a:t>факультативы общекультурной и общеразвивающей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направленности</a:t>
            </a:r>
          </a:p>
          <a:p>
            <a:pPr lvl="0">
              <a:buNone/>
            </a:pPr>
            <a:endParaRPr lang="ru-RU" sz="2800" b="1" i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800" b="1" i="1" dirty="0">
                <a:latin typeface="Arial" pitchFamily="34" charset="0"/>
                <a:cs typeface="Arial" pitchFamily="34" charset="0"/>
              </a:rPr>
              <a:t>факультативы профориентационной направленности</a:t>
            </a:r>
          </a:p>
          <a:p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Факультативы предметной направленности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428736"/>
            <a:ext cx="4071966" cy="4857784"/>
          </a:xfrm>
        </p:spPr>
        <p:txBody>
          <a:bodyPr/>
          <a:lstStyle/>
          <a:p>
            <a:pPr>
              <a:buNone/>
            </a:pPr>
            <a:endParaRPr lang="ru-RU" sz="2000" dirty="0"/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Кніга</a:t>
            </a:r>
            <a:r>
              <a:rPr lang="ru-RU" sz="2000" dirty="0" smtClean="0"/>
              <a:t> </a:t>
            </a:r>
            <a:r>
              <a:rPr lang="ru-RU" sz="2000" dirty="0" err="1" smtClean="0"/>
              <a:t>запрашае</a:t>
            </a:r>
            <a:r>
              <a:rPr lang="ru-RU" sz="2000" dirty="0" smtClean="0"/>
              <a:t> </a:t>
            </a:r>
            <a:r>
              <a:rPr lang="ru-RU" sz="2000" dirty="0" err="1" smtClean="0"/>
              <a:t>ў</a:t>
            </a:r>
            <a:r>
              <a:rPr lang="ru-RU" sz="2000" dirty="0" smtClean="0"/>
              <a:t> </a:t>
            </a:r>
            <a:r>
              <a:rPr lang="ru-RU" sz="2000" dirty="0" err="1" smtClean="0"/>
              <a:t>падарожжа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«Язык родной дружи со мной»</a:t>
            </a:r>
          </a:p>
          <a:p>
            <a:r>
              <a:rPr lang="ru-RU" sz="2000" dirty="0" smtClean="0"/>
              <a:t> «Учимся говорить правильно»</a:t>
            </a:r>
          </a:p>
          <a:p>
            <a:r>
              <a:rPr lang="ru-RU" sz="2000" dirty="0" smtClean="0"/>
              <a:t>«Математическая радуга»</a:t>
            </a:r>
          </a:p>
          <a:p>
            <a:r>
              <a:rPr lang="ru-RU" sz="2000" dirty="0" smtClean="0"/>
              <a:t>«Путешествие в мир сказки»</a:t>
            </a:r>
          </a:p>
          <a:p>
            <a:r>
              <a:rPr lang="ru-RU" sz="2000" dirty="0" smtClean="0"/>
              <a:t>«Речевой этикет», </a:t>
            </a:r>
          </a:p>
          <a:p>
            <a:r>
              <a:rPr lang="ru-RU" sz="2000" dirty="0" smtClean="0"/>
              <a:t>«В мире цвета», </a:t>
            </a:r>
          </a:p>
          <a:p>
            <a:r>
              <a:rPr lang="ru-RU" sz="2000" dirty="0" smtClean="0"/>
              <a:t>«</a:t>
            </a:r>
            <a:r>
              <a:rPr lang="be-BY" sz="2000" dirty="0" smtClean="0"/>
              <a:t>Асновы моўнай культуры</a:t>
            </a:r>
            <a:r>
              <a:rPr lang="ru-RU" sz="2000" dirty="0" smtClean="0"/>
              <a:t>» </a:t>
            </a:r>
          </a:p>
          <a:p>
            <a:r>
              <a:rPr lang="ru-RU" sz="2000" dirty="0" smtClean="0"/>
              <a:t>«Грани слова: ад </a:t>
            </a:r>
            <a:r>
              <a:rPr lang="ru-RU" sz="2000" dirty="0" err="1" smtClean="0"/>
              <a:t>гука</a:t>
            </a:r>
            <a:r>
              <a:rPr lang="ru-RU" sz="2000" dirty="0" smtClean="0"/>
              <a:t> да сказа»</a:t>
            </a:r>
          </a:p>
          <a:p>
            <a:r>
              <a:rPr lang="ru-RU" sz="2000" dirty="0" smtClean="0"/>
              <a:t>«Кладовая слов русского языка»</a:t>
            </a:r>
          </a:p>
          <a:p>
            <a:r>
              <a:rPr lang="ru-RU" sz="2000" dirty="0" smtClean="0"/>
              <a:t>«Этот загадочный древний мир»</a:t>
            </a:r>
          </a:p>
          <a:p>
            <a:r>
              <a:rPr lang="ru-RU" sz="2000" dirty="0" smtClean="0"/>
              <a:t>«Математика после уроков»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1714488"/>
            <a:ext cx="3810000" cy="4114800"/>
          </a:xfrm>
        </p:spPr>
        <p:txBody>
          <a:bodyPr/>
          <a:lstStyle/>
          <a:p>
            <a:r>
              <a:rPr lang="ru-RU" sz="2000" dirty="0" smtClean="0"/>
              <a:t>«</a:t>
            </a:r>
            <a:r>
              <a:rPr lang="ru-RU" sz="2000" dirty="0" err="1" smtClean="0"/>
              <a:t>Бисероплетение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Пропильная</a:t>
            </a:r>
            <a:r>
              <a:rPr lang="ru-RU" sz="2000" dirty="0" smtClean="0"/>
              <a:t> резьба и выжигание по древесине»</a:t>
            </a:r>
          </a:p>
          <a:p>
            <a:r>
              <a:rPr lang="ru-RU" sz="2000" dirty="0" smtClean="0"/>
              <a:t>«Белорусские земли от древности до 13 века»</a:t>
            </a:r>
          </a:p>
          <a:p>
            <a:r>
              <a:rPr lang="ru-RU" sz="2000" dirty="0" smtClean="0"/>
              <a:t> «</a:t>
            </a:r>
            <a:r>
              <a:rPr lang="be-BY" sz="2000" dirty="0" smtClean="0"/>
              <a:t>Сакрэты словазмянення і формаутварэння»</a:t>
            </a:r>
            <a:endParaRPr lang="ru-RU" sz="2000" dirty="0" smtClean="0"/>
          </a:p>
          <a:p>
            <a:r>
              <a:rPr lang="be-BY" sz="2000" dirty="0" smtClean="0"/>
              <a:t>«Погружаемся в интересный мир образования и правописания слов»</a:t>
            </a:r>
          </a:p>
          <a:p>
            <a:r>
              <a:rPr lang="ru-RU" sz="2000" dirty="0" smtClean="0"/>
              <a:t>«Занимательная информатика»</a:t>
            </a:r>
          </a:p>
          <a:p>
            <a:r>
              <a:rPr lang="be-BY" sz="2000" dirty="0" smtClean="0"/>
              <a:t>«Алгебра учит рассуждать»</a:t>
            </a: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858280" cy="1747830"/>
          </a:xfrm>
        </p:spPr>
        <p:txBody>
          <a:bodyPr/>
          <a:lstStyle/>
          <a:p>
            <a:pPr lvl="0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Факультативы общекультурной и общеразвивающей направленности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072494" cy="4357718"/>
          </a:xfrm>
        </p:spPr>
        <p:txBody>
          <a:bodyPr/>
          <a:lstStyle/>
          <a:p>
            <a:r>
              <a:rPr lang="ru-RU" sz="2000" dirty="0" smtClean="0"/>
              <a:t>«</a:t>
            </a:r>
            <a:r>
              <a:rPr lang="be-BY" sz="2000" dirty="0" smtClean="0"/>
              <a:t>Здоровый образ жизни</a:t>
            </a:r>
            <a:r>
              <a:rPr lang="ru-RU" sz="2000" dirty="0" smtClean="0"/>
              <a:t>»</a:t>
            </a:r>
          </a:p>
          <a:p>
            <a:r>
              <a:rPr lang="be-BY" sz="2000" dirty="0" smtClean="0"/>
              <a:t>«Волейбол»</a:t>
            </a:r>
            <a:endParaRPr lang="ru-RU" sz="2000" b="1" i="1" dirty="0" smtClean="0"/>
          </a:p>
          <a:p>
            <a:r>
              <a:rPr lang="ru-RU" sz="2000" dirty="0" smtClean="0"/>
              <a:t>«Моё Отечество»</a:t>
            </a:r>
          </a:p>
          <a:p>
            <a:r>
              <a:rPr lang="ru-RU" sz="2000" dirty="0" smtClean="0"/>
              <a:t>«Творческие мастерские»</a:t>
            </a:r>
          </a:p>
          <a:p>
            <a:r>
              <a:rPr lang="ru-RU" sz="2000" dirty="0" smtClean="0"/>
              <a:t>«Основы театральной деятельности»</a:t>
            </a:r>
          </a:p>
          <a:p>
            <a:r>
              <a:rPr lang="be-BY" sz="2000" dirty="0" smtClean="0"/>
              <a:t>«Исследуем гуманитарное право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« Основы информационной культуры» </a:t>
            </a:r>
          </a:p>
          <a:p>
            <a:r>
              <a:rPr lang="ru-RU" sz="2000" dirty="0" smtClean="0"/>
              <a:t>«Правила в моей жизни» </a:t>
            </a:r>
          </a:p>
          <a:p>
            <a:r>
              <a:rPr lang="ru-RU" sz="2000" dirty="0" smtClean="0"/>
              <a:t>«Азбука </a:t>
            </a:r>
            <a:r>
              <a:rPr lang="ru-RU" sz="2000" dirty="0" err="1" smtClean="0"/>
              <a:t>Берегоши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«Основы безопасности жизнедеятельности»</a:t>
            </a:r>
          </a:p>
          <a:p>
            <a:r>
              <a:rPr lang="ru-RU" sz="2000" i="1" dirty="0" smtClean="0"/>
              <a:t>Экологическое краеведение</a:t>
            </a:r>
          </a:p>
          <a:p>
            <a:r>
              <a:rPr lang="ru-RU" sz="2000" dirty="0" smtClean="0"/>
              <a:t>«Учимся творчески мыслить»</a:t>
            </a:r>
          </a:p>
          <a:p>
            <a:r>
              <a:rPr lang="ru-RU" sz="2000" dirty="0" smtClean="0"/>
              <a:t>«Музыкальные и театральные игры» </a:t>
            </a:r>
            <a:endParaRPr lang="ru-RU" sz="2000" b="1" dirty="0"/>
          </a:p>
          <a:p>
            <a:r>
              <a:rPr lang="be-BY" sz="2000" dirty="0" smtClean="0"/>
              <a:t>“Энергия и окружающая среда»</a:t>
            </a:r>
            <a:endParaRPr lang="ru-RU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462078"/>
          </a:xfrm>
        </p:spPr>
        <p:txBody>
          <a:bodyPr/>
          <a:lstStyle/>
          <a:p>
            <a:pPr lvl="0"/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Факультативы профориентационной направленности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214554"/>
            <a:ext cx="7772400" cy="4214842"/>
          </a:xfrm>
        </p:spPr>
        <p:txBody>
          <a:bodyPr/>
          <a:lstStyle/>
          <a:p>
            <a:r>
              <a:rPr lang="ru-RU" b="1" i="1" dirty="0" smtClean="0"/>
              <a:t>Основы </a:t>
            </a:r>
            <a:r>
              <a:rPr lang="ru-RU" b="1" i="1" dirty="0"/>
              <a:t>выбора </a:t>
            </a:r>
            <a:r>
              <a:rPr lang="ru-RU" b="1" i="1" dirty="0" smtClean="0"/>
              <a:t>профессии</a:t>
            </a:r>
          </a:p>
          <a:p>
            <a:pPr>
              <a:buNone/>
            </a:pPr>
            <a:r>
              <a:rPr lang="ru-RU" b="1" i="1" dirty="0" smtClean="0"/>
              <a:t> (1 ч в 9-х классах)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форме проведения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индивидуальные, групповые и коллективные формы </a:t>
            </a:r>
            <a:r>
              <a:rPr lang="ru-RU" b="1" i="1" dirty="0" smtClean="0"/>
              <a:t>работы</a:t>
            </a:r>
          </a:p>
          <a:p>
            <a:r>
              <a:rPr lang="ru-RU" b="1" i="1" dirty="0" smtClean="0"/>
              <a:t>тренинги, практикумы, лабораторные работы, исследования, экскурсии, образовательные проекты, тематические портфолио</a:t>
            </a:r>
            <a:endParaRPr lang="ru-RU" b="1" i="1" dirty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Охват учащихся 1-11 классов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факультативными занятиями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7890" name="Диаграмма 7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714488"/>
            <a:ext cx="700092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 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продолжительности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течение учебного года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течение полугодия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течение четверти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 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типу преемственности с изучением учебного предмета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Преемственность: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целевая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содержательная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технологическая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28604"/>
            <a:ext cx="7772400" cy="78581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ВИДЫ ФАКУЛЬТАТИВНЫХ ЗАНЯТИЙ: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857364"/>
            <a:ext cx="7772400" cy="4238636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целям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содержанию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форме проведения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продолжительности</a:t>
            </a: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 типу преемственности с изучением учебного предмета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14488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«Проблемы и успехи в организации факультативных занятий»</a:t>
            </a:r>
            <a:endParaRPr lang="ru-RU" sz="36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Цели для «учащихся»: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знать основные понятия по теме;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уметь высказывать свое мнение по изученному тексту с помощью </a:t>
            </a:r>
            <a:r>
              <a:rPr lang="ru-RU" dirty="0" err="1" smtClean="0">
                <a:solidFill>
                  <a:srgbClr val="002060"/>
                </a:solidFill>
              </a:rPr>
              <a:t>инсерта</a:t>
            </a:r>
            <a:r>
              <a:rPr lang="ru-RU" dirty="0" smtClean="0">
                <a:solidFill>
                  <a:srgbClr val="002060"/>
                </a:solidFill>
              </a:rPr>
              <a:t>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уметь вести беседу с помощью ромашки </a:t>
            </a:r>
            <a:r>
              <a:rPr lang="ru-RU" dirty="0" err="1" smtClean="0">
                <a:solidFill>
                  <a:srgbClr val="002060"/>
                </a:solidFill>
              </a:rPr>
              <a:t>Блума</a:t>
            </a:r>
            <a:r>
              <a:rPr lang="ru-RU" dirty="0" smtClean="0">
                <a:solidFill>
                  <a:srgbClr val="002060"/>
                </a:solidFill>
              </a:rPr>
              <a:t>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уметь составлять </a:t>
            </a:r>
            <a:r>
              <a:rPr lang="ru-RU" dirty="0" err="1" smtClean="0">
                <a:solidFill>
                  <a:srgbClr val="002060"/>
                </a:solidFill>
              </a:rPr>
              <a:t>синквейн</a:t>
            </a:r>
            <a:r>
              <a:rPr lang="ru-RU" dirty="0" smtClean="0">
                <a:solidFill>
                  <a:srgbClr val="002060"/>
                </a:solidFill>
              </a:rPr>
              <a:t> по тексту.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4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Проблемы при организации факультативного обучения ???</a:t>
            </a:r>
          </a:p>
          <a:p>
            <a:endParaRPr lang="ru-RU" dirty="0"/>
          </a:p>
        </p:txBody>
      </p:sp>
      <p:pic>
        <p:nvPicPr>
          <p:cNvPr id="3074" name="Picture 2" descr="http://im4-tub-ru.yandex.net/i?id=515355385-1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000504"/>
            <a:ext cx="2228866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Инсерт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4305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\/ Я знал(а), что…</a:t>
            </a:r>
          </a:p>
          <a:p>
            <a:pPr>
              <a:buNone/>
            </a:pPr>
            <a:r>
              <a:rPr lang="ru-RU" b="1" dirty="0" smtClean="0"/>
              <a:t> + Я узнал(а), что…</a:t>
            </a:r>
          </a:p>
          <a:p>
            <a:pPr>
              <a:buNone/>
            </a:pPr>
            <a:r>
              <a:rPr lang="ru-RU" b="1" dirty="0" smtClean="0"/>
              <a:t> - Я не согласен (не согласна), что…</a:t>
            </a:r>
          </a:p>
          <a:p>
            <a:pPr>
              <a:buNone/>
            </a:pPr>
            <a:r>
              <a:rPr lang="ru-RU" b="1" dirty="0" smtClean="0"/>
              <a:t>  ! Я удивлен(а), что…</a:t>
            </a:r>
          </a:p>
          <a:p>
            <a:pPr>
              <a:buNone/>
            </a:pPr>
            <a:r>
              <a:rPr lang="ru-RU" b="1" dirty="0" smtClean="0"/>
              <a:t>  ? Мне непонятно, почему(как, кто…)…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«Успехи  в организации факультативных занятий»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30" name="Picture 6" descr="http://im6-tub-ru.yandex.net/i?id=288722987-14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572008"/>
            <a:ext cx="1857378" cy="185737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34" y="714356"/>
            <a:ext cx="8077200" cy="914400"/>
          </a:xfrm>
        </p:spPr>
        <p:txBody>
          <a:bodyPr/>
          <a:lstStyle/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Синквейн</a:t>
            </a:r>
            <a:endParaRPr lang="ru-RU" dirty="0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1. существительное(тема)(1)</a:t>
            </a:r>
          </a:p>
          <a:p>
            <a:pPr>
              <a:buNone/>
            </a:pPr>
            <a:r>
              <a:rPr lang="ru-RU" b="1" dirty="0" smtClean="0"/>
              <a:t>2. прилагательные (2)</a:t>
            </a:r>
          </a:p>
          <a:p>
            <a:pPr>
              <a:buNone/>
            </a:pPr>
            <a:r>
              <a:rPr lang="ru-RU" b="1" dirty="0" smtClean="0"/>
              <a:t>3. глаголы(3)</a:t>
            </a:r>
          </a:p>
          <a:p>
            <a:pPr>
              <a:buNone/>
            </a:pPr>
            <a:r>
              <a:rPr lang="ru-RU" b="1" dirty="0" smtClean="0"/>
              <a:t>4. цитата, пословица, афоризм(4-5)</a:t>
            </a:r>
          </a:p>
          <a:p>
            <a:pPr>
              <a:buNone/>
            </a:pPr>
            <a:r>
              <a:rPr lang="ru-RU" b="1" dirty="0" smtClean="0"/>
              <a:t>5. резюме, главная идея(1)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315356" cy="1462078"/>
          </a:xfrm>
        </p:spPr>
        <p:txBody>
          <a:bodyPr/>
          <a:lstStyle/>
          <a:p>
            <a:pPr algn="l"/>
            <a:r>
              <a:rPr lang="ru-RU" sz="2800" u="sng" dirty="0" smtClean="0">
                <a:solidFill>
                  <a:srgbClr val="002060"/>
                </a:solidFill>
              </a:rPr>
              <a:t>Цель</a:t>
            </a:r>
            <a:r>
              <a:rPr lang="ru-RU" sz="2800" dirty="0" smtClean="0">
                <a:solidFill>
                  <a:srgbClr val="002060"/>
                </a:solidFill>
              </a:rPr>
              <a:t>: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расширение информационно-образовательного поля педагогов школы по теме семинара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8429652" cy="4114800"/>
          </a:xfrm>
        </p:spPr>
        <p:txBody>
          <a:bodyPr/>
          <a:lstStyle/>
          <a:p>
            <a:pPr>
              <a:buNone/>
            </a:pPr>
            <a:r>
              <a:rPr lang="ru-RU" sz="2800" u="sng" dirty="0" smtClean="0">
                <a:solidFill>
                  <a:srgbClr val="002060"/>
                </a:solidFill>
              </a:rPr>
              <a:t>Задачи: 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создать условия для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ознакомления с функциями, видами, принципами организации факультативных занятий;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ознакомления с приемами развития критического мышления при организации факультативных занятий;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повышения профессиональной компетентности по теме семинара.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42910" y="785794"/>
            <a:ext cx="8001056" cy="5615006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Факультативные занятия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Интересные, полезные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Мотивировать, расширять, углублять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 Новое – хорошо забытое старое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Дифференциация </a:t>
            </a:r>
          </a:p>
          <a:p>
            <a:endParaRPr lang="ru-RU" b="1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dirty="0" smtClean="0">
                <a:solidFill>
                  <a:srgbClr val="00B050"/>
                </a:solidFill>
              </a:rPr>
              <a:t>Творческих успехов!</a:t>
            </a:r>
            <a:endParaRPr lang="ru-RU" sz="6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071546"/>
            <a:ext cx="7772400" cy="4114800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ФАКУЛЬТАТИВНЫЕ ЗАНЯТИЯ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solidFill>
                  <a:srgbClr val="002060"/>
                </a:solidFill>
              </a:rPr>
              <a:t>занятия</a:t>
            </a:r>
            <a:r>
              <a:rPr lang="ru-RU" dirty="0" smtClean="0">
                <a:solidFill>
                  <a:srgbClr val="002060"/>
                </a:solidFill>
              </a:rPr>
              <a:t>, направленные на…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Урок 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</a:rPr>
              <a:t>это…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143932" cy="5381644"/>
          </a:xfrm>
        </p:spPr>
        <p:txBody>
          <a:bodyPr/>
          <a:lstStyle/>
          <a:p>
            <a:pPr algn="just">
              <a:buNone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ФАКУЛЬТАТИВНЫЕ ЗАНЯТИЯ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err="1" smtClean="0">
                <a:solidFill>
                  <a:srgbClr val="002060"/>
                </a:solidFill>
              </a:rPr>
              <a:t>занятия</a:t>
            </a:r>
            <a:r>
              <a:rPr lang="ru-RU" sz="2400" dirty="0" smtClean="0">
                <a:solidFill>
                  <a:srgbClr val="002060"/>
                </a:solidFill>
              </a:rPr>
              <a:t>, направленные на повышение у обучающихся интереса к изучаемым учебным предметам, углубление их содержания, активизацию познавательной деятельности, интеллектуальное, духовное и физическое развитие, подготовку к самостоятельному жизненному выбору, началу трудовой деятельности и продолжению образования.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Урок 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форма организации обучения с целью овладения учащимися изучаемым материалом (знаниями, умениями, навыками, мировоззренческими и нравственно-эстетическими идеями). Такая форма применяется при </a:t>
            </a:r>
            <a:r>
              <a:rPr lang="ru-RU" sz="2400" dirty="0" smtClean="0">
                <a:solidFill>
                  <a:srgbClr val="002060"/>
                </a:solidFill>
                <a:hlinkClick r:id="rId2" tooltip="Классно-урочная система обучения"/>
              </a:rPr>
              <a:t>классно-урочной системе обучения</a:t>
            </a:r>
            <a:r>
              <a:rPr lang="ru-RU" sz="2400" dirty="0" smtClean="0">
                <a:solidFill>
                  <a:srgbClr val="002060"/>
                </a:solidFill>
              </a:rPr>
              <a:t> и проводится для класса, то есть относительно постоянного учебного коллектива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772400" cy="1143000"/>
          </a:xfrm>
        </p:spPr>
        <p:txBody>
          <a:bodyPr/>
          <a:lstStyle/>
          <a:p>
            <a:r>
              <a:rPr lang="ru-RU" sz="2800" b="1" dirty="0" smtClean="0"/>
              <a:t>Учебные планы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429684" cy="4429156"/>
          </a:xfrm>
        </p:spPr>
        <p:txBody>
          <a:bodyPr/>
          <a:lstStyle/>
          <a:p>
            <a:pPr lvl="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Пояснительная записка по организации образовательного процесса (далее пояснительная записка) составлена   в соответствии с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Кодексом Республики Беларусь об образовании,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Положением об учреждении общего среднего образования, утвержденным постановлением Министерства образования Республики Беларусь от 20 декабря 2011 г. № 283,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типовым учебным планом общего среднего образования, утвержденным постановлением Министерства образования Республики Беларусь от 26 августа 2011 г. № 241,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постановлением  Министерства образования Республики Беларусь от 26.08.2011г. №242 «Об учебных планах специального образования»,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решением педагогического совета от 30 августа 2013 года (протокол №1) в Государственном учреждении образовании «Средняя школа №10 г. Борисова» и определяет организацию образовательного процесса в учреждении образования.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14290"/>
            <a:ext cx="7772400" cy="4114800"/>
          </a:xfrm>
        </p:spPr>
        <p:txBody>
          <a:bodyPr/>
          <a:lstStyle/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Факультативные занятия, проводятся </a:t>
            </a:r>
            <a:r>
              <a:rPr lang="ru-RU" sz="1800" b="1" dirty="0" smtClean="0">
                <a:solidFill>
                  <a:srgbClr val="002060"/>
                </a:solidFill>
              </a:rPr>
              <a:t>до начала </a:t>
            </a:r>
            <a:r>
              <a:rPr lang="ru-RU" sz="1800" dirty="0" smtClean="0">
                <a:solidFill>
                  <a:srgbClr val="002060"/>
                </a:solidFill>
              </a:rPr>
              <a:t>либо </a:t>
            </a:r>
            <a:r>
              <a:rPr lang="ru-RU" sz="1800" b="1" dirty="0" smtClean="0">
                <a:solidFill>
                  <a:srgbClr val="002060"/>
                </a:solidFill>
              </a:rPr>
              <a:t>после завершения уроков.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Факультативные занятия в </a:t>
            </a:r>
            <a:r>
              <a:rPr lang="ru-RU" sz="1800" b="1" dirty="0" smtClean="0">
                <a:solidFill>
                  <a:srgbClr val="002060"/>
                </a:solidFill>
              </a:rPr>
              <a:t>9 — 11 </a:t>
            </a:r>
            <a:r>
              <a:rPr lang="ru-RU" sz="1800" dirty="0" smtClean="0">
                <a:solidFill>
                  <a:srgbClr val="002060"/>
                </a:solidFill>
              </a:rPr>
              <a:t>классах  рекомендуется проводить в </a:t>
            </a:r>
            <a:r>
              <a:rPr lang="ru-RU" sz="1800" b="1" dirty="0" smtClean="0">
                <a:solidFill>
                  <a:srgbClr val="002060"/>
                </a:solidFill>
              </a:rPr>
              <a:t>шестой </a:t>
            </a:r>
            <a:r>
              <a:rPr lang="ru-RU" sz="1800" dirty="0" smtClean="0">
                <a:solidFill>
                  <a:srgbClr val="002060"/>
                </a:solidFill>
              </a:rPr>
              <a:t>школьный день.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Учебные часы, которые отведены на проведение факультативных занятий, используются на одну или несколько групп в зависимости от сделанного учащимися выбора.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Группы для проведения факультативных занятий в учреждении комплектуются из учащихся одного или параллельных классов в количестве </a:t>
            </a:r>
            <a:r>
              <a:rPr lang="ru-RU" sz="1800" b="1" dirty="0" smtClean="0">
                <a:solidFill>
                  <a:srgbClr val="002060"/>
                </a:solidFill>
              </a:rPr>
              <a:t>не менее 5 учащихся.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Учебные часы, которые отведены на проведение факультативных занятий, учитываются в </a:t>
            </a:r>
            <a:r>
              <a:rPr lang="ru-RU" sz="1800" b="1" dirty="0" smtClean="0">
                <a:solidFill>
                  <a:srgbClr val="002060"/>
                </a:solidFill>
              </a:rPr>
              <a:t>максимальную допустимую нагрузку на одного учащегося. </a:t>
            </a: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Количество часов</a:t>
            </a:r>
            <a:r>
              <a:rPr lang="ru-RU" sz="1800" dirty="0" smtClean="0">
                <a:solidFill>
                  <a:srgbClr val="002060"/>
                </a:solidFill>
              </a:rPr>
              <a:t> на проведение факультативных занятий в определённом классе определяется и </a:t>
            </a:r>
            <a:r>
              <a:rPr lang="ru-RU" sz="1800" b="1" dirty="0" smtClean="0">
                <a:solidFill>
                  <a:srgbClr val="002060"/>
                </a:solidFill>
              </a:rPr>
              <a:t>распределяется педагогическим советом учреждения образования.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</a:rPr>
              <a:t>При проведении факультативных занятий учитывается максимально допустимая нагрузка на одного учащегося. Факультативные занятия организуются в 1 – 11 классах </a:t>
            </a:r>
            <a:r>
              <a:rPr lang="ru-RU" sz="1800" b="1" dirty="0" smtClean="0">
                <a:solidFill>
                  <a:srgbClr val="002060"/>
                </a:solidFill>
              </a:rPr>
              <a:t>при наличии заявлений учащихся </a:t>
            </a:r>
            <a:r>
              <a:rPr lang="ru-RU" sz="1800" dirty="0" smtClean="0">
                <a:solidFill>
                  <a:srgbClr val="002060"/>
                </a:solidFill>
              </a:rPr>
              <a:t>или их законных представителей. Для проведения факультативных занятий используются </a:t>
            </a:r>
            <a:r>
              <a:rPr lang="ru-RU" sz="1800" b="1" dirty="0" smtClean="0">
                <a:solidFill>
                  <a:srgbClr val="002060"/>
                </a:solidFill>
              </a:rPr>
              <a:t>программы факультативов, </a:t>
            </a:r>
            <a:r>
              <a:rPr lang="ru-RU" sz="1800" b="1" dirty="0" smtClean="0">
                <a:solidFill>
                  <a:srgbClr val="002060"/>
                </a:solidFill>
              </a:rPr>
              <a:t>УМК</a:t>
            </a:r>
            <a:r>
              <a:rPr lang="ru-RU" sz="1800" dirty="0" smtClean="0">
                <a:solidFill>
                  <a:srgbClr val="002060"/>
                </a:solidFill>
              </a:rPr>
              <a:t>, утверждённые </a:t>
            </a:r>
            <a:r>
              <a:rPr lang="ru-RU" sz="1800" dirty="0" smtClean="0">
                <a:solidFill>
                  <a:srgbClr val="002060"/>
                </a:solidFill>
              </a:rPr>
              <a:t>Министерством образования </a:t>
            </a:r>
            <a:r>
              <a:rPr lang="ru-RU" sz="1800" dirty="0" smtClean="0">
                <a:solidFill>
                  <a:srgbClr val="002060"/>
                </a:solidFill>
              </a:rPr>
              <a:t>Республики.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772400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Составление рассказа-предположения по ключевым словам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858280" cy="400052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учебный план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факультативные занятия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максимально допустимая недельная нагрузка на ученика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на повышенном уровне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возможности школы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профильные классы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мотивированные и незаинтересованные в предмете ученики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отношение учителей и учащихся к факультативным занятиям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статус факультативов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дифференциация обучения </a:t>
            </a: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здоровьесберегающий</a:t>
            </a:r>
            <a:r>
              <a:rPr lang="ru-RU" sz="2400" b="1" dirty="0" smtClean="0">
                <a:solidFill>
                  <a:srgbClr val="002060"/>
                </a:solidFill>
              </a:rPr>
              <a:t> режим 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расписание занятий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14290"/>
            <a:ext cx="8172480" cy="1071570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Какие Направленности Факультативных занятий вы знаете?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500174"/>
            <a:ext cx="7772400" cy="4595826"/>
          </a:xfrm>
        </p:spPr>
        <p:txBody>
          <a:bodyPr/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естественно-математическая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гуманитарная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обществоведческая</a:t>
            </a:r>
          </a:p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экологическая</a:t>
            </a:r>
          </a:p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военно-патриотическая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музыкальная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хореографическая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художественная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театральная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спортивная и др.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1069050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7F796F"/>
        </a:dk1>
        <a:lt1>
          <a:srgbClr val="FFFFFF"/>
        </a:lt1>
        <a:dk2>
          <a:srgbClr val="BDBB92"/>
        </a:dk2>
        <a:lt2>
          <a:srgbClr val="FFFFCC"/>
        </a:lt2>
        <a:accent1>
          <a:srgbClr val="8B91B9"/>
        </a:accent1>
        <a:accent2>
          <a:srgbClr val="D5D9B7"/>
        </a:accent2>
        <a:accent3>
          <a:srgbClr val="DBDAC7"/>
        </a:accent3>
        <a:accent4>
          <a:srgbClr val="DADADA"/>
        </a:accent4>
        <a:accent5>
          <a:srgbClr val="C4C7D9"/>
        </a:accent5>
        <a:accent6>
          <a:srgbClr val="C1C4A6"/>
        </a:accent6>
        <a:hlink>
          <a:srgbClr val="B46875"/>
        </a:hlink>
        <a:folHlink>
          <a:srgbClr val="C2BAA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EE"/>
        </a:lt1>
        <a:dk2>
          <a:srgbClr val="000000"/>
        </a:dk2>
        <a:lt2>
          <a:srgbClr val="C3B59F"/>
        </a:lt2>
        <a:accent1>
          <a:srgbClr val="9CB3D8"/>
        </a:accent1>
        <a:accent2>
          <a:srgbClr val="F8F8F8"/>
        </a:accent2>
        <a:accent3>
          <a:srgbClr val="FFFFF5"/>
        </a:accent3>
        <a:accent4>
          <a:srgbClr val="000000"/>
        </a:accent4>
        <a:accent5>
          <a:srgbClr val="CBD6E9"/>
        </a:accent5>
        <a:accent6>
          <a:srgbClr val="E1E1E1"/>
        </a:accent6>
        <a:hlink>
          <a:srgbClr val="A9A460"/>
        </a:hlink>
        <a:folHlink>
          <a:srgbClr val="E4E1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01069050</Template>
  <TotalTime>799</TotalTime>
  <Words>954</Words>
  <Application>Microsoft Office PowerPoint</Application>
  <PresentationFormat>Экран (4:3)</PresentationFormat>
  <Paragraphs>213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01069050</vt:lpstr>
      <vt:lpstr>Семинар</vt:lpstr>
      <vt:lpstr>Охват учащихся 1-11 классов  факультативными занятиями </vt:lpstr>
      <vt:lpstr>Цель:  расширение информационно-образовательного поля педагогов школы по теме семинара </vt:lpstr>
      <vt:lpstr>Слайд 4</vt:lpstr>
      <vt:lpstr>Слайд 5</vt:lpstr>
      <vt:lpstr>Учебные планы</vt:lpstr>
      <vt:lpstr>Слайд 7</vt:lpstr>
      <vt:lpstr>Составление рассказа-предположения по ключевым словам</vt:lpstr>
      <vt:lpstr>Какие Направленности Факультативных занятий вы знаете? </vt:lpstr>
      <vt:lpstr>Каковы ФУНКЦИИ ФАКУЛЬТАТИВНЫХ ЗАНЯТИЙ? </vt:lpstr>
      <vt:lpstr>ПРИНЦИПЫ организации образовательного процесса:</vt:lpstr>
      <vt:lpstr>Какие принципы свойственны только факультативам?</vt:lpstr>
      <vt:lpstr>ТРУДНОСТИ:</vt:lpstr>
      <vt:lpstr>ВИДЫ ФАКУЛЬТАТИВНЫХ ЗАНЯТИЙ по целям</vt:lpstr>
      <vt:lpstr>ВИДЫ ФАКУЛЬТАТИВНЫХ ЗАНЯТИЙ по содержанию</vt:lpstr>
      <vt:lpstr>Факультативы предметной направленности </vt:lpstr>
      <vt:lpstr>Факультативы общекультурной и общеразвивающей направленности </vt:lpstr>
      <vt:lpstr>Факультативы профориентационной направленности </vt:lpstr>
      <vt:lpstr>ВИДЫ ФАКУЛЬТАТИВНЫХ ЗАНЯТИЙ по форме проведения</vt:lpstr>
      <vt:lpstr>ВИДЫ ФАКУЛЬТАТИВНЫХ ЗАНЯТИЙ  по продолжительности</vt:lpstr>
      <vt:lpstr>ВИДЫ ФАКУЛЬТАТИВНЫХ ЗАНЯТИЙ  по типу преемственности с изучением учебного предмета</vt:lpstr>
      <vt:lpstr>ВИДЫ ФАКУЛЬТАТИВНЫХ ЗАНЯТИЙ:</vt:lpstr>
      <vt:lpstr>Слайд 23</vt:lpstr>
      <vt:lpstr>Цели для «учащихся»: </vt:lpstr>
      <vt:lpstr>Слайд 25</vt:lpstr>
      <vt:lpstr>Инсерт:</vt:lpstr>
      <vt:lpstr>Слайд 27</vt:lpstr>
      <vt:lpstr>Слайд 28</vt:lpstr>
      <vt:lpstr>Синквейн</vt:lpstr>
      <vt:lpstr>Слайд 30</vt:lpstr>
      <vt:lpstr>Слайд 31</vt:lpstr>
    </vt:vector>
  </TitlesOfParts>
  <Manager/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Теоретический семинар</dc:title>
  <dc:subject/>
  <dc:creator>гена</dc:creator>
  <cp:keywords/>
  <dc:description/>
  <cp:lastModifiedBy>user</cp:lastModifiedBy>
  <cp:revision>79</cp:revision>
  <dcterms:created xsi:type="dcterms:W3CDTF">2009-11-04T18:02:08Z</dcterms:created>
  <dcterms:modified xsi:type="dcterms:W3CDTF">2014-01-17T16:29:00Z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TC010690501049</vt:lpwstr>
  </property>
</Properties>
</file>