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89704" y="609601"/>
            <a:ext cx="9437530" cy="2198145"/>
          </a:xfrm>
        </p:spPr>
        <p:txBody>
          <a:bodyPr/>
          <a:lstStyle/>
          <a:p>
            <a:r>
              <a:rPr lang="ru-RU" b="1" dirty="0">
                <a:solidFill>
                  <a:schemeClr val="tx1"/>
                </a:solidFill>
                <a:effectLst/>
              </a:rPr>
              <a:t>Действия над физическими величинами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ru-RU" dirty="0" smtClean="0"/>
              <a:t>Урок 4</a:t>
            </a:r>
          </a:p>
          <a:p>
            <a:pPr algn="l"/>
            <a:r>
              <a:rPr lang="ru-RU" dirty="0" smtClean="0"/>
              <a:t>7 </a:t>
            </a:r>
            <a:r>
              <a:rPr lang="ru-RU" dirty="0" smtClean="0"/>
              <a:t>класс</a:t>
            </a:r>
          </a:p>
          <a:p>
            <a:pPr algn="l"/>
            <a:r>
              <a:rPr lang="ru-RU" dirty="0" err="1" smtClean="0"/>
              <a:t>Парабкович</a:t>
            </a:r>
            <a:r>
              <a:rPr lang="ru-RU" smtClean="0"/>
              <a:t> Л.А.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90602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7723992" y="3189642"/>
            <a:ext cx="4303057" cy="93053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7723992" y="1721225"/>
            <a:ext cx="4303058" cy="47333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635162" y="2269864"/>
            <a:ext cx="3528508" cy="47333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595256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Действие над физическими величинами: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85769" y="1473796"/>
            <a:ext cx="10241281" cy="3345629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ru-RU" b="1" dirty="0" smtClean="0">
                <a:solidFill>
                  <a:schemeClr val="tx1"/>
                </a:solidFill>
              </a:rPr>
              <a:t>Сложение и вычитание</a:t>
            </a:r>
          </a:p>
          <a:p>
            <a:pPr marL="0" indent="0" algn="just">
              <a:buNone/>
            </a:pPr>
            <a:r>
              <a:rPr lang="ru-RU" b="1" dirty="0" smtClean="0">
                <a:solidFill>
                  <a:schemeClr val="tx1"/>
                </a:solidFill>
              </a:rPr>
              <a:t>                                                                                    </a:t>
            </a:r>
            <a:r>
              <a:rPr lang="ru-RU" sz="1800" b="1" dirty="0" smtClean="0">
                <a:solidFill>
                  <a:srgbClr val="FFFF00"/>
                </a:solidFill>
              </a:rPr>
              <a:t>можно только </a:t>
            </a:r>
            <a:r>
              <a:rPr lang="ru-RU" sz="1800" b="1" dirty="0">
                <a:solidFill>
                  <a:srgbClr val="FFFF00"/>
                </a:solidFill>
              </a:rPr>
              <a:t>однородные</a:t>
            </a:r>
            <a:r>
              <a:rPr lang="ru-RU" sz="1800" b="1" dirty="0" smtClean="0">
                <a:solidFill>
                  <a:srgbClr val="FFFF00"/>
                </a:solidFill>
              </a:rPr>
              <a:t> величины  </a:t>
            </a:r>
            <a:endParaRPr lang="ru-RU" b="1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chemeClr val="tx1"/>
                </a:solidFill>
              </a:rPr>
              <a:t>Сложение и вычитание</a:t>
            </a:r>
          </a:p>
          <a:p>
            <a:pPr marL="0" indent="0">
              <a:buNone/>
            </a:pPr>
            <a:endParaRPr lang="ru-RU" b="1" dirty="0" smtClean="0">
              <a:solidFill>
                <a:schemeClr val="tx1"/>
              </a:solidFill>
            </a:endParaRPr>
          </a:p>
          <a:p>
            <a:pPr marL="0" indent="0" algn="r">
              <a:buNone/>
            </a:pP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>
                <a:solidFill>
                  <a:srgbClr val="FFFF00"/>
                </a:solidFill>
                <a:effectLst/>
              </a:rPr>
              <a:t>перед вычислением привести </a:t>
            </a:r>
            <a:endParaRPr lang="ru-RU" b="1" dirty="0" smtClean="0">
              <a:solidFill>
                <a:srgbClr val="FFFF00"/>
              </a:solidFill>
              <a:effectLst/>
            </a:endParaRPr>
          </a:p>
          <a:p>
            <a:pPr marL="0" indent="0" algn="r">
              <a:buNone/>
            </a:pPr>
            <a:r>
              <a:rPr lang="ru-RU" b="1" dirty="0" smtClean="0">
                <a:solidFill>
                  <a:srgbClr val="FFFF00"/>
                </a:solidFill>
                <a:effectLst/>
              </a:rPr>
              <a:t>величины </a:t>
            </a:r>
            <a:r>
              <a:rPr lang="ru-RU" b="1" dirty="0">
                <a:solidFill>
                  <a:srgbClr val="FFFF00"/>
                </a:solidFill>
                <a:effectLst/>
              </a:rPr>
              <a:t>к одинаковым единицам</a:t>
            </a:r>
          </a:p>
          <a:p>
            <a:pPr marL="0" indent="0">
              <a:buNone/>
            </a:pPr>
            <a:endParaRPr lang="ru-RU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b="1" dirty="0">
              <a:solidFill>
                <a:schemeClr val="tx1"/>
              </a:solidFill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5394960" y="2269864"/>
            <a:ext cx="1984786" cy="53788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5432612" y="3189642"/>
            <a:ext cx="1947134" cy="371139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48594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74551" y="2312894"/>
            <a:ext cx="9283849" cy="286153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562984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Действие над физическими величинами</a:t>
            </a:r>
            <a:r>
              <a:rPr lang="ru-RU" b="1" dirty="0" smtClean="0">
                <a:solidFill>
                  <a:schemeClr val="tx1"/>
                </a:solidFill>
              </a:rPr>
              <a:t>: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sz="1800" b="1" dirty="0" smtClean="0">
                <a:solidFill>
                  <a:schemeClr val="tx1"/>
                </a:solidFill>
              </a:rPr>
              <a:t>1. Сложение и вычитание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3" y="1861073"/>
            <a:ext cx="9905998" cy="3930127"/>
          </a:xfrm>
        </p:spPr>
        <p:txBody>
          <a:bodyPr/>
          <a:lstStyle/>
          <a:p>
            <a:r>
              <a:rPr lang="ru-RU" sz="3200" b="1" dirty="0" smtClean="0">
                <a:solidFill>
                  <a:srgbClr val="FFFF00"/>
                </a:solidFill>
                <a:effectLst/>
              </a:rPr>
              <a:t>5 м </a:t>
            </a:r>
            <a:r>
              <a:rPr lang="ru-RU" sz="3200" b="1" dirty="0">
                <a:solidFill>
                  <a:srgbClr val="FFFF00"/>
                </a:solidFill>
                <a:effectLst/>
              </a:rPr>
              <a:t>+ 1 км = 5 м + 1000 м = 1005 м</a:t>
            </a:r>
          </a:p>
          <a:p>
            <a:r>
              <a:rPr lang="ru-RU" sz="3200" b="1" dirty="0" smtClean="0">
                <a:solidFill>
                  <a:srgbClr val="FFFF00"/>
                </a:solidFill>
                <a:effectLst/>
              </a:rPr>
              <a:t>3 мин </a:t>
            </a:r>
            <a:r>
              <a:rPr lang="ru-RU" sz="3200" b="1" dirty="0">
                <a:solidFill>
                  <a:srgbClr val="FFFF00"/>
                </a:solidFill>
                <a:effectLst/>
              </a:rPr>
              <a:t>– 3 с = 180 с – 3 с = 177 с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99863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1441525" y="3571539"/>
            <a:ext cx="4883971" cy="763793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441525" y="1904104"/>
            <a:ext cx="6884894" cy="978945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927925" y="957431"/>
            <a:ext cx="4206240" cy="623943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154296" y="3571539"/>
            <a:ext cx="2915323" cy="763793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3837" y="243840"/>
            <a:ext cx="9905998" cy="573741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Действие над физическими величинами</a:t>
            </a:r>
            <a:r>
              <a:rPr lang="ru-RU" b="1" dirty="0" smtClean="0">
                <a:solidFill>
                  <a:schemeClr val="tx1"/>
                </a:solidFill>
              </a:rPr>
              <a:t>: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sz="2700" b="1" dirty="0" smtClean="0">
                <a:solidFill>
                  <a:schemeClr val="tx1"/>
                </a:solidFill>
              </a:rPr>
              <a:t>2. Умножение и деление</a:t>
            </a:r>
            <a:endParaRPr lang="ru-RU" sz="27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3" y="1075765"/>
            <a:ext cx="9905998" cy="4715435"/>
          </a:xfrm>
        </p:spPr>
        <p:txBody>
          <a:bodyPr/>
          <a:lstStyle/>
          <a:p>
            <a:pPr marL="0" indent="0" algn="r">
              <a:buNone/>
            </a:pPr>
            <a:r>
              <a:rPr lang="ru-RU" dirty="0" smtClean="0"/>
              <a:t>1.  </a:t>
            </a:r>
            <a:r>
              <a:rPr lang="ru-RU" b="1" dirty="0">
                <a:solidFill>
                  <a:srgbClr val="FFFF00"/>
                </a:solidFill>
                <a:effectLst/>
              </a:rPr>
              <a:t>можно </a:t>
            </a:r>
            <a:r>
              <a:rPr lang="ru-RU" b="1" u="sng" dirty="0">
                <a:solidFill>
                  <a:srgbClr val="FFFF00"/>
                </a:solidFill>
                <a:effectLst/>
              </a:rPr>
              <a:t>разнородные</a:t>
            </a:r>
            <a:r>
              <a:rPr lang="ru-RU" b="1" dirty="0">
                <a:solidFill>
                  <a:srgbClr val="FFFF00"/>
                </a:solidFill>
                <a:effectLst/>
              </a:rPr>
              <a:t> </a:t>
            </a:r>
            <a:r>
              <a:rPr lang="ru-RU" b="1" dirty="0" smtClean="0">
                <a:solidFill>
                  <a:srgbClr val="FFFF00"/>
                </a:solidFill>
                <a:effectLst/>
              </a:rPr>
              <a:t>величины</a:t>
            </a:r>
          </a:p>
          <a:p>
            <a:endParaRPr lang="ru-RU" b="1" dirty="0" smtClean="0">
              <a:solidFill>
                <a:srgbClr val="FFFF00"/>
              </a:solidFill>
              <a:effectLst/>
            </a:endParaRPr>
          </a:p>
          <a:p>
            <a:r>
              <a:rPr lang="ru-RU" b="1" dirty="0" smtClean="0">
                <a:solidFill>
                  <a:schemeClr val="tx1"/>
                </a:solidFill>
                <a:effectLst/>
              </a:rPr>
              <a:t>2. </a:t>
            </a:r>
            <a:r>
              <a:rPr lang="ru-RU" b="1" dirty="0" smtClean="0">
                <a:solidFill>
                  <a:srgbClr val="FFFF00"/>
                </a:solidFill>
                <a:effectLst/>
              </a:rPr>
              <a:t>А) отдельно умножать </a:t>
            </a:r>
            <a:r>
              <a:rPr lang="ru-RU" b="1" dirty="0">
                <a:solidFill>
                  <a:srgbClr val="FFFF00"/>
                </a:solidFill>
                <a:effectLst/>
              </a:rPr>
              <a:t>или </a:t>
            </a:r>
            <a:r>
              <a:rPr lang="ru-RU" b="1" dirty="0" smtClean="0">
                <a:solidFill>
                  <a:srgbClr val="FFFF00"/>
                </a:solidFill>
                <a:effectLst/>
              </a:rPr>
              <a:t>делить </a:t>
            </a:r>
            <a:r>
              <a:rPr lang="ru-RU" b="1" dirty="0">
                <a:solidFill>
                  <a:srgbClr val="FFFF00"/>
                </a:solidFill>
                <a:effectLst/>
              </a:rPr>
              <a:t>числовое значение, </a:t>
            </a:r>
          </a:p>
          <a:p>
            <a:r>
              <a:rPr lang="ru-RU" b="1" dirty="0" smtClean="0">
                <a:solidFill>
                  <a:srgbClr val="FFFF00"/>
                </a:solidFill>
                <a:effectLst/>
              </a:rPr>
              <a:t>    Б) отдельно умножать </a:t>
            </a:r>
            <a:r>
              <a:rPr lang="ru-RU" b="1" dirty="0">
                <a:solidFill>
                  <a:srgbClr val="FFFF00"/>
                </a:solidFill>
                <a:effectLst/>
              </a:rPr>
              <a:t>или </a:t>
            </a:r>
            <a:r>
              <a:rPr lang="ru-RU" b="1" dirty="0" smtClean="0">
                <a:solidFill>
                  <a:srgbClr val="FFFF00"/>
                </a:solidFill>
                <a:effectLst/>
              </a:rPr>
              <a:t>делить </a:t>
            </a:r>
            <a:r>
              <a:rPr lang="ru-RU" b="1" dirty="0">
                <a:solidFill>
                  <a:srgbClr val="FFFF00"/>
                </a:solidFill>
                <a:effectLst/>
              </a:rPr>
              <a:t>единицы </a:t>
            </a:r>
            <a:r>
              <a:rPr lang="ru-RU" b="1" dirty="0" smtClean="0">
                <a:solidFill>
                  <a:srgbClr val="FFFF00"/>
                </a:solidFill>
                <a:effectLst/>
              </a:rPr>
              <a:t>измерения</a:t>
            </a:r>
          </a:p>
          <a:p>
            <a:endParaRPr lang="ru-RU" b="1" dirty="0">
              <a:solidFill>
                <a:srgbClr val="FFFF00"/>
              </a:solidFill>
              <a:effectLst/>
            </a:endParaRPr>
          </a:p>
          <a:p>
            <a:r>
              <a:rPr lang="ru-RU" b="1" dirty="0" smtClean="0">
                <a:solidFill>
                  <a:srgbClr val="FFFF00"/>
                </a:solidFill>
                <a:effectLst/>
              </a:rPr>
              <a:t>                                </a:t>
            </a:r>
          </a:p>
          <a:p>
            <a:r>
              <a:rPr lang="ru-RU" b="1" dirty="0" smtClean="0">
                <a:solidFill>
                  <a:srgbClr val="FFFF00"/>
                </a:solidFill>
                <a:effectLst/>
              </a:rPr>
              <a:t>получаем </a:t>
            </a:r>
            <a:r>
              <a:rPr lang="ru-RU" b="1" dirty="0">
                <a:solidFill>
                  <a:srgbClr val="FFFF00"/>
                </a:solidFill>
                <a:effectLst/>
              </a:rPr>
              <a:t>в итоге новую физ. в</a:t>
            </a:r>
            <a:r>
              <a:rPr lang="ru-RU" b="1" dirty="0" smtClean="0">
                <a:solidFill>
                  <a:srgbClr val="FFFF00"/>
                </a:solidFill>
                <a:effectLst/>
              </a:rPr>
              <a:t>еличину                                Умножение и деление </a:t>
            </a:r>
            <a:endParaRPr lang="ru-RU" b="1" dirty="0">
              <a:solidFill>
                <a:srgbClr val="FFFF00"/>
              </a:solidFill>
              <a:effectLst/>
            </a:endParaRPr>
          </a:p>
          <a:p>
            <a:endParaRPr lang="ru-RU" b="1" dirty="0" smtClean="0">
              <a:solidFill>
                <a:srgbClr val="FFFF00"/>
              </a:solidFill>
              <a:effectLst/>
            </a:endParaRPr>
          </a:p>
          <a:p>
            <a:endParaRPr lang="ru-RU" b="1" dirty="0">
              <a:solidFill>
                <a:srgbClr val="FFFF00"/>
              </a:solidFill>
              <a:effectLst/>
            </a:endParaRPr>
          </a:p>
          <a:p>
            <a:pPr marL="0" indent="0" algn="r">
              <a:buNone/>
            </a:pPr>
            <a:endParaRPr lang="ru-RU" b="1" dirty="0">
              <a:solidFill>
                <a:srgbClr val="FFFF00"/>
              </a:solidFill>
              <a:effectLst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8" name="Стрелка вниз 7"/>
          <p:cNvSpPr/>
          <p:nvPr/>
        </p:nvSpPr>
        <p:spPr>
          <a:xfrm rot="10800000">
            <a:off x="9649609" y="1742739"/>
            <a:ext cx="268942" cy="1721223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 rot="8695953">
            <a:off x="7774820" y="3007999"/>
            <a:ext cx="268942" cy="469750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 rot="5400000">
            <a:off x="7105424" y="3161851"/>
            <a:ext cx="268942" cy="1721223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906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043953" y="3625327"/>
            <a:ext cx="3367143" cy="90364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043953" y="2345167"/>
            <a:ext cx="4776395" cy="839097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950259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Действие над физическими величинами:</a:t>
            </a:r>
            <a:br>
              <a:rPr lang="ru-RU" b="1" dirty="0">
                <a:solidFill>
                  <a:schemeClr val="tx1"/>
                </a:solidFill>
              </a:rPr>
            </a:br>
            <a:r>
              <a:rPr lang="ru-RU" sz="2700" b="1" dirty="0">
                <a:solidFill>
                  <a:schemeClr val="tx1"/>
                </a:solidFill>
              </a:rPr>
              <a:t>2. Умножение и деление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141412" y="1882589"/>
                <a:ext cx="10509119" cy="3908612"/>
              </a:xfrm>
            </p:spPr>
            <p:txBody>
              <a:bodyPr/>
              <a:lstStyle/>
              <a:p>
                <a:pPr marL="0" indent="0" algn="r">
                  <a:buNone/>
                </a:pPr>
                <a14:m>
                  <m:oMath xmlns:m="http://schemas.openxmlformats.org/officeDocument/2006/math">
                    <m:r>
                      <a:rPr lang="ru-RU" sz="2800" b="1" i="1" smtClean="0">
                        <a:solidFill>
                          <a:srgbClr val="FFFF00"/>
                        </a:solidFill>
                        <a:effectLst/>
                        <a:latin typeface="Cambria Math" panose="02040503050406030204" pitchFamily="18" charset="0"/>
                      </a:rPr>
                      <m:t>𝟑</m:t>
                    </m:r>
                    <m:r>
                      <a:rPr lang="ru-RU" sz="2800" b="1" i="1" smtClean="0">
                        <a:solidFill>
                          <a:srgbClr val="FFFF00"/>
                        </a:solidFill>
                        <a:effectLst/>
                        <a:latin typeface="Cambria Math" panose="02040503050406030204" pitchFamily="18" charset="0"/>
                      </a:rPr>
                      <m:t>ч∙</m:t>
                    </m:r>
                    <m:r>
                      <a:rPr lang="ru-RU" sz="2800" b="1" i="1" smtClean="0">
                        <a:solidFill>
                          <a:srgbClr val="FFFF00"/>
                        </a:solidFill>
                        <a:effectLst/>
                        <a:latin typeface="Cambria Math" panose="02040503050406030204" pitchFamily="18" charset="0"/>
                      </a:rPr>
                      <m:t>𝟐</m:t>
                    </m:r>
                    <m:f>
                      <m:fPr>
                        <m:ctrlPr>
                          <a:rPr lang="ru-RU" sz="2800" b="1" i="1">
                            <a:solidFill>
                              <a:srgbClr val="FFFF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800" b="1" i="1">
                            <a:solidFill>
                              <a:srgbClr val="FFFF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км</m:t>
                        </m:r>
                      </m:num>
                      <m:den>
                        <m:r>
                          <a:rPr lang="ru-RU" sz="2800" b="1" i="1">
                            <a:solidFill>
                              <a:srgbClr val="FFFF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ч</m:t>
                        </m:r>
                      </m:den>
                    </m:f>
                    <m:r>
                      <a:rPr lang="ru-RU" sz="2800" b="1" i="1">
                        <a:solidFill>
                          <a:srgbClr val="FFFF00"/>
                        </a:solidFill>
                        <a:effectLst/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sz="2800" b="1" i="1">
                        <a:solidFill>
                          <a:srgbClr val="FFFF00"/>
                        </a:solidFill>
                        <a:effectLst/>
                        <a:latin typeface="Cambria Math" panose="02040503050406030204" pitchFamily="18" charset="0"/>
                      </a:rPr>
                      <m:t>𝟑</m:t>
                    </m:r>
                    <m:r>
                      <a:rPr lang="ru-RU" sz="2800" b="1" i="1">
                        <a:solidFill>
                          <a:srgbClr val="FFFF00"/>
                        </a:solidFill>
                        <a:effectLst/>
                        <a:latin typeface="Cambria Math" panose="02040503050406030204" pitchFamily="18" charset="0"/>
                      </a:rPr>
                      <m:t>∙</m:t>
                    </m:r>
                    <m:r>
                      <a:rPr lang="ru-RU" sz="2800" b="1" i="1">
                        <a:solidFill>
                          <a:srgbClr val="FFFF00"/>
                        </a:solidFill>
                        <a:effectLst/>
                        <a:latin typeface="Cambria Math" panose="02040503050406030204" pitchFamily="18" charset="0"/>
                      </a:rPr>
                      <m:t>𝟐</m:t>
                    </m:r>
                    <m:r>
                      <a:rPr lang="ru-RU" sz="2800" b="1" i="1">
                        <a:solidFill>
                          <a:srgbClr val="FFFF00"/>
                        </a:solidFill>
                        <a:effectLst/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ru-RU" sz="2800" b="1" i="1">
                            <a:solidFill>
                              <a:srgbClr val="FFFF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800" b="1" i="1">
                            <a:solidFill>
                              <a:srgbClr val="FFFF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ч∙км</m:t>
                        </m:r>
                      </m:num>
                      <m:den>
                        <m:r>
                          <a:rPr lang="ru-RU" sz="2800" b="1" i="1">
                            <a:solidFill>
                              <a:srgbClr val="FFFF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ч</m:t>
                        </m:r>
                      </m:den>
                    </m:f>
                    <m:r>
                      <a:rPr lang="ru-RU" sz="2800" b="1" i="1">
                        <a:solidFill>
                          <a:srgbClr val="FFFF00"/>
                        </a:solidFill>
                        <a:effectLst/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sz="2800" b="1" i="1">
                        <a:solidFill>
                          <a:srgbClr val="FFFF00"/>
                        </a:solidFill>
                        <a:effectLst/>
                        <a:latin typeface="Cambria Math" panose="02040503050406030204" pitchFamily="18" charset="0"/>
                      </a:rPr>
                      <m:t>𝟔</m:t>
                    </m:r>
                    <m:r>
                      <a:rPr lang="ru-RU" sz="2800" b="1" i="1">
                        <a:solidFill>
                          <a:srgbClr val="FFFF00"/>
                        </a:solidFill>
                        <a:effectLst/>
                        <a:latin typeface="Cambria Math" panose="02040503050406030204" pitchFamily="18" charset="0"/>
                      </a:rPr>
                      <m:t> км</m:t>
                    </m:r>
                  </m:oMath>
                </a14:m>
                <a:r>
                  <a:rPr lang="ru-RU" sz="2800" b="1" dirty="0">
                    <a:solidFill>
                      <a:srgbClr val="FFFF00"/>
                    </a:solidFill>
                    <a:effectLst/>
                  </a:rPr>
                  <a:t> </a:t>
                </a:r>
                <a:r>
                  <a:rPr lang="ru-RU" sz="2800" dirty="0">
                    <a:effectLst/>
                  </a:rPr>
                  <a:t>		        </a:t>
                </a:r>
                <a:r>
                  <a:rPr lang="ru-RU" sz="2800" b="1" dirty="0">
                    <a:effectLst/>
                  </a:rPr>
                  <a:t>(время умножили на скорость и получили</a:t>
                </a:r>
                <a:r>
                  <a:rPr lang="ru-RU" sz="2800" dirty="0">
                    <a:effectLst/>
                  </a:rPr>
                  <a:t>     </a:t>
                </a:r>
                <a:r>
                  <a:rPr lang="ru-RU" sz="2800" dirty="0" smtClean="0">
                    <a:solidFill>
                      <a:srgbClr val="FF0000"/>
                    </a:solidFill>
                    <a:effectLst/>
                  </a:rPr>
                  <a:t>расстояние</a:t>
                </a:r>
                <a:r>
                  <a:rPr lang="ru-RU" sz="2800" dirty="0">
                    <a:effectLst/>
                  </a:rPr>
                  <a:t>)</a:t>
                </a:r>
              </a:p>
              <a:p>
                <a:pPr marL="0" indent="0" algn="r">
                  <a:buNone/>
                </a:pPr>
                <a:r>
                  <a:rPr lang="ru-RU" sz="2800" b="1" dirty="0" smtClean="0">
                    <a:solidFill>
                      <a:srgbClr val="FFFF00"/>
                    </a:solidFill>
                    <a:effectLst/>
                  </a:rPr>
                  <a:t>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b="1" i="1" smtClean="0">
                            <a:solidFill>
                              <a:srgbClr val="FFFF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800" b="1" i="0">
                            <a:solidFill>
                              <a:srgbClr val="FFFF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𝟔𝟎</m:t>
                        </m:r>
                        <m:r>
                          <a:rPr lang="ru-RU" sz="2800" b="1" i="0">
                            <a:solidFill>
                              <a:srgbClr val="FFFF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м</m:t>
                        </m:r>
                      </m:num>
                      <m:den>
                        <m:r>
                          <a:rPr lang="ru-RU" sz="2800" b="1" i="0">
                            <a:solidFill>
                              <a:srgbClr val="FFFF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𝟐𝟎</m:t>
                        </m:r>
                        <m:r>
                          <a:rPr lang="ru-RU" sz="2800" b="1" i="0">
                            <a:solidFill>
                              <a:srgbClr val="FFFF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с</m:t>
                        </m:r>
                      </m:den>
                    </m:f>
                    <m:r>
                      <a:rPr lang="ru-RU" sz="2800" b="1" i="0">
                        <a:solidFill>
                          <a:srgbClr val="FFFF00"/>
                        </a:solidFill>
                        <a:effectLst/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2800" b="1" i="1">
                            <a:solidFill>
                              <a:srgbClr val="FFFF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800" b="1" i="0">
                            <a:solidFill>
                              <a:srgbClr val="FFFF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𝟔𝟎</m:t>
                        </m:r>
                      </m:num>
                      <m:den>
                        <m:r>
                          <a:rPr lang="ru-RU" sz="2800" b="1" i="0">
                            <a:solidFill>
                              <a:srgbClr val="FFFF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𝟐𝟎</m:t>
                        </m:r>
                      </m:den>
                    </m:f>
                    <m:r>
                      <a:rPr lang="ru-RU" sz="2800" b="1" i="0">
                        <a:solidFill>
                          <a:srgbClr val="FFFF00"/>
                        </a:solidFill>
                        <a:effectLst/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ru-RU" sz="2800" b="1" i="1">
                            <a:solidFill>
                              <a:srgbClr val="FFFF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800" b="1" i="0">
                            <a:solidFill>
                              <a:srgbClr val="FFFF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м</m:t>
                        </m:r>
                      </m:num>
                      <m:den>
                        <m:r>
                          <a:rPr lang="ru-RU" sz="2800" b="1" i="0">
                            <a:solidFill>
                              <a:srgbClr val="FFFF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с</m:t>
                        </m:r>
                      </m:den>
                    </m:f>
                    <m:r>
                      <a:rPr lang="ru-RU" sz="2800" b="1" i="0">
                        <a:solidFill>
                          <a:srgbClr val="FFFF00"/>
                        </a:solidFill>
                        <a:effectLst/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sz="2800" b="1" i="0">
                        <a:solidFill>
                          <a:srgbClr val="FFFF00"/>
                        </a:solidFill>
                        <a:effectLst/>
                        <a:latin typeface="Cambria Math" panose="02040503050406030204" pitchFamily="18" charset="0"/>
                      </a:rPr>
                      <m:t>𝟑</m:t>
                    </m:r>
                    <m:r>
                      <a:rPr lang="ru-RU" sz="2800" b="1" i="0">
                        <a:solidFill>
                          <a:srgbClr val="FFFF00"/>
                        </a:solidFill>
                        <a:effectLst/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ru-RU" sz="2800" b="1" i="1">
                            <a:solidFill>
                              <a:srgbClr val="FFFF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800" b="1" i="0">
                            <a:solidFill>
                              <a:srgbClr val="FFFF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м</m:t>
                        </m:r>
                      </m:num>
                      <m:den>
                        <m:r>
                          <a:rPr lang="ru-RU" sz="2800" b="1" i="0">
                            <a:solidFill>
                              <a:srgbClr val="FFFF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с</m:t>
                        </m:r>
                      </m:den>
                    </m:f>
                  </m:oMath>
                </a14:m>
                <a:r>
                  <a:rPr lang="ru-RU" sz="2800" dirty="0">
                    <a:effectLst/>
                  </a:rPr>
                  <a:t>  			</a:t>
                </a:r>
                <a:r>
                  <a:rPr lang="ru-RU" sz="2800" dirty="0" smtClean="0">
                    <a:effectLst/>
                  </a:rPr>
                  <a:t> </a:t>
                </a:r>
                <a:r>
                  <a:rPr lang="ru-RU" sz="2800" b="1" dirty="0" smtClean="0">
                    <a:effectLst/>
                  </a:rPr>
                  <a:t>(</a:t>
                </a:r>
                <a:r>
                  <a:rPr lang="ru-RU" sz="2800" b="1" dirty="0">
                    <a:effectLst/>
                  </a:rPr>
                  <a:t>расстояние разделили на время и получили </a:t>
                </a:r>
                <a:r>
                  <a:rPr lang="ru-RU" sz="2800" dirty="0">
                    <a:solidFill>
                      <a:srgbClr val="FF0000"/>
                    </a:solidFill>
                    <a:effectLst/>
                  </a:rPr>
                  <a:t>скорость</a:t>
                </a:r>
                <a:r>
                  <a:rPr lang="ru-RU" sz="2800" dirty="0">
                    <a:effectLst/>
                  </a:rPr>
                  <a:t>)</a:t>
                </a: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41412" y="1882589"/>
                <a:ext cx="10509119" cy="3908612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89136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2880" y="699247"/>
            <a:ext cx="11542955" cy="5744584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FF0000"/>
                </a:solidFill>
                <a:effectLst/>
              </a:rPr>
              <a:t>Запомните!</a:t>
            </a:r>
            <a:r>
              <a:rPr lang="ru-RU" sz="3600" b="1" dirty="0">
                <a:effectLst/>
              </a:rPr>
              <a:t> Деление в физике обозначается </a:t>
            </a:r>
            <a:r>
              <a:rPr lang="ru-RU" sz="3600" b="1" dirty="0">
                <a:solidFill>
                  <a:srgbClr val="FF0000"/>
                </a:solidFill>
                <a:effectLst/>
              </a:rPr>
              <a:t>только дробью! </a:t>
            </a:r>
            <a:r>
              <a:rPr lang="ru-RU" sz="3600" b="1" dirty="0">
                <a:effectLst/>
              </a:rPr>
              <a:t>Знак «:» для обозначения деления не </a:t>
            </a:r>
            <a:r>
              <a:rPr lang="ru-RU" sz="3600" b="1" dirty="0" smtClean="0">
                <a:effectLst/>
              </a:rPr>
              <a:t>используется.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660374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етка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TM03457485[[fn=Сетчатая]]</Template>
  <TotalTime>29</TotalTime>
  <Words>135</Words>
  <Application>Microsoft Office PowerPoint</Application>
  <PresentationFormat>Широкоэкранный</PresentationFormat>
  <Paragraphs>28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Cambria Math</vt:lpstr>
      <vt:lpstr>Century Gothic</vt:lpstr>
      <vt:lpstr>Сетка</vt:lpstr>
      <vt:lpstr>Действия над физическими величинами</vt:lpstr>
      <vt:lpstr>Действие над физическими величинами:</vt:lpstr>
      <vt:lpstr>Действие над физическими величинами: 1. Сложение и вычитание</vt:lpstr>
      <vt:lpstr>Действие над физическими величинами: 2. Умножение и деление</vt:lpstr>
      <vt:lpstr>Действие над физическими величинами: 2. Умножение и деление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Действия над физическими величинами</dc:title>
  <dc:creator>Pavel Pn</dc:creator>
  <cp:lastModifiedBy>Pavel Pn</cp:lastModifiedBy>
  <cp:revision>8</cp:revision>
  <dcterms:created xsi:type="dcterms:W3CDTF">2018-09-12T07:18:30Z</dcterms:created>
  <dcterms:modified xsi:type="dcterms:W3CDTF">2018-11-29T17:25:38Z</dcterms:modified>
</cp:coreProperties>
</file>