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handoutMasterIdLst>
    <p:handoutMasterId r:id="rId15"/>
  </p:handoutMasterIdLst>
  <p:sldIdLst>
    <p:sldId id="260" r:id="rId6"/>
    <p:sldId id="268" r:id="rId7"/>
    <p:sldId id="273" r:id="rId8"/>
    <p:sldId id="275" r:id="rId9"/>
    <p:sldId id="274" r:id="rId10"/>
    <p:sldId id="276" r:id="rId11"/>
    <p:sldId id="269" r:id="rId12"/>
    <p:sldId id="270" r:id="rId13"/>
  </p:sldIdLst>
  <p:sldSz cx="12192000" cy="6858000"/>
  <p:notesSz cx="6858000" cy="1990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356D"/>
    <a:srgbClr val="C5C5C5"/>
    <a:srgbClr val="147378"/>
    <a:srgbClr val="D5E739"/>
    <a:srgbClr val="0083C3"/>
    <a:srgbClr val="4CC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831" autoAdjust="0"/>
  </p:normalViewPr>
  <p:slideViewPr>
    <p:cSldViewPr snapToGrid="0">
      <p:cViewPr varScale="1">
        <p:scale>
          <a:sx n="49" d="100"/>
          <a:sy n="49" d="100"/>
        </p:scale>
        <p:origin x="1512" y="5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 /><Relationship Id="rId13" Type="http://schemas.openxmlformats.org/officeDocument/2006/relationships/slide" Target="slides/slide8.xml" /><Relationship Id="rId18" Type="http://schemas.openxmlformats.org/officeDocument/2006/relationships/theme" Target="theme/theme1.xml" /><Relationship Id="rId3" Type="http://schemas.openxmlformats.org/officeDocument/2006/relationships/customXml" Target="../customXml/item3.xml" /><Relationship Id="rId7" Type="http://schemas.openxmlformats.org/officeDocument/2006/relationships/slide" Target="slides/slide2.xml" /><Relationship Id="rId12" Type="http://schemas.openxmlformats.org/officeDocument/2006/relationships/slide" Target="slides/slide7.xml" /><Relationship Id="rId17"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1.xml" /><Relationship Id="rId11" Type="http://schemas.openxmlformats.org/officeDocument/2006/relationships/slide" Target="slides/slide6.xml" /><Relationship Id="rId5" Type="http://schemas.openxmlformats.org/officeDocument/2006/relationships/slideMaster" Target="slideMasters/slideMaster1.xml" /><Relationship Id="rId15" Type="http://schemas.openxmlformats.org/officeDocument/2006/relationships/handoutMaster" Target="handoutMasters/handoutMaster1.xml" /><Relationship Id="rId10" Type="http://schemas.openxmlformats.org/officeDocument/2006/relationships/slide" Target="slides/slide5.xml" /><Relationship Id="rId19" Type="http://schemas.openxmlformats.org/officeDocument/2006/relationships/tableStyles" Target="tableStyles.xml" /><Relationship Id="rId4" Type="http://schemas.openxmlformats.org/officeDocument/2006/relationships/customXml" Target="../customXml/item4.xml" /><Relationship Id="rId9" Type="http://schemas.openxmlformats.org/officeDocument/2006/relationships/slide" Target="slides/slide4.xml" /><Relationship Id="rId14" Type="http://schemas.openxmlformats.org/officeDocument/2006/relationships/notesMaster" Target="notesMasters/notes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DAB1D-8824-4263-A6F3-1C21AC7B71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6A3D4-216B-49C1-AC2F-1AA68B58634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50104E-2F3A-45C7-A7C6-4AD5CFCF4DD0}" type="datetimeFigureOut">
              <a:rPr lang="en-GB" smtClean="0"/>
              <a:t>28/10/2019</a:t>
            </a:fld>
            <a:endParaRPr lang="en-GB"/>
          </a:p>
        </p:txBody>
      </p:sp>
      <p:sp>
        <p:nvSpPr>
          <p:cNvPr id="4" name="Footer Placeholder 3">
            <a:extLst>
              <a:ext uri="{FF2B5EF4-FFF2-40B4-BE49-F238E27FC236}">
                <a16:creationId xmlns:a16="http://schemas.microsoft.com/office/drawing/2014/main" id="{2701556F-4BCB-478C-B395-EBA4F85323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5861187-53A9-45CF-B863-2C338ED827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837FA-D065-4133-89F3-09B7F3E34301}" type="slidenum">
              <a:rPr lang="en-GB" smtClean="0"/>
              <a:t>‹#›</a:t>
            </a:fld>
            <a:endParaRPr lang="en-GB"/>
          </a:p>
        </p:txBody>
      </p:sp>
    </p:spTree>
    <p:extLst>
      <p:ext uri="{BB962C8B-B14F-4D97-AF65-F5344CB8AC3E}">
        <p14:creationId xmlns:p14="http://schemas.microsoft.com/office/powerpoint/2010/main" val="229581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536B6-D906-4BB8-BE5A-27FD0446F295}" type="datetimeFigureOut">
              <a:rPr lang="en-US" smtClean="0"/>
              <a:t>10/28/2019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1247E-FB8D-4B97-91FD-AB5676FBBA9C}" type="slidenum">
              <a:rPr lang="en-US" smtClean="0"/>
              <a:t>‹#›</a:t>
            </a:fld>
            <a:endParaRPr lang="en-US"/>
          </a:p>
        </p:txBody>
      </p:sp>
    </p:spTree>
    <p:extLst>
      <p:ext uri="{BB962C8B-B14F-4D97-AF65-F5344CB8AC3E}">
        <p14:creationId xmlns:p14="http://schemas.microsoft.com/office/powerpoint/2010/main" val="3564386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do peer-research? </a:t>
            </a:r>
          </a:p>
          <a:p>
            <a:r>
              <a:rPr lang="en-GB" dirty="0"/>
              <a:t>Peer research has benefits for both us, as an organisation and for Peer Researchers: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For London Youth: </a:t>
            </a:r>
          </a:p>
          <a:p>
            <a:pPr marL="171450" indent="-171450">
              <a:buFont typeface="Arial" panose="020B0604020202020204" pitchFamily="34" charset="0"/>
              <a:buChar char="•"/>
            </a:pPr>
            <a:r>
              <a:rPr lang="en-GB" dirty="0"/>
              <a:t>Genuine and meaningful engagement with key stakeholder/ end user – young people. Co-produce research so that it is something that we do ‘with’ young people, not ‘to’ them. </a:t>
            </a:r>
          </a:p>
          <a:p>
            <a:pPr marL="171450" indent="-171450">
              <a:buFont typeface="Arial" panose="020B0604020202020204" pitchFamily="34" charset="0"/>
              <a:buChar char="•"/>
            </a:pPr>
            <a:r>
              <a:rPr lang="en-GB" dirty="0"/>
              <a:t>Peers- more so that adult researchers- can build trust and rapport with interviewees</a:t>
            </a:r>
          </a:p>
          <a:p>
            <a:pPr marL="171450" indent="-171450">
              <a:buFont typeface="Arial" panose="020B0604020202020204" pitchFamily="34" charset="0"/>
              <a:buChar char="•"/>
            </a:pPr>
            <a:r>
              <a:rPr lang="en-GB" dirty="0"/>
              <a:t>Result of this is that young people being interviewed are more likely to be open and honest in interviews. This leads to higher quality interviews.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For Peer Researchers: </a:t>
            </a:r>
          </a:p>
          <a:p>
            <a:pPr marL="171450" indent="-171450">
              <a:buFont typeface="Arial" panose="020B0604020202020204" pitchFamily="34" charset="0"/>
              <a:buChar char="•"/>
            </a:pPr>
            <a:r>
              <a:rPr lang="en-GB" dirty="0"/>
              <a:t>Opportunity to get useful work experience of research outside of an educational context </a:t>
            </a:r>
          </a:p>
          <a:p>
            <a:pPr marL="171450" indent="-171450">
              <a:buFont typeface="Arial" panose="020B0604020202020204" pitchFamily="34" charset="0"/>
              <a:buChar char="•"/>
            </a:pPr>
            <a:r>
              <a:rPr lang="en-GB" dirty="0"/>
              <a:t>Develop/ enhance communication skills and confidence in interacting with peers</a:t>
            </a:r>
          </a:p>
          <a:p>
            <a:pPr marL="171450" indent="-171450">
              <a:buFont typeface="Arial" panose="020B0604020202020204" pitchFamily="34" charset="0"/>
              <a:buChar char="•"/>
            </a:pPr>
            <a:r>
              <a:rPr lang="en-GB" dirty="0"/>
              <a:t>Research project has future opportunities outside of the peer-research, such as speaking at events. This gives the peer-research more ownership of the research project and future opportunities to develop skills.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B91247E-FB8D-4B97-91FD-AB5676FBBA9C}" type="slidenum">
              <a:rPr lang="en-US" smtClean="0"/>
              <a:t>2</a:t>
            </a:fld>
            <a:endParaRPr lang="en-US"/>
          </a:p>
        </p:txBody>
      </p:sp>
    </p:spTree>
    <p:extLst>
      <p:ext uri="{BB962C8B-B14F-4D97-AF65-F5344CB8AC3E}">
        <p14:creationId xmlns:p14="http://schemas.microsoft.com/office/powerpoint/2010/main" val="3552410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Approach to peer-led research: </a:t>
            </a:r>
          </a:p>
          <a:p>
            <a:pPr marL="171450" indent="-171450">
              <a:buFont typeface="Arial" panose="020B0604020202020204" pitchFamily="34" charset="0"/>
              <a:buChar char="•"/>
            </a:pPr>
            <a:r>
              <a:rPr lang="en-US" dirty="0"/>
              <a:t>London Youth has opportunity to recruit peer researchers from our wide range of members </a:t>
            </a:r>
          </a:p>
          <a:p>
            <a:pPr marL="171450" indent="-171450">
              <a:buFont typeface="Arial" panose="020B0604020202020204" pitchFamily="34" charset="0"/>
              <a:buChar char="•"/>
            </a:pPr>
            <a:r>
              <a:rPr lang="en-US" dirty="0"/>
              <a:t>Process – 18 weeks of work including: </a:t>
            </a:r>
          </a:p>
          <a:p>
            <a:pPr marL="628650" lvl="1" indent="-171450">
              <a:buFont typeface="Arial" panose="020B0604020202020204" pitchFamily="34" charset="0"/>
              <a:buChar char="•"/>
            </a:pPr>
            <a:r>
              <a:rPr lang="en-US" dirty="0"/>
              <a:t>Preparation: Writing job descriptions; advertising job; interviewing; DBC checks; training session that covered good practice in interviews, questioning techniques, ethics and safety. </a:t>
            </a:r>
          </a:p>
          <a:p>
            <a:pPr marL="628650" lvl="1" indent="-171450">
              <a:buFont typeface="Arial" panose="020B0604020202020204" pitchFamily="34" charset="0"/>
              <a:buChar char="•"/>
            </a:pPr>
            <a:r>
              <a:rPr lang="en-US" dirty="0"/>
              <a:t>Peer Interviewers ‘in the field’: 5 weeks of interviews </a:t>
            </a:r>
          </a:p>
          <a:p>
            <a:pPr marL="628650" lvl="1" indent="-171450">
              <a:buFont typeface="Arial" panose="020B0604020202020204" pitchFamily="34" charset="0"/>
              <a:buChar char="•"/>
            </a:pPr>
            <a:r>
              <a:rPr lang="en-US" dirty="0"/>
              <a:t>Finishing: Debrief from peer-researchers; analysis from their field notes </a:t>
            </a:r>
          </a:p>
          <a:p>
            <a:pPr marL="628650" lvl="1" indent="-171450">
              <a:buFont typeface="Arial" panose="020B0604020202020204" pitchFamily="34" charset="0"/>
              <a:buChar char="•"/>
            </a:pPr>
            <a:endParaRPr lang="en-US" dirty="0"/>
          </a:p>
          <a:p>
            <a:endParaRPr lang="en-US" dirty="0"/>
          </a:p>
          <a:p>
            <a:endParaRPr lang="en-US" dirty="0"/>
          </a:p>
          <a:p>
            <a:r>
              <a:rPr lang="en-US" dirty="0"/>
              <a:t>What worked:</a:t>
            </a:r>
          </a:p>
          <a:p>
            <a:r>
              <a:rPr lang="en-US" dirty="0"/>
              <a:t>·        Training for the young people – start and end – include chance to practice what they will be doing</a:t>
            </a:r>
            <a:endParaRPr lang="en-GB" dirty="0"/>
          </a:p>
          <a:p>
            <a:r>
              <a:rPr lang="en-US" dirty="0"/>
              <a:t>·        Paying the young people including a contract and making it more formal – they liked being staff and took on responsibility</a:t>
            </a:r>
            <a:endParaRPr lang="en-GB" dirty="0"/>
          </a:p>
          <a:p>
            <a:r>
              <a:rPr lang="en-US" dirty="0"/>
              <a:t>·        Encouraging the young people to be flexible and use their own words/questions</a:t>
            </a:r>
            <a:endParaRPr lang="en-GB" dirty="0"/>
          </a:p>
          <a:p>
            <a:r>
              <a:rPr lang="en-US" dirty="0"/>
              <a:t>·        Using their </a:t>
            </a:r>
            <a:r>
              <a:rPr lang="en-US" dirty="0" err="1"/>
              <a:t>iphones</a:t>
            </a:r>
            <a:r>
              <a:rPr lang="en-US" dirty="0"/>
              <a:t> to record worked for the young people and allowed them to listen</a:t>
            </a:r>
            <a:endParaRPr lang="en-GB" dirty="0"/>
          </a:p>
          <a:p>
            <a:r>
              <a:rPr lang="en-US" dirty="0"/>
              <a:t>·        Giving a £10 voucher to participants (although in many cases said would have done without)</a:t>
            </a:r>
            <a:endParaRPr lang="en-GB" dirty="0"/>
          </a:p>
          <a:p>
            <a:r>
              <a:rPr lang="en-US" dirty="0"/>
              <a:t>·        Connecting to the youth clubs and youth workers to support the young people to deliver – space, time </a:t>
            </a:r>
            <a:r>
              <a:rPr lang="en-US" dirty="0" err="1"/>
              <a:t>etc</a:t>
            </a:r>
            <a:endParaRPr lang="en-GB" dirty="0"/>
          </a:p>
          <a:p>
            <a:r>
              <a:rPr lang="en-US" dirty="0"/>
              <a:t>·        Giving a short set time frame in which to deliver the research – not letting it drag</a:t>
            </a:r>
            <a:endParaRPr lang="en-GB" dirty="0"/>
          </a:p>
          <a:p>
            <a:r>
              <a:rPr lang="en-US" dirty="0"/>
              <a:t> </a:t>
            </a:r>
            <a:endParaRPr lang="en-GB" dirty="0"/>
          </a:p>
          <a:p>
            <a:r>
              <a:rPr lang="en-US" dirty="0"/>
              <a:t>Could be improved/think for next time:</a:t>
            </a:r>
            <a:endParaRPr lang="en-GB" dirty="0"/>
          </a:p>
          <a:p>
            <a:r>
              <a:rPr lang="en-US" dirty="0"/>
              <a:t>·        Ensure there is enough content / facilitation skills to encourage quieter young people to talk</a:t>
            </a:r>
            <a:endParaRPr lang="en-GB" dirty="0"/>
          </a:p>
          <a:p>
            <a:r>
              <a:rPr lang="en-US" dirty="0"/>
              <a:t>·        Be great to have young people involved in designing the questions or process</a:t>
            </a:r>
            <a:endParaRPr lang="en-GB" dirty="0"/>
          </a:p>
          <a:p>
            <a:r>
              <a:rPr lang="en-US" dirty="0"/>
              <a:t>·        Think about what we want the young people to do to know what ‘data’ will be produced and how we will then process it</a:t>
            </a:r>
            <a:endParaRPr lang="en-GB" dirty="0"/>
          </a:p>
          <a:p>
            <a:r>
              <a:rPr lang="en-US" dirty="0"/>
              <a:t>·        All interviewed at least 1 person not from their youth club and it seemed generally the youth club interviews were harder to arrange (a space, time to do, young people missing sessions) and not as long – need to be clear we want just young people from youth clubs</a:t>
            </a:r>
            <a:endParaRPr lang="en-GB" dirty="0"/>
          </a:p>
          <a:p>
            <a:r>
              <a:rPr lang="en-US" dirty="0"/>
              <a:t>·        Make the process as simple as possible – do young people need to sign anything – consent?</a:t>
            </a:r>
            <a:endParaRPr lang="en-GB" dirty="0"/>
          </a:p>
          <a:p>
            <a:r>
              <a:rPr lang="en-US" dirty="0"/>
              <a:t>·        Do we have an age bracket?</a:t>
            </a:r>
            <a:endParaRPr lang="en-GB" dirty="0"/>
          </a:p>
          <a:p>
            <a:r>
              <a:rPr lang="en-US" dirty="0"/>
              <a:t>·        Target the voucher at the community?</a:t>
            </a:r>
            <a:endParaRPr lang="en-GB" dirty="0"/>
          </a:p>
          <a:p>
            <a:endParaRPr lang="en-US" dirty="0">
              <a:cs typeface="Calibri"/>
            </a:endParaRPr>
          </a:p>
        </p:txBody>
      </p:sp>
      <p:sp>
        <p:nvSpPr>
          <p:cNvPr id="4" name="Slide Number Placeholder 3"/>
          <p:cNvSpPr>
            <a:spLocks noGrp="1"/>
          </p:cNvSpPr>
          <p:nvPr>
            <p:ph type="sldNum" sz="quarter" idx="5"/>
          </p:nvPr>
        </p:nvSpPr>
        <p:spPr/>
        <p:txBody>
          <a:bodyPr/>
          <a:lstStyle/>
          <a:p>
            <a:fld id="{5B91247E-FB8D-4B97-91FD-AB5676FBBA9C}" type="slidenum">
              <a:rPr lang="en-US" smtClean="0"/>
              <a:t>3</a:t>
            </a:fld>
            <a:endParaRPr lang="en-US"/>
          </a:p>
        </p:txBody>
      </p:sp>
    </p:spTree>
    <p:extLst>
      <p:ext uri="{BB962C8B-B14F-4D97-AF65-F5344CB8AC3E}">
        <p14:creationId xmlns:p14="http://schemas.microsoft.com/office/powerpoint/2010/main" val="178788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Peer-research is only one method in our research. Results of peer-led interviews are triangulated with our data sources.</a:t>
            </a:r>
          </a:p>
          <a:p>
            <a:r>
              <a:rPr lang="en-GB" dirty="0"/>
              <a:t>These are the research methods for our ‘Young People’s Capital of the World’ report: </a:t>
            </a:r>
          </a:p>
          <a:p>
            <a:pPr marL="171450" indent="-171450">
              <a:buFont typeface="Arial" panose="020B0604020202020204" pitchFamily="34" charset="0"/>
              <a:buChar char="•"/>
            </a:pPr>
            <a:r>
              <a:rPr lang="en-GB" dirty="0"/>
              <a:t>6 peer researchers completed 36 interviews </a:t>
            </a:r>
          </a:p>
          <a:p>
            <a:pPr marL="171450" indent="-171450">
              <a:buFont typeface="Arial" panose="020B0604020202020204" pitchFamily="34" charset="0"/>
              <a:buChar char="•"/>
            </a:pPr>
            <a:r>
              <a:rPr lang="en-GB" dirty="0"/>
              <a:t>Learning team at London Youth also completed – Focus groups with 33 youth sector practitioners, in-depth interviews with 4 local authority leads and comprehensive desk research including government data on demographics and deprivation </a:t>
            </a:r>
          </a:p>
        </p:txBody>
      </p:sp>
      <p:sp>
        <p:nvSpPr>
          <p:cNvPr id="4" name="Slide Number Placeholder 3"/>
          <p:cNvSpPr>
            <a:spLocks noGrp="1"/>
          </p:cNvSpPr>
          <p:nvPr>
            <p:ph type="sldNum" sz="quarter" idx="5"/>
          </p:nvPr>
        </p:nvSpPr>
        <p:spPr/>
        <p:txBody>
          <a:bodyPr/>
          <a:lstStyle/>
          <a:p>
            <a:fld id="{5B91247E-FB8D-4B97-91FD-AB5676FBBA9C}" type="slidenum">
              <a:rPr lang="en-US" smtClean="0"/>
              <a:t>4</a:t>
            </a:fld>
            <a:endParaRPr lang="en-US"/>
          </a:p>
        </p:txBody>
      </p:sp>
    </p:spTree>
    <p:extLst>
      <p:ext uri="{BB962C8B-B14F-4D97-AF65-F5344CB8AC3E}">
        <p14:creationId xmlns:p14="http://schemas.microsoft.com/office/powerpoint/2010/main" val="266351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some of the quotations from the peer-led interviews. </a:t>
            </a:r>
            <a:br>
              <a:rPr lang="en-GB" dirty="0"/>
            </a:br>
            <a:r>
              <a:rPr lang="en-GB" dirty="0"/>
              <a:t>Demonstrates openness of interviewees </a:t>
            </a:r>
          </a:p>
        </p:txBody>
      </p:sp>
      <p:sp>
        <p:nvSpPr>
          <p:cNvPr id="4" name="Slide Number Placeholder 3"/>
          <p:cNvSpPr>
            <a:spLocks noGrp="1"/>
          </p:cNvSpPr>
          <p:nvPr>
            <p:ph type="sldNum" sz="quarter" idx="5"/>
          </p:nvPr>
        </p:nvSpPr>
        <p:spPr/>
        <p:txBody>
          <a:bodyPr/>
          <a:lstStyle/>
          <a:p>
            <a:fld id="{5B91247E-FB8D-4B97-91FD-AB5676FBBA9C}" type="slidenum">
              <a:rPr lang="en-US" smtClean="0"/>
              <a:t>5</a:t>
            </a:fld>
            <a:endParaRPr lang="en-US"/>
          </a:p>
        </p:txBody>
      </p:sp>
    </p:spTree>
    <p:extLst>
      <p:ext uri="{BB962C8B-B14F-4D97-AF65-F5344CB8AC3E}">
        <p14:creationId xmlns:p14="http://schemas.microsoft.com/office/powerpoint/2010/main" val="1762284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research reports that included peer-research: </a:t>
            </a:r>
          </a:p>
          <a:p>
            <a:pPr marL="171450" indent="-171450">
              <a:buFont typeface="Arial" panose="020B0604020202020204" pitchFamily="34" charset="0"/>
              <a:buChar char="•"/>
            </a:pPr>
            <a:r>
              <a:rPr lang="en-GB" dirty="0"/>
              <a:t>A Space of Our Own – our youth organisations are working in their communities </a:t>
            </a:r>
          </a:p>
          <a:p>
            <a:pPr marL="171450" indent="-171450">
              <a:buFont typeface="Arial" panose="020B0604020202020204" pitchFamily="34" charset="0"/>
              <a:buChar char="•"/>
            </a:pPr>
            <a:r>
              <a:rPr lang="en-GB" dirty="0"/>
              <a:t>Young People’s Capital of the World – young Londoners view of their changing city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Hard copies available </a:t>
            </a:r>
          </a:p>
          <a:p>
            <a:endParaRPr lang="en-GB" dirty="0">
              <a:cs typeface="Calibri"/>
            </a:endParaRPr>
          </a:p>
          <a:p>
            <a:pPr>
              <a:buFont typeface="Arial" panose="020B0604020202020204" pitchFamily="34" charset="0"/>
            </a:pPr>
            <a:r>
              <a:rPr lang="en-GB">
                <a:cs typeface="Calibri"/>
              </a:rPr>
              <a:t>Key Learning? </a:t>
            </a:r>
            <a:endParaRPr lang="en-GB" dirty="0">
              <a:cs typeface="Calibri"/>
            </a:endParaRPr>
          </a:p>
        </p:txBody>
      </p:sp>
      <p:sp>
        <p:nvSpPr>
          <p:cNvPr id="4" name="Slide Number Placeholder 3"/>
          <p:cNvSpPr>
            <a:spLocks noGrp="1"/>
          </p:cNvSpPr>
          <p:nvPr>
            <p:ph type="sldNum" sz="quarter" idx="5"/>
          </p:nvPr>
        </p:nvSpPr>
        <p:spPr/>
        <p:txBody>
          <a:bodyPr/>
          <a:lstStyle/>
          <a:p>
            <a:fld id="{5B91247E-FB8D-4B97-91FD-AB5676FBBA9C}" type="slidenum">
              <a:rPr lang="en-US" smtClean="0"/>
              <a:t>6</a:t>
            </a:fld>
            <a:endParaRPr lang="en-US"/>
          </a:p>
        </p:txBody>
      </p:sp>
    </p:spTree>
    <p:extLst>
      <p:ext uri="{BB962C8B-B14F-4D97-AF65-F5344CB8AC3E}">
        <p14:creationId xmlns:p14="http://schemas.microsoft.com/office/powerpoint/2010/main" val="1418006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3.emf"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arge logo)">
    <p:spTree>
      <p:nvGrpSpPr>
        <p:cNvPr id="1" name=""/>
        <p:cNvGrpSpPr/>
        <p:nvPr/>
      </p:nvGrpSpPr>
      <p:grpSpPr>
        <a:xfrm>
          <a:off x="0" y="0"/>
          <a:ext cx="0" cy="0"/>
          <a:chOff x="0" y="0"/>
          <a:chExt cx="0" cy="0"/>
        </a:xfrm>
      </p:grpSpPr>
      <p:pic>
        <p:nvPicPr>
          <p:cNvPr id="8" name="Content Placeholder 6">
            <a:extLst>
              <a:ext uri="{FF2B5EF4-FFF2-40B4-BE49-F238E27FC236}">
                <a16:creationId xmlns:a16="http://schemas.microsoft.com/office/drawing/2014/main" id="{793EC5AF-D8B2-C94B-90A9-94F16F16F548}"/>
              </a:ext>
            </a:extLst>
          </p:cNvPr>
          <p:cNvPicPr>
            <a:picLocks noChangeAspect="1"/>
          </p:cNvPicPr>
          <p:nvPr userDrawn="1"/>
        </p:nvPicPr>
        <p:blipFill>
          <a:blip r:embed="rId2"/>
          <a:stretch>
            <a:fillRect/>
          </a:stretch>
        </p:blipFill>
        <p:spPr>
          <a:xfrm>
            <a:off x="437361" y="484762"/>
            <a:ext cx="4069009" cy="982852"/>
          </a:xfrm>
          <a:prstGeom prst="rect">
            <a:avLst/>
          </a:prstGeom>
        </p:spPr>
      </p:pic>
      <p:sp>
        <p:nvSpPr>
          <p:cNvPr id="2" name="Right Triangle 1">
            <a:extLst>
              <a:ext uri="{FF2B5EF4-FFF2-40B4-BE49-F238E27FC236}">
                <a16:creationId xmlns:a16="http://schemas.microsoft.com/office/drawing/2014/main" id="{421EB25D-FE65-4C49-8B1F-B6BE265C4C32}"/>
              </a:ext>
            </a:extLst>
          </p:cNvPr>
          <p:cNvSpPr/>
          <p:nvPr userDrawn="1"/>
        </p:nvSpPr>
        <p:spPr>
          <a:xfrm rot="10800000">
            <a:off x="8647659" y="-4"/>
            <a:ext cx="3544344" cy="47815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a:extLst>
              <a:ext uri="{FF2B5EF4-FFF2-40B4-BE49-F238E27FC236}">
                <a16:creationId xmlns:a16="http://schemas.microsoft.com/office/drawing/2014/main" id="{5F575B64-B1F6-4902-92D2-B7A375FE3C73}"/>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8504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al slide">
    <p:bg>
      <p:bgRef idx="1001">
        <a:schemeClr val="bg2"/>
      </p:bgRef>
    </p:bg>
    <p:spTree>
      <p:nvGrpSpPr>
        <p:cNvPr id="1" name=""/>
        <p:cNvGrpSpPr/>
        <p:nvPr/>
      </p:nvGrpSpPr>
      <p:grpSpPr>
        <a:xfrm>
          <a:off x="0" y="0"/>
          <a:ext cx="0" cy="0"/>
          <a:chOff x="0" y="0"/>
          <a:chExt cx="0" cy="0"/>
        </a:xfrm>
      </p:grpSpPr>
      <p:pic>
        <p:nvPicPr>
          <p:cNvPr id="1026" name="Picture 2" descr="N:\We got\Communications\Style\Logos\London Youth\Master RGB for screen\LY_Master_RGB_w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6227" y="5861997"/>
            <a:ext cx="2653704" cy="856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58341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2"/>
            <a:ext cx="2743200" cy="365125"/>
          </a:xfrm>
          <a:prstGeom prst="rect">
            <a:avLst/>
          </a:prstGeom>
        </p:spPr>
        <p:txBody>
          <a:bodyPr/>
          <a:lstStyle>
            <a:lvl1pPr>
              <a:defRPr sz="1200"/>
            </a:lvl1pPr>
          </a:lstStyle>
          <a:p>
            <a:fld id="{33CB0117-55D8-7547-A06C-DB0070BD4875}" type="datetimeFigureOut">
              <a:rPr lang="en-US" smtClean="0"/>
              <a:pPr/>
              <a:t>10/28/2019</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lgn="ctr">
              <a:defRPr sz="1200"/>
            </a:lvl1p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sz="1200"/>
            </a:lvl1pPr>
          </a:lstStyle>
          <a:p>
            <a:pPr algn="r"/>
            <a:fld id="{2E8B30F9-AA3A-E048-BF1F-5AE42A257784}" type="slidenum">
              <a:rPr lang="en-US" smtClean="0"/>
              <a:pPr algn="r"/>
              <a:t>‹#›</a:t>
            </a:fld>
            <a:endParaRPr lang="en-US" dirty="0"/>
          </a:p>
        </p:txBody>
      </p:sp>
      <p:sp>
        <p:nvSpPr>
          <p:cNvPr id="7" name="Title Placeholder 1"/>
          <p:cNvSpPr>
            <a:spLocks noGrp="1"/>
          </p:cNvSpPr>
          <p:nvPr>
            <p:ph type="title" hasCustomPrompt="1"/>
          </p:nvPr>
        </p:nvSpPr>
        <p:spPr>
          <a:xfrm>
            <a:off x="838203" y="324758"/>
            <a:ext cx="7772397" cy="489092"/>
          </a:xfrm>
          <a:prstGeom prst="rect">
            <a:avLst/>
          </a:prstGeom>
        </p:spPr>
        <p:txBody>
          <a:bodyPr vert="horz" lIns="91440" tIns="45720" rIns="91440" bIns="45720" rtlCol="0" anchor="ctr" anchorCtr="0">
            <a:noAutofit/>
          </a:bodyPr>
          <a:lstStyle>
            <a:lvl1pPr>
              <a:defRPr sz="2200" b="1" baseline="0">
                <a:solidFill>
                  <a:schemeClr val="tx2"/>
                </a:solidFill>
              </a:defRPr>
            </a:lvl1pPr>
          </a:lstStyle>
          <a:p>
            <a:r>
              <a:rPr lang="en-GB" dirty="0"/>
              <a:t>Title 22pt type</a:t>
            </a:r>
            <a:endParaRPr lang="en-US" dirty="0"/>
          </a:p>
        </p:txBody>
      </p:sp>
      <p:sp>
        <p:nvSpPr>
          <p:cNvPr id="8" name="Text Placeholder 2"/>
          <p:cNvSpPr>
            <a:spLocks noGrp="1"/>
          </p:cNvSpPr>
          <p:nvPr>
            <p:ph idx="1" hasCustomPrompt="1"/>
          </p:nvPr>
        </p:nvSpPr>
        <p:spPr>
          <a:xfrm>
            <a:off x="838200" y="1371601"/>
            <a:ext cx="10515600" cy="3959167"/>
          </a:xfrm>
          <a:prstGeom prst="rect">
            <a:avLst/>
          </a:prstGeom>
        </p:spPr>
        <p:txBody>
          <a:bodyPr vert="horz" lIns="91440" tIns="45720" rIns="91440" bIns="45720" rtlCol="0">
            <a:normAutofit/>
          </a:bodyPr>
          <a:lstStyle>
            <a:lvl1pPr>
              <a:buClr>
                <a:schemeClr val="tx2"/>
              </a:buClr>
              <a:defRPr sz="1800" baseline="0"/>
            </a:lvl1pPr>
            <a:lvl2pPr>
              <a:buClr>
                <a:schemeClr val="tx2"/>
              </a:buClr>
              <a:defRPr sz="1600"/>
            </a:lvl2pPr>
            <a:lvl3pPr>
              <a:buClr>
                <a:schemeClr val="tx2"/>
              </a:buClr>
              <a:defRPr sz="1400"/>
            </a:lvl3pPr>
            <a:lvl4pPr>
              <a:buClr>
                <a:schemeClr val="tx2"/>
              </a:buClr>
              <a:defRPr sz="1200"/>
            </a:lvl4pPr>
            <a:lvl5pPr>
              <a:buClr>
                <a:schemeClr val="tx2"/>
              </a:buClr>
              <a:defRPr sz="1200"/>
            </a:lvl5pPr>
          </a:lstStyle>
          <a:p>
            <a:pPr lvl="0"/>
            <a:r>
              <a:rPr lang="en-GB" dirty="0"/>
              <a:t>Body no smaller than 18pt type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237531"/>
            <a:ext cx="2927504" cy="708267"/>
          </a:xfrm>
          <a:prstGeom prst="rect">
            <a:avLst/>
          </a:prstGeom>
        </p:spPr>
      </p:pic>
      <p:cxnSp>
        <p:nvCxnSpPr>
          <p:cNvPr id="3" name="Straight Connector 2"/>
          <p:cNvCxnSpPr/>
          <p:nvPr userDrawn="1"/>
        </p:nvCxnSpPr>
        <p:spPr>
          <a:xfrm flipH="1">
            <a:off x="838202" y="945797"/>
            <a:ext cx="10515599" cy="0"/>
          </a:xfrm>
          <a:prstGeom prst="line">
            <a:avLst/>
          </a:prstGeom>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70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mall logo)">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FC70D6F7-C370-486F-8827-26B050B35ABC}"/>
              </a:ext>
            </a:extLst>
          </p:cNvPr>
          <p:cNvSpPr/>
          <p:nvPr userDrawn="1"/>
        </p:nvSpPr>
        <p:spPr>
          <a:xfrm rot="10800000">
            <a:off x="8647659" y="-4"/>
            <a:ext cx="3544344" cy="47815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a:extLst>
              <a:ext uri="{FF2B5EF4-FFF2-40B4-BE49-F238E27FC236}">
                <a16:creationId xmlns:a16="http://schemas.microsoft.com/office/drawing/2014/main" id="{6C58867E-3CF4-4B6F-99AD-1C62AF55B8A7}"/>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D7DA97A2-0E46-473C-B63F-6BCADD864ADC}"/>
              </a:ext>
            </a:extLst>
          </p:cNvPr>
          <p:cNvPicPr>
            <a:picLocks noChangeAspect="1"/>
          </p:cNvPicPr>
          <p:nvPr userDrawn="1"/>
        </p:nvPicPr>
        <p:blipFill>
          <a:blip r:embed="rId2"/>
          <a:stretch>
            <a:fillRect/>
          </a:stretch>
        </p:blipFill>
        <p:spPr>
          <a:xfrm>
            <a:off x="9525000" y="5929887"/>
            <a:ext cx="2498094" cy="805837"/>
          </a:xfrm>
          <a:prstGeom prst="rect">
            <a:avLst/>
          </a:prstGeom>
        </p:spPr>
      </p:pic>
    </p:spTree>
    <p:extLst>
      <p:ext uri="{BB962C8B-B14F-4D97-AF65-F5344CB8AC3E}">
        <p14:creationId xmlns:p14="http://schemas.microsoft.com/office/powerpoint/2010/main" val="18157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slide_white_logo">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FC70D6F7-C370-486F-8827-26B050B35ABC}"/>
              </a:ext>
            </a:extLst>
          </p:cNvPr>
          <p:cNvSpPr/>
          <p:nvPr userDrawn="1"/>
        </p:nvSpPr>
        <p:spPr>
          <a:xfrm rot="10800000">
            <a:off x="8647659" y="-4"/>
            <a:ext cx="3544344" cy="47815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a:extLst>
              <a:ext uri="{FF2B5EF4-FFF2-40B4-BE49-F238E27FC236}">
                <a16:creationId xmlns:a16="http://schemas.microsoft.com/office/drawing/2014/main" id="{6C58867E-3CF4-4B6F-99AD-1C62AF55B8A7}"/>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gradFill>
            <a:gsLst>
              <a:gs pos="0">
                <a:schemeClr val="tx2"/>
              </a:gs>
              <a:gs pos="99000">
                <a:schemeClr val="accent2"/>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D7DA97A2-0E46-473C-B63F-6BCADD864ADC}"/>
              </a:ext>
            </a:extLst>
          </p:cNvPr>
          <p:cNvPicPr>
            <a:picLocks noChangeAspect="1"/>
          </p:cNvPicPr>
          <p:nvPr userDrawn="1"/>
        </p:nvPicPr>
        <p:blipFill>
          <a:blip r:embed="rId2"/>
          <a:stretch>
            <a:fillRect/>
          </a:stretch>
        </p:blipFill>
        <p:spPr>
          <a:xfrm>
            <a:off x="9525000" y="5929887"/>
            <a:ext cx="2498094" cy="805837"/>
          </a:xfrm>
          <a:prstGeom prst="rect">
            <a:avLst/>
          </a:prstGeom>
        </p:spPr>
      </p:pic>
    </p:spTree>
    <p:extLst>
      <p:ext uri="{BB962C8B-B14F-4D97-AF65-F5344CB8AC3E}">
        <p14:creationId xmlns:p14="http://schemas.microsoft.com/office/powerpoint/2010/main" val="61120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informal)">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B0DEFD8F-AE44-4042-81FF-7C26A10BAE71}"/>
              </a:ext>
            </a:extLst>
          </p:cNvPr>
          <p:cNvSpPr/>
          <p:nvPr userDrawn="1"/>
        </p:nvSpPr>
        <p:spPr>
          <a:xfrm rot="10800000">
            <a:off x="8647659" y="-4"/>
            <a:ext cx="3544344" cy="47815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a:extLst>
              <a:ext uri="{FF2B5EF4-FFF2-40B4-BE49-F238E27FC236}">
                <a16:creationId xmlns:a16="http://schemas.microsoft.com/office/drawing/2014/main" id="{91295BE2-4C41-41A4-AEB3-DF7445A4DC5F}"/>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gradFill flip="none" rotWithShape="1">
            <a:gsLst>
              <a:gs pos="0">
                <a:schemeClr val="accent1">
                  <a:lumMod val="67000"/>
                </a:schemeClr>
              </a:gs>
              <a:gs pos="0">
                <a:schemeClr val="accent1"/>
              </a:gs>
              <a:gs pos="100000">
                <a:schemeClr val="accent3"/>
              </a:gs>
            </a:gsLst>
            <a:lin ang="20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7167F111-3BE7-4BF1-99F0-EBEA3B1DB76A}"/>
              </a:ext>
            </a:extLst>
          </p:cNvPr>
          <p:cNvPicPr>
            <a:picLocks noChangeAspect="1"/>
          </p:cNvPicPr>
          <p:nvPr userDrawn="1"/>
        </p:nvPicPr>
        <p:blipFill>
          <a:blip r:embed="rId2"/>
          <a:stretch>
            <a:fillRect/>
          </a:stretch>
        </p:blipFill>
        <p:spPr>
          <a:xfrm>
            <a:off x="9525000" y="5929887"/>
            <a:ext cx="2498094" cy="805837"/>
          </a:xfrm>
          <a:prstGeom prst="rect">
            <a:avLst/>
          </a:prstGeom>
        </p:spPr>
      </p:pic>
    </p:spTree>
    <p:extLst>
      <p:ext uri="{BB962C8B-B14F-4D97-AF65-F5344CB8AC3E}">
        <p14:creationId xmlns:p14="http://schemas.microsoft.com/office/powerpoint/2010/main" val="38073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pic>
        <p:nvPicPr>
          <p:cNvPr id="11" name="Content Placeholder 6">
            <a:extLst>
              <a:ext uri="{FF2B5EF4-FFF2-40B4-BE49-F238E27FC236}">
                <a16:creationId xmlns:a16="http://schemas.microsoft.com/office/drawing/2014/main" id="{793EC5AF-D8B2-C94B-90A9-94F16F16F548}"/>
              </a:ext>
            </a:extLst>
          </p:cNvPr>
          <p:cNvPicPr>
            <a:picLocks noChangeAspect="1"/>
          </p:cNvPicPr>
          <p:nvPr userDrawn="1"/>
        </p:nvPicPr>
        <p:blipFill>
          <a:blip r:embed="rId2"/>
          <a:stretch>
            <a:fillRect/>
          </a:stretch>
        </p:blipFill>
        <p:spPr>
          <a:xfrm>
            <a:off x="9312906" y="5991893"/>
            <a:ext cx="2483526" cy="599886"/>
          </a:xfrm>
          <a:prstGeom prst="rect">
            <a:avLst/>
          </a:prstGeom>
        </p:spPr>
      </p:pic>
    </p:spTree>
    <p:extLst>
      <p:ext uri="{BB962C8B-B14F-4D97-AF65-F5344CB8AC3E}">
        <p14:creationId xmlns:p14="http://schemas.microsoft.com/office/powerpoint/2010/main" val="36538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block of text">
    <p:spTree>
      <p:nvGrpSpPr>
        <p:cNvPr id="1" name=""/>
        <p:cNvGrpSpPr/>
        <p:nvPr/>
      </p:nvGrpSpPr>
      <p:grpSpPr>
        <a:xfrm>
          <a:off x="0" y="0"/>
          <a:ext cx="0" cy="0"/>
          <a:chOff x="0" y="0"/>
          <a:chExt cx="0" cy="0"/>
        </a:xfrm>
      </p:grpSpPr>
      <p:pic>
        <p:nvPicPr>
          <p:cNvPr id="3" name="Content Placeholder 6">
            <a:extLst>
              <a:ext uri="{FF2B5EF4-FFF2-40B4-BE49-F238E27FC236}">
                <a16:creationId xmlns:a16="http://schemas.microsoft.com/office/drawing/2014/main" id="{B8D2BCC7-70A5-4515-A7B1-F31A5D8FAB90}"/>
              </a:ext>
            </a:extLst>
          </p:cNvPr>
          <p:cNvPicPr>
            <a:picLocks noChangeAspect="1"/>
          </p:cNvPicPr>
          <p:nvPr userDrawn="1"/>
        </p:nvPicPr>
        <p:blipFill>
          <a:blip r:embed="rId2"/>
          <a:stretch>
            <a:fillRect/>
          </a:stretch>
        </p:blipFill>
        <p:spPr>
          <a:xfrm>
            <a:off x="9312906" y="5991893"/>
            <a:ext cx="2483526" cy="599886"/>
          </a:xfrm>
          <a:prstGeom prst="rect">
            <a:avLst/>
          </a:prstGeom>
        </p:spPr>
      </p:pic>
    </p:spTree>
    <p:extLst>
      <p:ext uri="{BB962C8B-B14F-4D97-AF65-F5344CB8AC3E}">
        <p14:creationId xmlns:p14="http://schemas.microsoft.com/office/powerpoint/2010/main" val="277618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with graphic">
    <p:spTree>
      <p:nvGrpSpPr>
        <p:cNvPr id="1" name=""/>
        <p:cNvGrpSpPr/>
        <p:nvPr/>
      </p:nvGrpSpPr>
      <p:grpSpPr>
        <a:xfrm>
          <a:off x="0" y="0"/>
          <a:ext cx="0" cy="0"/>
          <a:chOff x="0" y="0"/>
          <a:chExt cx="0" cy="0"/>
        </a:xfrm>
      </p:grpSpPr>
      <p:pic>
        <p:nvPicPr>
          <p:cNvPr id="3" name="Content Placeholder 6">
            <a:extLst>
              <a:ext uri="{FF2B5EF4-FFF2-40B4-BE49-F238E27FC236}">
                <a16:creationId xmlns:a16="http://schemas.microsoft.com/office/drawing/2014/main" id="{0D153584-4C0F-49CA-A445-EF77B61BAD9A}"/>
              </a:ext>
            </a:extLst>
          </p:cNvPr>
          <p:cNvPicPr>
            <a:picLocks noChangeAspect="1"/>
          </p:cNvPicPr>
          <p:nvPr userDrawn="1"/>
        </p:nvPicPr>
        <p:blipFill>
          <a:blip r:embed="rId2"/>
          <a:stretch>
            <a:fillRect/>
          </a:stretch>
        </p:blipFill>
        <p:spPr>
          <a:xfrm>
            <a:off x="9312906" y="5991893"/>
            <a:ext cx="2483526" cy="599886"/>
          </a:xfrm>
          <a:prstGeom prst="rect">
            <a:avLst/>
          </a:prstGeom>
        </p:spPr>
      </p:pic>
    </p:spTree>
    <p:extLst>
      <p:ext uri="{BB962C8B-B14F-4D97-AF65-F5344CB8AC3E}">
        <p14:creationId xmlns:p14="http://schemas.microsoft.com/office/powerpoint/2010/main" val="45903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041098EA-2619-4E69-8933-B6F842062ABE}"/>
              </a:ext>
            </a:extLst>
          </p:cNvPr>
          <p:cNvSpPr/>
          <p:nvPr userDrawn="1"/>
        </p:nvSpPr>
        <p:spPr>
          <a:xfrm rot="10800000">
            <a:off x="8647659" y="-4"/>
            <a:ext cx="3544344" cy="47815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a:extLst>
              <a:ext uri="{FF2B5EF4-FFF2-40B4-BE49-F238E27FC236}">
                <a16:creationId xmlns:a16="http://schemas.microsoft.com/office/drawing/2014/main" id="{B1E71624-9126-4127-A935-A9C6E3794B5B}"/>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400B3B5B-36B9-41DE-90A1-DA4F17BBF43F}"/>
              </a:ext>
            </a:extLst>
          </p:cNvPr>
          <p:cNvPicPr>
            <a:picLocks noChangeAspect="1"/>
          </p:cNvPicPr>
          <p:nvPr userDrawn="1"/>
        </p:nvPicPr>
        <p:blipFill>
          <a:blip r:embed="rId2"/>
          <a:stretch>
            <a:fillRect/>
          </a:stretch>
        </p:blipFill>
        <p:spPr>
          <a:xfrm>
            <a:off x="9525000" y="5929887"/>
            <a:ext cx="2498094" cy="805837"/>
          </a:xfrm>
          <a:prstGeom prst="rect">
            <a:avLst/>
          </a:prstGeom>
        </p:spPr>
      </p:pic>
    </p:spTree>
    <p:extLst>
      <p:ext uri="{BB962C8B-B14F-4D97-AF65-F5344CB8AC3E}">
        <p14:creationId xmlns:p14="http://schemas.microsoft.com/office/powerpoint/2010/main" val="259461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F8DA880-5633-A642-9CF2-FC1C7B58F2D7}"/>
              </a:ext>
            </a:extLst>
          </p:cNvPr>
          <p:cNvPicPr>
            <a:picLocks noChangeAspect="1"/>
          </p:cNvPicPr>
          <p:nvPr userDrawn="1"/>
        </p:nvPicPr>
        <p:blipFill>
          <a:blip r:embed="rId2"/>
          <a:stretch>
            <a:fillRect/>
          </a:stretch>
        </p:blipFill>
        <p:spPr>
          <a:xfrm rot="18510293">
            <a:off x="8848033" y="-1702669"/>
            <a:ext cx="3761372" cy="3840390"/>
          </a:xfrm>
          <a:prstGeom prst="rect">
            <a:avLst/>
          </a:prstGeom>
        </p:spPr>
      </p:pic>
      <p:sp>
        <p:nvSpPr>
          <p:cNvPr id="8" name="Right Triangle 5">
            <a:extLst>
              <a:ext uri="{FF2B5EF4-FFF2-40B4-BE49-F238E27FC236}">
                <a16:creationId xmlns:a16="http://schemas.microsoft.com/office/drawing/2014/main" id="{D2BECCAA-98EA-4CF7-B537-176654901E4B}"/>
              </a:ext>
            </a:extLst>
          </p:cNvPr>
          <p:cNvSpPr/>
          <p:nvPr userDrawn="1"/>
        </p:nvSpPr>
        <p:spPr>
          <a:xfrm rot="16200000">
            <a:off x="7100366" y="1766366"/>
            <a:ext cx="5676899" cy="4506369"/>
          </a:xfrm>
          <a:custGeom>
            <a:avLst/>
            <a:gdLst>
              <a:gd name="connsiteX0" fmla="*/ 0 w 6857999"/>
              <a:gd name="connsiteY0" fmla="*/ 5420769 h 5420769"/>
              <a:gd name="connsiteX1" fmla="*/ 0 w 6857999"/>
              <a:gd name="connsiteY1" fmla="*/ 0 h 5420769"/>
              <a:gd name="connsiteX2" fmla="*/ 6857999 w 6857999"/>
              <a:gd name="connsiteY2" fmla="*/ 5420769 h 5420769"/>
              <a:gd name="connsiteX3" fmla="*/ 0 w 6857999"/>
              <a:gd name="connsiteY3" fmla="*/ 5420769 h 5420769"/>
              <a:gd name="connsiteX0" fmla="*/ 0 w 5676899"/>
              <a:gd name="connsiteY0" fmla="*/ 5420769 h 5420769"/>
              <a:gd name="connsiteX1" fmla="*/ 0 w 5676899"/>
              <a:gd name="connsiteY1" fmla="*/ 0 h 5420769"/>
              <a:gd name="connsiteX2" fmla="*/ 5676899 w 5676899"/>
              <a:gd name="connsiteY2" fmla="*/ 4506369 h 5420769"/>
              <a:gd name="connsiteX3" fmla="*/ 0 w 5676899"/>
              <a:gd name="connsiteY3" fmla="*/ 5420769 h 5420769"/>
              <a:gd name="connsiteX0" fmla="*/ 0 w 5695949"/>
              <a:gd name="connsiteY0" fmla="*/ 4620669 h 4620669"/>
              <a:gd name="connsiteX1" fmla="*/ 19050 w 5695949"/>
              <a:gd name="connsiteY1" fmla="*/ 0 h 4620669"/>
              <a:gd name="connsiteX2" fmla="*/ 5695949 w 5695949"/>
              <a:gd name="connsiteY2" fmla="*/ 4506369 h 4620669"/>
              <a:gd name="connsiteX3" fmla="*/ 0 w 5695949"/>
              <a:gd name="connsiteY3" fmla="*/ 4620669 h 4620669"/>
              <a:gd name="connsiteX0" fmla="*/ 76200 w 5676899"/>
              <a:gd name="connsiteY0" fmla="*/ 4563519 h 4563519"/>
              <a:gd name="connsiteX1" fmla="*/ 0 w 5676899"/>
              <a:gd name="connsiteY1" fmla="*/ 0 h 4563519"/>
              <a:gd name="connsiteX2" fmla="*/ 5676899 w 5676899"/>
              <a:gd name="connsiteY2" fmla="*/ 4506369 h 4563519"/>
              <a:gd name="connsiteX3" fmla="*/ 76200 w 5676899"/>
              <a:gd name="connsiteY3" fmla="*/ 4563519 h 4563519"/>
              <a:gd name="connsiteX0" fmla="*/ 95250 w 5676899"/>
              <a:gd name="connsiteY0" fmla="*/ 4582569 h 4582569"/>
              <a:gd name="connsiteX1" fmla="*/ 0 w 5676899"/>
              <a:gd name="connsiteY1" fmla="*/ 0 h 4582569"/>
              <a:gd name="connsiteX2" fmla="*/ 5676899 w 5676899"/>
              <a:gd name="connsiteY2" fmla="*/ 4506369 h 4582569"/>
              <a:gd name="connsiteX3" fmla="*/ 95250 w 5676899"/>
              <a:gd name="connsiteY3" fmla="*/ 4582569 h 4582569"/>
              <a:gd name="connsiteX0" fmla="*/ 0 w 5676899"/>
              <a:gd name="connsiteY0" fmla="*/ 4563519 h 4563519"/>
              <a:gd name="connsiteX1" fmla="*/ 0 w 5676899"/>
              <a:gd name="connsiteY1" fmla="*/ 0 h 4563519"/>
              <a:gd name="connsiteX2" fmla="*/ 5676899 w 5676899"/>
              <a:gd name="connsiteY2" fmla="*/ 4506369 h 4563519"/>
              <a:gd name="connsiteX3" fmla="*/ 0 w 5676899"/>
              <a:gd name="connsiteY3" fmla="*/ 4563519 h 456351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57150 w 5676899"/>
              <a:gd name="connsiteY0" fmla="*/ 4582569 h 4582569"/>
              <a:gd name="connsiteX1" fmla="*/ 0 w 5676899"/>
              <a:gd name="connsiteY1" fmla="*/ 0 h 4582569"/>
              <a:gd name="connsiteX2" fmla="*/ 5676899 w 5676899"/>
              <a:gd name="connsiteY2" fmla="*/ 4506369 h 4582569"/>
              <a:gd name="connsiteX3" fmla="*/ 57150 w 5676899"/>
              <a:gd name="connsiteY3" fmla="*/ 4582569 h 458256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63519 h 4563519"/>
              <a:gd name="connsiteX1" fmla="*/ 0 w 5676899"/>
              <a:gd name="connsiteY1" fmla="*/ 0 h 4563519"/>
              <a:gd name="connsiteX2" fmla="*/ 5676899 w 5676899"/>
              <a:gd name="connsiteY2" fmla="*/ 4506369 h 4563519"/>
              <a:gd name="connsiteX3" fmla="*/ 38100 w 5676899"/>
              <a:gd name="connsiteY3" fmla="*/ 4563519 h 4563519"/>
              <a:gd name="connsiteX0" fmla="*/ 38100 w 5676899"/>
              <a:gd name="connsiteY0" fmla="*/ 4544469 h 4544469"/>
              <a:gd name="connsiteX1" fmla="*/ 0 w 5676899"/>
              <a:gd name="connsiteY1" fmla="*/ 0 h 4544469"/>
              <a:gd name="connsiteX2" fmla="*/ 5676899 w 5676899"/>
              <a:gd name="connsiteY2" fmla="*/ 4506369 h 4544469"/>
              <a:gd name="connsiteX3" fmla="*/ 38100 w 5676899"/>
              <a:gd name="connsiteY3" fmla="*/ 4544469 h 4544469"/>
              <a:gd name="connsiteX0" fmla="*/ 0 w 5676899"/>
              <a:gd name="connsiteY0" fmla="*/ 4468269 h 4506369"/>
              <a:gd name="connsiteX1" fmla="*/ 0 w 5676899"/>
              <a:gd name="connsiteY1" fmla="*/ 0 h 4506369"/>
              <a:gd name="connsiteX2" fmla="*/ 5676899 w 5676899"/>
              <a:gd name="connsiteY2" fmla="*/ 4506369 h 4506369"/>
              <a:gd name="connsiteX3" fmla="*/ 0 w 5676899"/>
              <a:gd name="connsiteY3" fmla="*/ 4468269 h 4506369"/>
              <a:gd name="connsiteX0" fmla="*/ 800100 w 5676899"/>
              <a:gd name="connsiteY0" fmla="*/ 4239669 h 4506369"/>
              <a:gd name="connsiteX1" fmla="*/ 0 w 5676899"/>
              <a:gd name="connsiteY1" fmla="*/ 0 h 4506369"/>
              <a:gd name="connsiteX2" fmla="*/ 5676899 w 5676899"/>
              <a:gd name="connsiteY2" fmla="*/ 4506369 h 4506369"/>
              <a:gd name="connsiteX3" fmla="*/ 800100 w 5676899"/>
              <a:gd name="connsiteY3" fmla="*/ 4239669 h 4506369"/>
              <a:gd name="connsiteX0" fmla="*/ 19050 w 5676899"/>
              <a:gd name="connsiteY0" fmla="*/ 4468269 h 4506369"/>
              <a:gd name="connsiteX1" fmla="*/ 0 w 5676899"/>
              <a:gd name="connsiteY1" fmla="*/ 0 h 4506369"/>
              <a:gd name="connsiteX2" fmla="*/ 5676899 w 5676899"/>
              <a:gd name="connsiteY2" fmla="*/ 4506369 h 4506369"/>
              <a:gd name="connsiteX3" fmla="*/ 19050 w 5676899"/>
              <a:gd name="connsiteY3" fmla="*/ 4468269 h 4506369"/>
              <a:gd name="connsiteX0" fmla="*/ 19050 w 5676899"/>
              <a:gd name="connsiteY0" fmla="*/ 4487319 h 4506369"/>
              <a:gd name="connsiteX1" fmla="*/ 0 w 5676899"/>
              <a:gd name="connsiteY1" fmla="*/ 0 h 4506369"/>
              <a:gd name="connsiteX2" fmla="*/ 5676899 w 5676899"/>
              <a:gd name="connsiteY2" fmla="*/ 4506369 h 4506369"/>
              <a:gd name="connsiteX3" fmla="*/ 19050 w 5676899"/>
              <a:gd name="connsiteY3" fmla="*/ 4487319 h 4506369"/>
              <a:gd name="connsiteX0" fmla="*/ 0 w 5695949"/>
              <a:gd name="connsiteY0" fmla="*/ 4487319 h 4506369"/>
              <a:gd name="connsiteX1" fmla="*/ 19050 w 5695949"/>
              <a:gd name="connsiteY1" fmla="*/ 0 h 4506369"/>
              <a:gd name="connsiteX2" fmla="*/ 5695949 w 5695949"/>
              <a:gd name="connsiteY2" fmla="*/ 4506369 h 4506369"/>
              <a:gd name="connsiteX3" fmla="*/ 0 w 5695949"/>
              <a:gd name="connsiteY3" fmla="*/ 4487319 h 4506369"/>
              <a:gd name="connsiteX0" fmla="*/ 0 w 5676899"/>
              <a:gd name="connsiteY0" fmla="*/ 4449219 h 4506369"/>
              <a:gd name="connsiteX1" fmla="*/ 0 w 5676899"/>
              <a:gd name="connsiteY1" fmla="*/ 0 h 4506369"/>
              <a:gd name="connsiteX2" fmla="*/ 5676899 w 5676899"/>
              <a:gd name="connsiteY2" fmla="*/ 4506369 h 4506369"/>
              <a:gd name="connsiteX3" fmla="*/ 0 w 5676899"/>
              <a:gd name="connsiteY3" fmla="*/ 4449219 h 4506369"/>
              <a:gd name="connsiteX0" fmla="*/ 0 w 5676899"/>
              <a:gd name="connsiteY0" fmla="*/ 4506369 h 4506369"/>
              <a:gd name="connsiteX1" fmla="*/ 0 w 5676899"/>
              <a:gd name="connsiteY1" fmla="*/ 0 h 4506369"/>
              <a:gd name="connsiteX2" fmla="*/ 5676899 w 5676899"/>
              <a:gd name="connsiteY2" fmla="*/ 4506369 h 4506369"/>
              <a:gd name="connsiteX3" fmla="*/ 0 w 5676899"/>
              <a:gd name="connsiteY3" fmla="*/ 4506369 h 4506369"/>
            </a:gdLst>
            <a:ahLst/>
            <a:cxnLst>
              <a:cxn ang="0">
                <a:pos x="connsiteX0" y="connsiteY0"/>
              </a:cxn>
              <a:cxn ang="0">
                <a:pos x="connsiteX1" y="connsiteY1"/>
              </a:cxn>
              <a:cxn ang="0">
                <a:pos x="connsiteX2" y="connsiteY2"/>
              </a:cxn>
              <a:cxn ang="0">
                <a:pos x="connsiteX3" y="connsiteY3"/>
              </a:cxn>
            </a:cxnLst>
            <a:rect l="l" t="t" r="r" b="b"/>
            <a:pathLst>
              <a:path w="5676899" h="4506369">
                <a:moveTo>
                  <a:pt x="0" y="4506369"/>
                </a:moveTo>
                <a:lnTo>
                  <a:pt x="0" y="0"/>
                </a:lnTo>
                <a:lnTo>
                  <a:pt x="5676899" y="4506369"/>
                </a:lnTo>
                <a:lnTo>
                  <a:pt x="0" y="450636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C42C2DFB-C1BD-4932-ABFB-1BF0A852BD32}"/>
              </a:ext>
            </a:extLst>
          </p:cNvPr>
          <p:cNvPicPr>
            <a:picLocks noChangeAspect="1"/>
          </p:cNvPicPr>
          <p:nvPr userDrawn="1"/>
        </p:nvPicPr>
        <p:blipFill>
          <a:blip r:embed="rId3"/>
          <a:stretch>
            <a:fillRect/>
          </a:stretch>
        </p:blipFill>
        <p:spPr>
          <a:xfrm>
            <a:off x="9525000" y="5929887"/>
            <a:ext cx="2498094" cy="805837"/>
          </a:xfrm>
          <a:prstGeom prst="rect">
            <a:avLst/>
          </a:prstGeom>
        </p:spPr>
      </p:pic>
    </p:spTree>
    <p:extLst>
      <p:ext uri="{BB962C8B-B14F-4D97-AF65-F5344CB8AC3E}">
        <p14:creationId xmlns:p14="http://schemas.microsoft.com/office/powerpoint/2010/main" val="200524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EA5909-1450-0945-B874-69C9035F8C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B4B48E-3A9C-0840-A62A-CAF89843C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E2B17-6F05-E14A-B555-7AFD92F8D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A8318-DF23-884B-BD21-873DE490F724}" type="datetimeFigureOut">
              <a:rPr lang="en-US" smtClean="0"/>
              <a:t>10/28/2019</a:t>
            </a:fld>
            <a:endParaRPr lang="en-US"/>
          </a:p>
        </p:txBody>
      </p:sp>
      <p:sp>
        <p:nvSpPr>
          <p:cNvPr id="5" name="Footer Placeholder 4">
            <a:extLst>
              <a:ext uri="{FF2B5EF4-FFF2-40B4-BE49-F238E27FC236}">
                <a16:creationId xmlns:a16="http://schemas.microsoft.com/office/drawing/2014/main" id="{12C945B1-DA73-7D46-9221-67008E6563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53D536-BCD3-7240-8AE2-C85AEB121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7777E-8570-394E-9A1F-DA9B1D38E1A5}" type="slidenum">
              <a:rPr lang="en-US" smtClean="0"/>
              <a:t>‹#›</a:t>
            </a:fld>
            <a:endParaRPr lang="en-US"/>
          </a:p>
        </p:txBody>
      </p:sp>
    </p:spTree>
    <p:extLst>
      <p:ext uri="{BB962C8B-B14F-4D97-AF65-F5344CB8AC3E}">
        <p14:creationId xmlns:p14="http://schemas.microsoft.com/office/powerpoint/2010/main" val="221728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1" r:id="rId4"/>
    <p:sldLayoutId id="2147483652" r:id="rId5"/>
    <p:sldLayoutId id="2147483661" r:id="rId6"/>
    <p:sldLayoutId id="2147483660" r:id="rId7"/>
    <p:sldLayoutId id="2147483653" r:id="rId8"/>
    <p:sldLayoutId id="2147483654" r:id="rId9"/>
    <p:sldLayoutId id="2147483662" r:id="rId10"/>
    <p:sldLayoutId id="2147483664" r:id="rId11"/>
  </p:sldLayoutIdLst>
  <p:txStyles>
    <p:titleStyle>
      <a:lvl1pPr algn="l" defTabSz="914400" rtl="0" eaLnBrk="1" latinLnBrk="0" hangingPunct="1">
        <a:lnSpc>
          <a:spcPct val="90000"/>
        </a:lnSpc>
        <a:spcBef>
          <a:spcPct val="0"/>
        </a:spcBef>
        <a:buNone/>
        <a:defRPr sz="4400" b="1" kern="1200">
          <a:solidFill>
            <a:schemeClr val="tx1"/>
          </a:solidFill>
          <a:latin typeface="Montserra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4.xml" /><Relationship Id="rId1" Type="http://schemas.openxmlformats.org/officeDocument/2006/relationships/slideLayout" Target="../slideLayouts/slideLayout2.xml" /><Relationship Id="rId6" Type="http://schemas.openxmlformats.org/officeDocument/2006/relationships/image" Target="../media/image10.png" /><Relationship Id="rId5" Type="http://schemas.openxmlformats.org/officeDocument/2006/relationships/image" Target="../media/image9.png" /><Relationship Id="rId4" Type="http://schemas.openxmlformats.org/officeDocument/2006/relationships/image" Target="../media/image8.png" /></Relationships>
</file>

<file path=ppt/slides/_rels/slide6.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notesSlide" Target="../notesSlides/notesSlide5.xml" /><Relationship Id="rId1" Type="http://schemas.openxmlformats.org/officeDocument/2006/relationships/slideLayout" Target="../slideLayouts/slideLayout2.xml" /><Relationship Id="rId4" Type="http://schemas.openxmlformats.org/officeDocument/2006/relationships/image" Target="../media/image12.pn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 /></Relationships>
</file>

<file path=ppt/slides/_rels/slide8.xml.rels><?xml version="1.0" encoding="UTF-8" standalone="yes"?>
<Relationships xmlns="http://schemas.openxmlformats.org/package/2006/relationships"><Relationship Id="rId8" Type="http://schemas.openxmlformats.org/officeDocument/2006/relationships/image" Target="../media/image18.svg" /><Relationship Id="rId3" Type="http://schemas.openxmlformats.org/officeDocument/2006/relationships/image" Target="../media/image14.png" /><Relationship Id="rId7" Type="http://schemas.openxmlformats.org/officeDocument/2006/relationships/image" Target="../media/image17.png" /><Relationship Id="rId2" Type="http://schemas.openxmlformats.org/officeDocument/2006/relationships/image" Target="../media/image13.png" /><Relationship Id="rId1" Type="http://schemas.openxmlformats.org/officeDocument/2006/relationships/slideLayout" Target="../slideLayouts/slideLayout10.xml" /><Relationship Id="rId6" Type="http://schemas.microsoft.com/office/2007/relationships/hdphoto" Target="../media/hdphoto1.wdp" /><Relationship Id="rId5" Type="http://schemas.openxmlformats.org/officeDocument/2006/relationships/image" Target="../media/image16.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 y="3052078"/>
            <a:ext cx="6598920" cy="830997"/>
          </a:xfrm>
          <a:prstGeom prst="rect">
            <a:avLst/>
          </a:prstGeom>
        </p:spPr>
        <p:txBody>
          <a:bodyPr wrap="square" anchor="t">
            <a:spAutoFit/>
          </a:bodyPr>
          <a:lstStyle/>
          <a:p>
            <a:r>
              <a:rPr lang="en-GB" sz="4800" b="1" dirty="0">
                <a:latin typeface="+mj-lt"/>
                <a:cs typeface="Arial"/>
              </a:rPr>
              <a:t>Peer-led Research </a:t>
            </a:r>
          </a:p>
        </p:txBody>
      </p:sp>
      <p:sp>
        <p:nvSpPr>
          <p:cNvPr id="3" name="Rectangle 2"/>
          <p:cNvSpPr/>
          <p:nvPr/>
        </p:nvSpPr>
        <p:spPr>
          <a:xfrm>
            <a:off x="441960" y="3963027"/>
            <a:ext cx="6096000" cy="461665"/>
          </a:xfrm>
          <a:prstGeom prst="rect">
            <a:avLst/>
          </a:prstGeom>
        </p:spPr>
        <p:txBody>
          <a:bodyPr anchor="t">
            <a:spAutoFit/>
          </a:bodyPr>
          <a:lstStyle/>
          <a:p>
            <a:r>
              <a:rPr lang="en-GB" sz="2400" b="1" dirty="0">
                <a:cs typeface="Arial"/>
              </a:rPr>
              <a:t>The London Youth Experience </a:t>
            </a:r>
          </a:p>
        </p:txBody>
      </p:sp>
    </p:spTree>
    <p:extLst>
      <p:ext uri="{BB962C8B-B14F-4D97-AF65-F5344CB8AC3E}">
        <p14:creationId xmlns:p14="http://schemas.microsoft.com/office/powerpoint/2010/main" val="129139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2DBB04-5271-492E-9650-E45DF7BAD352}"/>
              </a:ext>
            </a:extLst>
          </p:cNvPr>
          <p:cNvSpPr txBox="1">
            <a:spLocks/>
          </p:cNvSpPr>
          <p:nvPr/>
        </p:nvSpPr>
        <p:spPr>
          <a:xfrm>
            <a:off x="441960" y="320040"/>
            <a:ext cx="9144000" cy="1197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cs typeface="Arial"/>
              </a:rPr>
              <a:t>Why do peer-research? </a:t>
            </a:r>
          </a:p>
        </p:txBody>
      </p:sp>
      <p:sp>
        <p:nvSpPr>
          <p:cNvPr id="10" name="Subtitle 2">
            <a:extLst>
              <a:ext uri="{FF2B5EF4-FFF2-40B4-BE49-F238E27FC236}">
                <a16:creationId xmlns:a16="http://schemas.microsoft.com/office/drawing/2014/main" id="{243DB61E-7847-43BB-AAE3-C25391F17D5D}"/>
              </a:ext>
            </a:extLst>
          </p:cNvPr>
          <p:cNvSpPr txBox="1">
            <a:spLocks/>
          </p:cNvSpPr>
          <p:nvPr/>
        </p:nvSpPr>
        <p:spPr>
          <a:xfrm>
            <a:off x="441960" y="1705873"/>
            <a:ext cx="10815660" cy="37978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endParaRPr lang="en-GB" sz="2400" dirty="0">
              <a:cs typeface="Arial"/>
            </a:endParaRPr>
          </a:p>
        </p:txBody>
      </p:sp>
      <p:sp>
        <p:nvSpPr>
          <p:cNvPr id="2" name="Rectangle: Rounded Corners 1">
            <a:extLst>
              <a:ext uri="{FF2B5EF4-FFF2-40B4-BE49-F238E27FC236}">
                <a16:creationId xmlns:a16="http://schemas.microsoft.com/office/drawing/2014/main" id="{8864C3BA-B504-45CE-9173-89D438D47716}"/>
              </a:ext>
            </a:extLst>
          </p:cNvPr>
          <p:cNvSpPr/>
          <p:nvPr/>
        </p:nvSpPr>
        <p:spPr>
          <a:xfrm>
            <a:off x="441960" y="1517543"/>
            <a:ext cx="3665806" cy="5020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For London Youth </a:t>
            </a:r>
            <a:br>
              <a:rPr lang="en-GB" sz="2400" dirty="0"/>
            </a:br>
            <a:endParaRPr lang="en-GB" sz="2400" dirty="0"/>
          </a:p>
          <a:p>
            <a:pPr marL="285750" indent="-285750">
              <a:buFont typeface="Arial" panose="020B0604020202020204" pitchFamily="34" charset="0"/>
              <a:buChar char="•"/>
            </a:pPr>
            <a:r>
              <a:rPr lang="en-GB" sz="2000" dirty="0"/>
              <a:t>Co-produce research with our key stakeholder </a:t>
            </a:r>
          </a:p>
          <a:p>
            <a:endParaRPr lang="en-GB" sz="2000" dirty="0"/>
          </a:p>
          <a:p>
            <a:pPr marL="285750" indent="-285750">
              <a:buFont typeface="Arial" panose="020B0604020202020204" pitchFamily="34" charset="0"/>
              <a:buChar char="•"/>
            </a:pPr>
            <a:r>
              <a:rPr lang="en-GB" sz="2000" dirty="0"/>
              <a:t>Peers can build trust and rapport in interviews </a:t>
            </a:r>
            <a:br>
              <a:rPr lang="en-GB" sz="2000" dirty="0"/>
            </a:br>
            <a:endParaRPr lang="en-GB" sz="2000" dirty="0"/>
          </a:p>
          <a:p>
            <a:pPr marL="285750" indent="-285750">
              <a:buFont typeface="Arial" panose="020B0604020202020204" pitchFamily="34" charset="0"/>
              <a:buChar char="•"/>
            </a:pPr>
            <a:r>
              <a:rPr lang="en-GB" sz="2000" dirty="0"/>
              <a:t>Young people more likely to be open with their peers leading to higher quality interviews </a:t>
            </a:r>
          </a:p>
          <a:p>
            <a:pPr marL="285750" indent="-285750" algn="ctr">
              <a:buFont typeface="Arial" panose="020B0604020202020204" pitchFamily="34" charset="0"/>
              <a:buChar char="•"/>
            </a:pPr>
            <a:endParaRPr lang="en-GB" dirty="0"/>
          </a:p>
        </p:txBody>
      </p:sp>
      <p:sp>
        <p:nvSpPr>
          <p:cNvPr id="6" name="Rectangle: Rounded Corners 5">
            <a:extLst>
              <a:ext uri="{FF2B5EF4-FFF2-40B4-BE49-F238E27FC236}">
                <a16:creationId xmlns:a16="http://schemas.microsoft.com/office/drawing/2014/main" id="{CB96F834-278E-4B5C-9ADC-4F8C7F5FB9A0}"/>
              </a:ext>
            </a:extLst>
          </p:cNvPr>
          <p:cNvSpPr/>
          <p:nvPr/>
        </p:nvSpPr>
        <p:spPr>
          <a:xfrm>
            <a:off x="4412566" y="1517542"/>
            <a:ext cx="3665806" cy="5020417"/>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a:p>
            <a:pPr algn="ctr"/>
            <a:r>
              <a:rPr lang="en-GB" sz="2400" dirty="0"/>
              <a:t>For Peer Researchers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2000" dirty="0"/>
              <a:t>Experience of research</a:t>
            </a:r>
            <a:br>
              <a:rPr lang="en-GB" sz="2000" dirty="0"/>
            </a:br>
            <a:endParaRPr lang="en-GB" sz="2000" dirty="0"/>
          </a:p>
          <a:p>
            <a:pPr marL="285750" indent="-285750">
              <a:buFont typeface="Arial" panose="020B0604020202020204" pitchFamily="34" charset="0"/>
              <a:buChar char="•"/>
            </a:pPr>
            <a:r>
              <a:rPr lang="en-GB" sz="2000" dirty="0"/>
              <a:t>Development of communication skills and confidence </a:t>
            </a:r>
            <a:br>
              <a:rPr lang="en-GB" sz="2000" dirty="0"/>
            </a:br>
            <a:endParaRPr lang="en-GB" sz="2000" dirty="0"/>
          </a:p>
          <a:p>
            <a:pPr marL="285750" indent="-285750">
              <a:buFont typeface="Arial" panose="020B0604020202020204" pitchFamily="34" charset="0"/>
              <a:buChar char="•"/>
            </a:pPr>
            <a:r>
              <a:rPr lang="en-GB" sz="2000" dirty="0"/>
              <a:t>Further opportunities such as speaking at events  </a:t>
            </a:r>
            <a:br>
              <a:rPr lang="en-GB" sz="2000" dirty="0"/>
            </a:br>
            <a:endParaRPr lang="en-GB" sz="2000" dirty="0"/>
          </a:p>
          <a:p>
            <a:pPr marL="285750" indent="-285750">
              <a:buFont typeface="Arial" panose="020B0604020202020204" pitchFamily="34" charset="0"/>
              <a:buChar char="•"/>
            </a:pPr>
            <a:r>
              <a:rPr lang="en-GB" sz="2000" dirty="0"/>
              <a:t> Paid opportunity – including expenses </a:t>
            </a:r>
          </a:p>
          <a:p>
            <a:pPr marL="285750" indent="-285750" algn="ctr">
              <a:buFont typeface="Arial" panose="020B0604020202020204" pitchFamily="34" charset="0"/>
              <a:buChar char="•"/>
            </a:pPr>
            <a:endParaRPr lang="en-GB" dirty="0"/>
          </a:p>
        </p:txBody>
      </p:sp>
    </p:spTree>
    <p:extLst>
      <p:ext uri="{BB962C8B-B14F-4D97-AF65-F5344CB8AC3E}">
        <p14:creationId xmlns:p14="http://schemas.microsoft.com/office/powerpoint/2010/main" val="2865401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2DBB04-5271-492E-9650-E45DF7BAD352}"/>
              </a:ext>
            </a:extLst>
          </p:cNvPr>
          <p:cNvSpPr txBox="1">
            <a:spLocks/>
          </p:cNvSpPr>
          <p:nvPr/>
        </p:nvSpPr>
        <p:spPr>
          <a:xfrm>
            <a:off x="441960" y="52121"/>
            <a:ext cx="9144000" cy="1197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cs typeface="Arial"/>
              </a:rPr>
              <a:t>Approach to peer-led research </a:t>
            </a:r>
          </a:p>
        </p:txBody>
      </p:sp>
      <p:sp>
        <p:nvSpPr>
          <p:cNvPr id="714" name="Rectangle: Rounded Corners 713">
            <a:extLst>
              <a:ext uri="{FF2B5EF4-FFF2-40B4-BE49-F238E27FC236}">
                <a16:creationId xmlns:a16="http://schemas.microsoft.com/office/drawing/2014/main" id="{FE6015B3-3AB3-4639-8A15-7E7705A21808}"/>
              </a:ext>
            </a:extLst>
          </p:cNvPr>
          <p:cNvSpPr/>
          <p:nvPr/>
        </p:nvSpPr>
        <p:spPr>
          <a:xfrm>
            <a:off x="319178" y="1283343"/>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Writing Job Descriptions</a:t>
            </a:r>
            <a:r>
              <a:rPr lang="en-GB" dirty="0">
                <a:cs typeface="Arial"/>
              </a:rPr>
              <a:t> </a:t>
            </a:r>
            <a:endParaRPr lang="en-GB" dirty="0"/>
          </a:p>
        </p:txBody>
      </p:sp>
      <p:sp>
        <p:nvSpPr>
          <p:cNvPr id="715" name="Rectangle: Rounded Corners 714">
            <a:extLst>
              <a:ext uri="{FF2B5EF4-FFF2-40B4-BE49-F238E27FC236}">
                <a16:creationId xmlns:a16="http://schemas.microsoft.com/office/drawing/2014/main" id="{D881F9AF-DFF7-4190-A205-DF4940CE89B4}"/>
              </a:ext>
            </a:extLst>
          </p:cNvPr>
          <p:cNvSpPr/>
          <p:nvPr/>
        </p:nvSpPr>
        <p:spPr>
          <a:xfrm>
            <a:off x="319177" y="1958340"/>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Job Advert Out </a:t>
            </a:r>
            <a:endParaRPr lang="en-GB" sz="2400" dirty="0"/>
          </a:p>
        </p:txBody>
      </p:sp>
      <p:sp>
        <p:nvSpPr>
          <p:cNvPr id="716" name="Rectangle: Rounded Corners 715">
            <a:extLst>
              <a:ext uri="{FF2B5EF4-FFF2-40B4-BE49-F238E27FC236}">
                <a16:creationId xmlns:a16="http://schemas.microsoft.com/office/drawing/2014/main" id="{E7B8019D-CA4B-4EF5-8E42-7B84A2580248}"/>
              </a:ext>
            </a:extLst>
          </p:cNvPr>
          <p:cNvSpPr/>
          <p:nvPr/>
        </p:nvSpPr>
        <p:spPr>
          <a:xfrm>
            <a:off x="319178" y="2660602"/>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Peer Researcher Interviews</a:t>
            </a:r>
            <a:r>
              <a:rPr lang="en-GB" dirty="0">
                <a:cs typeface="Arial"/>
              </a:rPr>
              <a:t> </a:t>
            </a:r>
          </a:p>
        </p:txBody>
      </p:sp>
      <p:sp>
        <p:nvSpPr>
          <p:cNvPr id="717" name="Rectangle: Rounded Corners 716">
            <a:extLst>
              <a:ext uri="{FF2B5EF4-FFF2-40B4-BE49-F238E27FC236}">
                <a16:creationId xmlns:a16="http://schemas.microsoft.com/office/drawing/2014/main" id="{08B12C45-1833-4EB4-B7EC-B131E850B7E9}"/>
              </a:ext>
            </a:extLst>
          </p:cNvPr>
          <p:cNvSpPr/>
          <p:nvPr/>
        </p:nvSpPr>
        <p:spPr>
          <a:xfrm>
            <a:off x="319177" y="3348863"/>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DBS checks </a:t>
            </a:r>
          </a:p>
        </p:txBody>
      </p:sp>
      <p:sp>
        <p:nvSpPr>
          <p:cNvPr id="718" name="Rectangle: Rounded Corners 717">
            <a:extLst>
              <a:ext uri="{FF2B5EF4-FFF2-40B4-BE49-F238E27FC236}">
                <a16:creationId xmlns:a16="http://schemas.microsoft.com/office/drawing/2014/main" id="{BB89DE16-A5FA-4569-A8E9-3FAF8067E73D}"/>
              </a:ext>
            </a:extLst>
          </p:cNvPr>
          <p:cNvSpPr/>
          <p:nvPr/>
        </p:nvSpPr>
        <p:spPr>
          <a:xfrm>
            <a:off x="319176" y="4020874"/>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Peer Research Training Sessions</a:t>
            </a:r>
            <a:r>
              <a:rPr lang="en-GB" dirty="0">
                <a:cs typeface="Arial"/>
              </a:rPr>
              <a:t> </a:t>
            </a:r>
          </a:p>
        </p:txBody>
      </p:sp>
      <p:sp>
        <p:nvSpPr>
          <p:cNvPr id="719" name="Rectangle: Rounded Corners 718">
            <a:extLst>
              <a:ext uri="{FF2B5EF4-FFF2-40B4-BE49-F238E27FC236}">
                <a16:creationId xmlns:a16="http://schemas.microsoft.com/office/drawing/2014/main" id="{2E15F1B7-B8E9-4AE7-A466-52B29486E74A}"/>
              </a:ext>
            </a:extLst>
          </p:cNvPr>
          <p:cNvSpPr/>
          <p:nvPr/>
        </p:nvSpPr>
        <p:spPr>
          <a:xfrm>
            <a:off x="319175" y="4708777"/>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Peer Interviews</a:t>
            </a:r>
            <a:r>
              <a:rPr lang="en-GB" dirty="0">
                <a:cs typeface="Arial"/>
              </a:rPr>
              <a:t> </a:t>
            </a:r>
          </a:p>
        </p:txBody>
      </p:sp>
      <p:sp>
        <p:nvSpPr>
          <p:cNvPr id="720" name="Rectangle: Rounded Corners 719">
            <a:extLst>
              <a:ext uri="{FF2B5EF4-FFF2-40B4-BE49-F238E27FC236}">
                <a16:creationId xmlns:a16="http://schemas.microsoft.com/office/drawing/2014/main" id="{F82D3A87-519D-4AC3-B5E6-C5A3A9C1E447}"/>
              </a:ext>
            </a:extLst>
          </p:cNvPr>
          <p:cNvSpPr/>
          <p:nvPr/>
        </p:nvSpPr>
        <p:spPr>
          <a:xfrm>
            <a:off x="319174" y="5397026"/>
            <a:ext cx="6139131" cy="546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cs typeface="Arial"/>
              </a:rPr>
              <a:t>Debrief and Analysis</a:t>
            </a:r>
            <a:r>
              <a:rPr lang="en-GB" dirty="0">
                <a:cs typeface="Arial"/>
              </a:rPr>
              <a:t> </a:t>
            </a:r>
          </a:p>
        </p:txBody>
      </p:sp>
      <p:cxnSp>
        <p:nvCxnSpPr>
          <p:cNvPr id="721" name="Straight Arrow Connector 720">
            <a:extLst>
              <a:ext uri="{FF2B5EF4-FFF2-40B4-BE49-F238E27FC236}">
                <a16:creationId xmlns:a16="http://schemas.microsoft.com/office/drawing/2014/main" id="{88BA026F-56FE-43CD-B9F3-CB688960A4A6}"/>
              </a:ext>
            </a:extLst>
          </p:cNvPr>
          <p:cNvCxnSpPr>
            <a:cxnSpLocks/>
          </p:cNvCxnSpPr>
          <p:nvPr/>
        </p:nvCxnSpPr>
        <p:spPr>
          <a:xfrm>
            <a:off x="6676318" y="1283343"/>
            <a:ext cx="0" cy="493620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a16="http://schemas.microsoft.com/office/drawing/2014/main" id="{AD1DB0D4-62C2-4AFC-92F8-AD93C7F72373}"/>
              </a:ext>
            </a:extLst>
          </p:cNvPr>
          <p:cNvSpPr/>
          <p:nvPr/>
        </p:nvSpPr>
        <p:spPr>
          <a:xfrm>
            <a:off x="6783769" y="1270470"/>
            <a:ext cx="1490065"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weeks </a:t>
            </a:r>
          </a:p>
        </p:txBody>
      </p:sp>
      <p:sp>
        <p:nvSpPr>
          <p:cNvPr id="15" name="Rectangle: Rounded Corners 14">
            <a:extLst>
              <a:ext uri="{FF2B5EF4-FFF2-40B4-BE49-F238E27FC236}">
                <a16:creationId xmlns:a16="http://schemas.microsoft.com/office/drawing/2014/main" id="{4B4E00CB-FDAC-4242-8091-79803A8AAD2F}"/>
              </a:ext>
            </a:extLst>
          </p:cNvPr>
          <p:cNvSpPr/>
          <p:nvPr/>
        </p:nvSpPr>
        <p:spPr>
          <a:xfrm>
            <a:off x="6798517" y="1952509"/>
            <a:ext cx="1475320"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 weeks </a:t>
            </a:r>
          </a:p>
        </p:txBody>
      </p:sp>
      <p:sp>
        <p:nvSpPr>
          <p:cNvPr id="16" name="Rectangle: Rounded Corners 15">
            <a:extLst>
              <a:ext uri="{FF2B5EF4-FFF2-40B4-BE49-F238E27FC236}">
                <a16:creationId xmlns:a16="http://schemas.microsoft.com/office/drawing/2014/main" id="{ABDB7DDB-BCBB-486E-89E5-F268CBFE296F}"/>
              </a:ext>
            </a:extLst>
          </p:cNvPr>
          <p:cNvSpPr/>
          <p:nvPr/>
        </p:nvSpPr>
        <p:spPr>
          <a:xfrm>
            <a:off x="6783770" y="2690098"/>
            <a:ext cx="1475320"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week</a:t>
            </a:r>
          </a:p>
        </p:txBody>
      </p:sp>
      <p:sp>
        <p:nvSpPr>
          <p:cNvPr id="17" name="Rectangle: Rounded Corners 16">
            <a:extLst>
              <a:ext uri="{FF2B5EF4-FFF2-40B4-BE49-F238E27FC236}">
                <a16:creationId xmlns:a16="http://schemas.microsoft.com/office/drawing/2014/main" id="{8029627F-BEF1-4759-9FA1-B0F7792A469F}"/>
              </a:ext>
            </a:extLst>
          </p:cNvPr>
          <p:cNvSpPr/>
          <p:nvPr/>
        </p:nvSpPr>
        <p:spPr>
          <a:xfrm>
            <a:off x="6783770" y="3327893"/>
            <a:ext cx="1475320"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 weeks </a:t>
            </a:r>
          </a:p>
        </p:txBody>
      </p:sp>
      <p:sp>
        <p:nvSpPr>
          <p:cNvPr id="18" name="Rectangle: Rounded Corners 17">
            <a:extLst>
              <a:ext uri="{FF2B5EF4-FFF2-40B4-BE49-F238E27FC236}">
                <a16:creationId xmlns:a16="http://schemas.microsoft.com/office/drawing/2014/main" id="{11914911-49D5-4E02-8BD2-97D6FB47526A}"/>
              </a:ext>
            </a:extLst>
          </p:cNvPr>
          <p:cNvSpPr/>
          <p:nvPr/>
        </p:nvSpPr>
        <p:spPr>
          <a:xfrm>
            <a:off x="6783770" y="4008581"/>
            <a:ext cx="1475322"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weeks</a:t>
            </a:r>
          </a:p>
        </p:txBody>
      </p:sp>
      <p:sp>
        <p:nvSpPr>
          <p:cNvPr id="19" name="Rectangle: Rounded Corners 18">
            <a:extLst>
              <a:ext uri="{FF2B5EF4-FFF2-40B4-BE49-F238E27FC236}">
                <a16:creationId xmlns:a16="http://schemas.microsoft.com/office/drawing/2014/main" id="{44C9C1DE-E6FC-4BA2-B6FB-27183ECD9B91}"/>
              </a:ext>
            </a:extLst>
          </p:cNvPr>
          <p:cNvSpPr/>
          <p:nvPr/>
        </p:nvSpPr>
        <p:spPr>
          <a:xfrm>
            <a:off x="6783769" y="4717551"/>
            <a:ext cx="1475325"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 weeks</a:t>
            </a:r>
          </a:p>
        </p:txBody>
      </p:sp>
      <p:sp>
        <p:nvSpPr>
          <p:cNvPr id="20" name="Rectangle: Rounded Corners 19">
            <a:extLst>
              <a:ext uri="{FF2B5EF4-FFF2-40B4-BE49-F238E27FC236}">
                <a16:creationId xmlns:a16="http://schemas.microsoft.com/office/drawing/2014/main" id="{A245C186-08FA-4D07-A896-DF475F12B4EF}"/>
              </a:ext>
            </a:extLst>
          </p:cNvPr>
          <p:cNvSpPr/>
          <p:nvPr/>
        </p:nvSpPr>
        <p:spPr>
          <a:xfrm>
            <a:off x="6798516" y="5426522"/>
            <a:ext cx="1460578" cy="546339"/>
          </a:xfrm>
          <a:prstGeom prst="roundRect">
            <a:avLst/>
          </a:prstGeom>
          <a:solidFill>
            <a:srgbClr val="6235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week</a:t>
            </a:r>
          </a:p>
        </p:txBody>
      </p:sp>
    </p:spTree>
    <p:extLst>
      <p:ext uri="{BB962C8B-B14F-4D97-AF65-F5344CB8AC3E}">
        <p14:creationId xmlns:p14="http://schemas.microsoft.com/office/powerpoint/2010/main" val="243497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2DBB04-5271-492E-9650-E45DF7BAD352}"/>
              </a:ext>
            </a:extLst>
          </p:cNvPr>
          <p:cNvSpPr txBox="1">
            <a:spLocks/>
          </p:cNvSpPr>
          <p:nvPr/>
        </p:nvSpPr>
        <p:spPr>
          <a:xfrm>
            <a:off x="0" y="156795"/>
            <a:ext cx="9624071" cy="1197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cs typeface="Arial"/>
              </a:rPr>
              <a:t>Peer-research is only one method  </a:t>
            </a:r>
          </a:p>
        </p:txBody>
      </p:sp>
      <p:sp>
        <p:nvSpPr>
          <p:cNvPr id="10" name="Subtitle 2">
            <a:extLst>
              <a:ext uri="{FF2B5EF4-FFF2-40B4-BE49-F238E27FC236}">
                <a16:creationId xmlns:a16="http://schemas.microsoft.com/office/drawing/2014/main" id="{243DB61E-7847-43BB-AAE3-C25391F17D5D}"/>
              </a:ext>
            </a:extLst>
          </p:cNvPr>
          <p:cNvSpPr txBox="1">
            <a:spLocks/>
          </p:cNvSpPr>
          <p:nvPr/>
        </p:nvSpPr>
        <p:spPr>
          <a:xfrm>
            <a:off x="441960" y="1705873"/>
            <a:ext cx="10815660" cy="37978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endParaRPr lang="en-GB" sz="2400" dirty="0">
              <a:cs typeface="Arial"/>
            </a:endParaRPr>
          </a:p>
        </p:txBody>
      </p:sp>
      <p:sp>
        <p:nvSpPr>
          <p:cNvPr id="3" name="TextBox 2">
            <a:extLst>
              <a:ext uri="{FF2B5EF4-FFF2-40B4-BE49-F238E27FC236}">
                <a16:creationId xmlns:a16="http://schemas.microsoft.com/office/drawing/2014/main" id="{9ED32599-063B-40F2-9549-B3CF215F0833}"/>
              </a:ext>
            </a:extLst>
          </p:cNvPr>
          <p:cNvSpPr txBox="1"/>
          <p:nvPr/>
        </p:nvSpPr>
        <p:spPr>
          <a:xfrm>
            <a:off x="439947" y="1360098"/>
            <a:ext cx="9356784" cy="369332"/>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GB" dirty="0">
              <a:cs typeface="Arial"/>
            </a:endParaRPr>
          </a:p>
        </p:txBody>
      </p:sp>
      <p:pic>
        <p:nvPicPr>
          <p:cNvPr id="6" name="Picture 2">
            <a:extLst>
              <a:ext uri="{FF2B5EF4-FFF2-40B4-BE49-F238E27FC236}">
                <a16:creationId xmlns:a16="http://schemas.microsoft.com/office/drawing/2014/main" id="{3A16DE4F-5156-4F8A-B1C4-6CA27D99A7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887" y="1244957"/>
            <a:ext cx="7522344" cy="545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14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243DB61E-7847-43BB-AAE3-C25391F17D5D}"/>
              </a:ext>
            </a:extLst>
          </p:cNvPr>
          <p:cNvSpPr txBox="1">
            <a:spLocks/>
          </p:cNvSpPr>
          <p:nvPr/>
        </p:nvSpPr>
        <p:spPr>
          <a:xfrm>
            <a:off x="441960" y="1705873"/>
            <a:ext cx="10815660" cy="37978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endParaRPr lang="en-GB" sz="2400" dirty="0">
              <a:cs typeface="Arial"/>
            </a:endParaRPr>
          </a:p>
        </p:txBody>
      </p:sp>
      <p:sp>
        <p:nvSpPr>
          <p:cNvPr id="5" name="Title 1">
            <a:extLst>
              <a:ext uri="{FF2B5EF4-FFF2-40B4-BE49-F238E27FC236}">
                <a16:creationId xmlns:a16="http://schemas.microsoft.com/office/drawing/2014/main" id="{EC375156-D9CB-4FC4-B4DB-6D4ECA86222A}"/>
              </a:ext>
            </a:extLst>
          </p:cNvPr>
          <p:cNvSpPr txBox="1">
            <a:spLocks/>
          </p:cNvSpPr>
          <p:nvPr/>
        </p:nvSpPr>
        <p:spPr>
          <a:xfrm>
            <a:off x="441960" y="52121"/>
            <a:ext cx="9144000" cy="1197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cs typeface="Arial"/>
              </a:rPr>
              <a:t>Research Results </a:t>
            </a:r>
          </a:p>
        </p:txBody>
      </p:sp>
      <p:pic>
        <p:nvPicPr>
          <p:cNvPr id="2050" name="Picture 2">
            <a:extLst>
              <a:ext uri="{FF2B5EF4-FFF2-40B4-BE49-F238E27FC236}">
                <a16:creationId xmlns:a16="http://schemas.microsoft.com/office/drawing/2014/main" id="{CFC2408A-22B7-4052-A32E-454B352950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9684"/>
          <a:stretch/>
        </p:blipFill>
        <p:spPr bwMode="auto">
          <a:xfrm>
            <a:off x="198413" y="4293333"/>
            <a:ext cx="8248187" cy="1608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729B2026-9A2D-452B-876D-677C210A5055}"/>
              </a:ext>
            </a:extLst>
          </p:cNvPr>
          <p:cNvPicPr>
            <a:picLocks noChangeAspect="1"/>
          </p:cNvPicPr>
          <p:nvPr/>
        </p:nvPicPr>
        <p:blipFill>
          <a:blip r:embed="rId4"/>
          <a:stretch>
            <a:fillRect/>
          </a:stretch>
        </p:blipFill>
        <p:spPr>
          <a:xfrm>
            <a:off x="233065" y="1122002"/>
            <a:ext cx="4909625" cy="2482785"/>
          </a:xfrm>
          <a:prstGeom prst="rect">
            <a:avLst/>
          </a:prstGeom>
        </p:spPr>
      </p:pic>
      <p:pic>
        <p:nvPicPr>
          <p:cNvPr id="7" name="Picture 6">
            <a:extLst>
              <a:ext uri="{FF2B5EF4-FFF2-40B4-BE49-F238E27FC236}">
                <a16:creationId xmlns:a16="http://schemas.microsoft.com/office/drawing/2014/main" id="{D6366340-0EA4-435F-9713-CDA744CFC989}"/>
              </a:ext>
            </a:extLst>
          </p:cNvPr>
          <p:cNvPicPr>
            <a:picLocks noChangeAspect="1"/>
          </p:cNvPicPr>
          <p:nvPr/>
        </p:nvPicPr>
        <p:blipFill>
          <a:blip r:embed="rId5"/>
          <a:stretch>
            <a:fillRect/>
          </a:stretch>
        </p:blipFill>
        <p:spPr>
          <a:xfrm>
            <a:off x="3183766" y="3604787"/>
            <a:ext cx="1958925" cy="398155"/>
          </a:xfrm>
          <a:prstGeom prst="rect">
            <a:avLst/>
          </a:prstGeom>
        </p:spPr>
      </p:pic>
      <p:pic>
        <p:nvPicPr>
          <p:cNvPr id="9" name="Picture 8">
            <a:extLst>
              <a:ext uri="{FF2B5EF4-FFF2-40B4-BE49-F238E27FC236}">
                <a16:creationId xmlns:a16="http://schemas.microsoft.com/office/drawing/2014/main" id="{57168FDB-0F93-494A-A566-3367DDDD58AE}"/>
              </a:ext>
            </a:extLst>
          </p:cNvPr>
          <p:cNvPicPr>
            <a:picLocks noChangeAspect="1"/>
          </p:cNvPicPr>
          <p:nvPr/>
        </p:nvPicPr>
        <p:blipFill>
          <a:blip r:embed="rId6"/>
          <a:stretch>
            <a:fillRect/>
          </a:stretch>
        </p:blipFill>
        <p:spPr>
          <a:xfrm>
            <a:off x="5437445" y="1705873"/>
            <a:ext cx="4473910" cy="1888985"/>
          </a:xfrm>
          <a:prstGeom prst="rect">
            <a:avLst/>
          </a:prstGeom>
        </p:spPr>
      </p:pic>
      <p:pic>
        <p:nvPicPr>
          <p:cNvPr id="12" name="Picture 11">
            <a:extLst>
              <a:ext uri="{FF2B5EF4-FFF2-40B4-BE49-F238E27FC236}">
                <a16:creationId xmlns:a16="http://schemas.microsoft.com/office/drawing/2014/main" id="{88BDFA2F-BB3B-4C0B-9C33-ED21240C068E}"/>
              </a:ext>
            </a:extLst>
          </p:cNvPr>
          <p:cNvPicPr>
            <a:picLocks noChangeAspect="1"/>
          </p:cNvPicPr>
          <p:nvPr/>
        </p:nvPicPr>
        <p:blipFill>
          <a:blip r:embed="rId5"/>
          <a:stretch>
            <a:fillRect/>
          </a:stretch>
        </p:blipFill>
        <p:spPr>
          <a:xfrm>
            <a:off x="7952430" y="3599561"/>
            <a:ext cx="1958925" cy="398155"/>
          </a:xfrm>
          <a:prstGeom prst="rect">
            <a:avLst/>
          </a:prstGeom>
        </p:spPr>
      </p:pic>
    </p:spTree>
    <p:extLst>
      <p:ext uri="{BB962C8B-B14F-4D97-AF65-F5344CB8AC3E}">
        <p14:creationId xmlns:p14="http://schemas.microsoft.com/office/powerpoint/2010/main" val="288304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243DB61E-7847-43BB-AAE3-C25391F17D5D}"/>
              </a:ext>
            </a:extLst>
          </p:cNvPr>
          <p:cNvSpPr txBox="1">
            <a:spLocks/>
          </p:cNvSpPr>
          <p:nvPr/>
        </p:nvSpPr>
        <p:spPr>
          <a:xfrm>
            <a:off x="441960" y="1705873"/>
            <a:ext cx="10815660" cy="379782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endParaRPr lang="en-GB" sz="2400" dirty="0">
              <a:cs typeface="Arial"/>
            </a:endParaRPr>
          </a:p>
        </p:txBody>
      </p:sp>
      <p:pic>
        <p:nvPicPr>
          <p:cNvPr id="4098" name="Picture 2">
            <a:extLst>
              <a:ext uri="{FF2B5EF4-FFF2-40B4-BE49-F238E27FC236}">
                <a16:creationId xmlns:a16="http://schemas.microsoft.com/office/drawing/2014/main" id="{21740967-B0AA-4752-9D96-53F2699EA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3750" y="1336627"/>
            <a:ext cx="3189620" cy="439831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59461240-39F0-4FC1-9FE2-C6FF2DFD5A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810" y="1336627"/>
            <a:ext cx="3156045" cy="439831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17BCAD57-220E-4554-AD44-6FDB3F9D1DF2}"/>
              </a:ext>
            </a:extLst>
          </p:cNvPr>
          <p:cNvSpPr txBox="1">
            <a:spLocks/>
          </p:cNvSpPr>
          <p:nvPr/>
        </p:nvSpPr>
        <p:spPr>
          <a:xfrm>
            <a:off x="441960" y="52121"/>
            <a:ext cx="9144000" cy="1197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cs typeface="Arial"/>
              </a:rPr>
              <a:t>Research Reports</a:t>
            </a:r>
          </a:p>
        </p:txBody>
      </p:sp>
    </p:spTree>
    <p:extLst>
      <p:ext uri="{BB962C8B-B14F-4D97-AF65-F5344CB8AC3E}">
        <p14:creationId xmlns:p14="http://schemas.microsoft.com/office/powerpoint/2010/main" val="297195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486" y="2598003"/>
            <a:ext cx="6598920" cy="830997"/>
          </a:xfrm>
          <a:prstGeom prst="rect">
            <a:avLst/>
          </a:prstGeom>
        </p:spPr>
        <p:txBody>
          <a:bodyPr wrap="square">
            <a:spAutoFit/>
          </a:bodyPr>
          <a:lstStyle/>
          <a:p>
            <a:r>
              <a:rPr lang="en-GB" sz="4800" b="1" dirty="0">
                <a:latin typeface="+mj-lt"/>
              </a:rPr>
              <a:t>Thank You </a:t>
            </a:r>
            <a:endParaRPr lang="en-GB" sz="2800" b="1" dirty="0">
              <a:latin typeface="+mj-lt"/>
            </a:endParaRPr>
          </a:p>
        </p:txBody>
      </p:sp>
      <p:sp>
        <p:nvSpPr>
          <p:cNvPr id="3" name="Rectangle 2"/>
          <p:cNvSpPr/>
          <p:nvPr/>
        </p:nvSpPr>
        <p:spPr>
          <a:xfrm>
            <a:off x="441960" y="3732194"/>
            <a:ext cx="6096000" cy="461665"/>
          </a:xfrm>
          <a:prstGeom prst="rect">
            <a:avLst/>
          </a:prstGeom>
        </p:spPr>
        <p:txBody>
          <a:bodyPr>
            <a:spAutoFit/>
          </a:bodyPr>
          <a:lstStyle/>
          <a:p>
            <a:r>
              <a:rPr lang="en-GB" sz="2400" b="1" dirty="0"/>
              <a:t>Any questions? </a:t>
            </a:r>
            <a:endParaRPr lang="en-GB" sz="2000" b="1" dirty="0"/>
          </a:p>
        </p:txBody>
      </p:sp>
      <p:sp>
        <p:nvSpPr>
          <p:cNvPr id="4" name="TextBox 3"/>
          <p:cNvSpPr txBox="1"/>
          <p:nvPr/>
        </p:nvSpPr>
        <p:spPr>
          <a:xfrm>
            <a:off x="3971880" y="6104955"/>
            <a:ext cx="1743119" cy="461665"/>
          </a:xfrm>
          <a:prstGeom prst="rect">
            <a:avLst/>
          </a:prstGeom>
          <a:noFill/>
        </p:spPr>
        <p:txBody>
          <a:bodyPr wrap="square" rtlCol="0">
            <a:spAutoFit/>
          </a:bodyPr>
          <a:lstStyle/>
          <a:p>
            <a:r>
              <a:rPr lang="en-GB" sz="2400" b="1"/>
              <a:t>#hashtag</a:t>
            </a:r>
            <a:endParaRPr lang="en-US" sz="2400" b="1"/>
          </a:p>
        </p:txBody>
      </p:sp>
    </p:spTree>
    <p:extLst>
      <p:ext uri="{BB962C8B-B14F-4D97-AF65-F5344CB8AC3E}">
        <p14:creationId xmlns:p14="http://schemas.microsoft.com/office/powerpoint/2010/main" val="415017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880" y="6104955"/>
            <a:ext cx="1743119" cy="461665"/>
          </a:xfrm>
          <a:prstGeom prst="rect">
            <a:avLst/>
          </a:prstGeom>
          <a:noFill/>
        </p:spPr>
        <p:txBody>
          <a:bodyPr wrap="square" rtlCol="0">
            <a:spAutoFit/>
          </a:bodyPr>
          <a:lstStyle/>
          <a:p>
            <a:r>
              <a:rPr lang="en-GB" sz="2400" b="1"/>
              <a:t>#hashtag</a:t>
            </a:r>
            <a:endParaRPr lang="en-US" sz="2400" b="1"/>
          </a:p>
        </p:txBody>
      </p:sp>
      <p:sp>
        <p:nvSpPr>
          <p:cNvPr id="5" name="Rectangle 4">
            <a:extLst>
              <a:ext uri="{FF2B5EF4-FFF2-40B4-BE49-F238E27FC236}">
                <a16:creationId xmlns:a16="http://schemas.microsoft.com/office/drawing/2014/main" id="{DF28F6D9-485F-4C9A-9AAA-5AE21167BAF5}"/>
              </a:ext>
            </a:extLst>
          </p:cNvPr>
          <p:cNvSpPr/>
          <p:nvPr/>
        </p:nvSpPr>
        <p:spPr>
          <a:xfrm>
            <a:off x="350812" y="776037"/>
            <a:ext cx="6598920" cy="646331"/>
          </a:xfrm>
          <a:prstGeom prst="rect">
            <a:avLst/>
          </a:prstGeom>
        </p:spPr>
        <p:txBody>
          <a:bodyPr wrap="square">
            <a:spAutoFit/>
          </a:bodyPr>
          <a:lstStyle/>
          <a:p>
            <a:r>
              <a:rPr lang="en-US" sz="3600" b="1" dirty="0">
                <a:latin typeface="Montserrat" pitchFamily="2" charset="77"/>
              </a:rPr>
              <a:t>Keep in touch</a:t>
            </a:r>
            <a:endParaRPr lang="en-GB" b="1" dirty="0">
              <a:latin typeface="Montserrat" pitchFamily="2" charset="77"/>
            </a:endParaRPr>
          </a:p>
        </p:txBody>
      </p:sp>
      <p:grpSp>
        <p:nvGrpSpPr>
          <p:cNvPr id="7" name="Group 6">
            <a:extLst>
              <a:ext uri="{FF2B5EF4-FFF2-40B4-BE49-F238E27FC236}">
                <a16:creationId xmlns:a16="http://schemas.microsoft.com/office/drawing/2014/main" id="{5FD9DB27-84C5-45B7-BD70-C56220B92327}"/>
              </a:ext>
            </a:extLst>
          </p:cNvPr>
          <p:cNvGrpSpPr/>
          <p:nvPr/>
        </p:nvGrpSpPr>
        <p:grpSpPr>
          <a:xfrm>
            <a:off x="350812" y="2538801"/>
            <a:ext cx="6845803" cy="2579769"/>
            <a:chOff x="358100" y="2493583"/>
            <a:chExt cx="6845803" cy="2579769"/>
          </a:xfrm>
        </p:grpSpPr>
        <p:sp>
          <p:nvSpPr>
            <p:cNvPr id="8" name="Rectangle 7">
              <a:extLst>
                <a:ext uri="{FF2B5EF4-FFF2-40B4-BE49-F238E27FC236}">
                  <a16:creationId xmlns:a16="http://schemas.microsoft.com/office/drawing/2014/main" id="{112CD8FF-3304-4A25-96E1-E30D1D7B3289}"/>
                </a:ext>
              </a:extLst>
            </p:cNvPr>
            <p:cNvSpPr/>
            <p:nvPr/>
          </p:nvSpPr>
          <p:spPr>
            <a:xfrm>
              <a:off x="428238" y="2864734"/>
              <a:ext cx="6775665" cy="2208618"/>
            </a:xfrm>
            <a:prstGeom prst="rect">
              <a:avLst/>
            </a:prstGeom>
          </p:spPr>
          <p:txBody>
            <a:bodyPr wrap="square" numCol="2">
              <a:spAutoFit/>
            </a:bodyPr>
            <a:lstStyle/>
            <a:p>
              <a:pPr lvl="1">
                <a:lnSpc>
                  <a:spcPct val="200000"/>
                </a:lnSpc>
              </a:pPr>
              <a:r>
                <a:rPr lang="en-GB" sz="2400" b="1">
                  <a:latin typeface="Helvetica" pitchFamily="2" charset="0"/>
                </a:rPr>
                <a:t>@</a:t>
              </a:r>
              <a:r>
                <a:rPr lang="en-GB" sz="2400" b="1" err="1">
                  <a:latin typeface="Helvetica" pitchFamily="2" charset="0"/>
                </a:rPr>
                <a:t>LondonYouth</a:t>
              </a:r>
              <a:endParaRPr lang="en-GB" sz="2400" b="1">
                <a:latin typeface="Helvetica" pitchFamily="2" charset="0"/>
              </a:endParaRPr>
            </a:p>
            <a:p>
              <a:pPr lvl="1">
                <a:lnSpc>
                  <a:spcPct val="200000"/>
                </a:lnSpc>
              </a:pPr>
              <a:r>
                <a:rPr lang="en-US" sz="2400" b="1">
                  <a:latin typeface="Helvetica" pitchFamily="2" charset="0"/>
                </a:rPr>
                <a:t>@</a:t>
              </a:r>
              <a:r>
                <a:rPr lang="en-US" sz="2400" b="1" err="1">
                  <a:latin typeface="Helvetica" pitchFamily="2" charset="0"/>
                </a:rPr>
                <a:t>London_Youth</a:t>
              </a:r>
              <a:endParaRPr lang="en-US" sz="2400" b="1">
                <a:latin typeface="Helvetica" pitchFamily="2" charset="0"/>
              </a:endParaRPr>
            </a:p>
            <a:p>
              <a:pPr lvl="1">
                <a:lnSpc>
                  <a:spcPct val="200000"/>
                </a:lnSpc>
              </a:pPr>
              <a:endParaRPr lang="en-US" sz="2400" b="1">
                <a:latin typeface="Helvetica" pitchFamily="2" charset="0"/>
              </a:endParaRPr>
            </a:p>
            <a:p>
              <a:pPr lvl="1">
                <a:lnSpc>
                  <a:spcPct val="200000"/>
                </a:lnSpc>
              </a:pPr>
              <a:r>
                <a:rPr lang="en-US" sz="2400" b="1">
                  <a:latin typeface="Helvetica" pitchFamily="2" charset="0"/>
                </a:rPr>
                <a:t>London Youth</a:t>
              </a:r>
            </a:p>
            <a:p>
              <a:pPr lvl="1">
                <a:lnSpc>
                  <a:spcPct val="200000"/>
                </a:lnSpc>
              </a:pPr>
              <a:r>
                <a:rPr lang="en-US" sz="2400" b="1">
                  <a:latin typeface="Helvetica" pitchFamily="2" charset="0"/>
                </a:rPr>
                <a:t>/</a:t>
              </a:r>
              <a:r>
                <a:rPr lang="en-US" sz="2400" b="1" err="1">
                  <a:latin typeface="Helvetica" pitchFamily="2" charset="0"/>
                </a:rPr>
                <a:t>LondonYouth</a:t>
              </a:r>
              <a:endParaRPr lang="en-US" sz="2400" b="1">
                <a:latin typeface="Helvetica" pitchFamily="2" charset="0"/>
              </a:endParaRPr>
            </a:p>
            <a:p>
              <a:pPr lvl="1">
                <a:lnSpc>
                  <a:spcPct val="200000"/>
                </a:lnSpc>
              </a:pPr>
              <a:endParaRPr lang="en-US" sz="2400" b="1">
                <a:latin typeface="Helvetica" pitchFamily="2" charset="0"/>
              </a:endParaRPr>
            </a:p>
          </p:txBody>
        </p:sp>
        <p:sp>
          <p:nvSpPr>
            <p:cNvPr id="9" name="Rectangle 8">
              <a:extLst>
                <a:ext uri="{FF2B5EF4-FFF2-40B4-BE49-F238E27FC236}">
                  <a16:creationId xmlns:a16="http://schemas.microsoft.com/office/drawing/2014/main" id="{0B9014D5-B4B1-4267-9CB2-8EED68CB4AA3}"/>
                </a:ext>
              </a:extLst>
            </p:cNvPr>
            <p:cNvSpPr/>
            <p:nvPr/>
          </p:nvSpPr>
          <p:spPr>
            <a:xfrm>
              <a:off x="3745972" y="3164947"/>
              <a:ext cx="310772" cy="309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Image result for instagram logo">
              <a:extLst>
                <a:ext uri="{FF2B5EF4-FFF2-40B4-BE49-F238E27FC236}">
                  <a16:creationId xmlns:a16="http://schemas.microsoft.com/office/drawing/2014/main" id="{99131EDC-C593-495A-8F07-8E2636FAB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238" y="3821464"/>
              <a:ext cx="420821" cy="42082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twitter logo">
              <a:extLst>
                <a:ext uri="{FF2B5EF4-FFF2-40B4-BE49-F238E27FC236}">
                  <a16:creationId xmlns:a16="http://schemas.microsoft.com/office/drawing/2014/main" id="{02B2D9AC-AC1E-4F66-B43A-115E5710E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00" y="3164947"/>
              <a:ext cx="561095" cy="4208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Image result for facebook logo">
              <a:extLst>
                <a:ext uri="{FF2B5EF4-FFF2-40B4-BE49-F238E27FC236}">
                  <a16:creationId xmlns:a16="http://schemas.microsoft.com/office/drawing/2014/main" id="{E246E1D3-C70B-401F-8519-6084B3605D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1203" r="21203"/>
            <a:stretch/>
          </p:blipFill>
          <p:spPr bwMode="auto">
            <a:xfrm>
              <a:off x="3687262" y="3821700"/>
              <a:ext cx="428191" cy="42082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Image result for linkedin logo">
              <a:extLst>
                <a:ext uri="{FF2B5EF4-FFF2-40B4-BE49-F238E27FC236}">
                  <a16:creationId xmlns:a16="http://schemas.microsoft.com/office/drawing/2014/main" id="{3CA205D0-3548-43FA-B13D-17FB5426DDD8}"/>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3696206" y="3099367"/>
              <a:ext cx="410304" cy="410304"/>
            </a:xfrm>
            <a:prstGeom prst="rect">
              <a:avLst/>
            </a:prstGeom>
            <a:noFill/>
            <a:extLst>
              <a:ext uri="{909E8E84-426E-40DD-AFC4-6F175D3DCCD1}">
                <a14:hiddenFill xmlns:a14="http://schemas.microsoft.com/office/drawing/2010/main">
                  <a:solidFill>
                    <a:srgbClr val="FFFFFF"/>
                  </a:solidFill>
                </a14:hiddenFill>
              </a:ext>
            </a:extLst>
          </p:spPr>
        </p:pic>
        <p:pic>
          <p:nvPicPr>
            <p:cNvPr id="14" name="Graphic 13" descr="Email">
              <a:extLst>
                <a:ext uri="{FF2B5EF4-FFF2-40B4-BE49-F238E27FC236}">
                  <a16:creationId xmlns:a16="http://schemas.microsoft.com/office/drawing/2014/main" id="{B75A424E-77BA-42A4-85EA-E2F912DC6AD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8238" y="2493583"/>
              <a:ext cx="420821" cy="420821"/>
            </a:xfrm>
            <a:prstGeom prst="rect">
              <a:avLst/>
            </a:prstGeom>
          </p:spPr>
        </p:pic>
        <p:sp>
          <p:nvSpPr>
            <p:cNvPr id="15" name="TextBox 14">
              <a:extLst>
                <a:ext uri="{FF2B5EF4-FFF2-40B4-BE49-F238E27FC236}">
                  <a16:creationId xmlns:a16="http://schemas.microsoft.com/office/drawing/2014/main" id="{96CC50DD-DA53-41BE-801F-55A125A5305D}"/>
                </a:ext>
              </a:extLst>
            </p:cNvPr>
            <p:cNvSpPr txBox="1"/>
            <p:nvPr/>
          </p:nvSpPr>
          <p:spPr>
            <a:xfrm>
              <a:off x="919195" y="2512480"/>
              <a:ext cx="4327914" cy="738664"/>
            </a:xfrm>
            <a:prstGeom prst="rect">
              <a:avLst/>
            </a:prstGeom>
            <a:noFill/>
          </p:spPr>
          <p:txBody>
            <a:bodyPr wrap="square" rtlCol="0">
              <a:spAutoFit/>
            </a:bodyPr>
            <a:lstStyle/>
            <a:p>
              <a:r>
                <a:rPr lang="en-US" sz="2400" b="1" err="1">
                  <a:latin typeface="Helvetica" pitchFamily="2" charset="0"/>
                </a:rPr>
                <a:t>Londonyouth.org</a:t>
              </a:r>
              <a:r>
                <a:rPr lang="en-US" sz="2400" b="1">
                  <a:latin typeface="Helvetica" pitchFamily="2" charset="0"/>
                </a:rPr>
                <a:t>/newsletter</a:t>
              </a:r>
            </a:p>
            <a:p>
              <a:endParaRPr lang="en-US"/>
            </a:p>
          </p:txBody>
        </p:sp>
      </p:grpSp>
    </p:spTree>
    <p:extLst>
      <p:ext uri="{BB962C8B-B14F-4D97-AF65-F5344CB8AC3E}">
        <p14:creationId xmlns:p14="http://schemas.microsoft.com/office/powerpoint/2010/main" val="3641747505"/>
      </p:ext>
    </p:extLst>
  </p:cSld>
  <p:clrMapOvr>
    <a:masterClrMapping/>
  </p:clrMapOvr>
</p:sld>
</file>

<file path=ppt/theme/theme1.xml><?xml version="1.0" encoding="utf-8"?>
<a:theme xmlns:a="http://schemas.openxmlformats.org/drawingml/2006/main" name="LY Presentation">
  <a:themeElements>
    <a:clrScheme name="London Youth">
      <a:dk1>
        <a:sysClr val="windowText" lastClr="000000"/>
      </a:dk1>
      <a:lt1>
        <a:sysClr val="window" lastClr="FFFFFF"/>
      </a:lt1>
      <a:dk2>
        <a:srgbClr val="492861"/>
      </a:dk2>
      <a:lt2>
        <a:srgbClr val="4CCEDE"/>
      </a:lt2>
      <a:accent1>
        <a:srgbClr val="167378"/>
      </a:accent1>
      <a:accent2>
        <a:srgbClr val="DB487E"/>
      </a:accent2>
      <a:accent3>
        <a:srgbClr val="D5E739"/>
      </a:accent3>
      <a:accent4>
        <a:srgbClr val="0083C3"/>
      </a:accent4>
      <a:accent5>
        <a:srgbClr val="4CCEDE"/>
      </a:accent5>
      <a:accent6>
        <a:srgbClr val="FF6C2F"/>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Y Presentation" id="{BB06BE49-D551-4A64-ACB7-DD3534968461}" vid="{E83B53D0-E7AE-4731-9632-903BFD1842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 /></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_dlc_DocId xmlns="f960e734-b488-49a0-bcdc-279f0dff28e5">CEX5WWDRJUFA-2102554853-669523</_dlc_DocId>
    <_dlc_DocIdUrl xmlns="f960e734-b488-49a0-bcdc-279f0dff28e5">
      <Url>https://londonyouth1.sharepoint.com/_layouts/15/DocIdRedir.aspx?ID=CEX5WWDRJUFA-2102554853-669523</Url>
      <Description>CEX5WWDRJUFA-2102554853-669523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6CF3F84F056D74D818EB65583F210CD" ma:contentTypeVersion="11" ma:contentTypeDescription="Create a new document." ma:contentTypeScope="" ma:versionID="d3a4a44e5e6c08297a8cb7bc43feb4c0">
  <xsd:schema xmlns:xsd="http://www.w3.org/2001/XMLSchema" xmlns:xs="http://www.w3.org/2001/XMLSchema" xmlns:p="http://schemas.microsoft.com/office/2006/metadata/properties" xmlns:ns2="3795fb6b-72da-42bf-89c2-2c41d718d404" xmlns:ns3="f960e734-b488-49a0-bcdc-279f0dff28e5" xmlns:ns4="http://schemas.microsoft.com/sharepoint/v4" targetNamespace="http://schemas.microsoft.com/office/2006/metadata/properties" ma:root="true" ma:fieldsID="b19ab15ccfed0b4a182a6a6b8010480c" ns2:_="" ns3:_="" ns4:_="">
    <xsd:import namespace="3795fb6b-72da-42bf-89c2-2c41d718d404"/>
    <xsd:import namespace="f960e734-b488-49a0-bcdc-279f0dff28e5"/>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4:IconOverlay" minOccurs="0"/>
                <xsd:element ref="ns2:MediaServiceGenerationTime" minOccurs="0"/>
                <xsd:element ref="ns2:MediaServiceEventHashCod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95fb6b-72da-42bf-89c2-2c41d718d4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60e734-b488-49a0-bcdc-279f0dff28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EF7D9F-B6B1-4D10-B33E-41A5A568231B}">
  <ds:schemaRefs>
    <ds:schemaRef ds:uri="http://schemas.microsoft.com/office/2006/metadata/properties"/>
    <ds:schemaRef ds:uri="http://www.w3.org/2000/xmlns/"/>
    <ds:schemaRef ds:uri="http://schemas.microsoft.com/sharepoint/v4"/>
    <ds:schemaRef ds:uri="http://www.w3.org/2001/XMLSchema-instance"/>
    <ds:schemaRef ds:uri="f960e734-b488-49a0-bcdc-279f0dff28e5"/>
  </ds:schemaRefs>
</ds:datastoreItem>
</file>

<file path=customXml/itemProps2.xml><?xml version="1.0" encoding="utf-8"?>
<ds:datastoreItem xmlns:ds="http://schemas.openxmlformats.org/officeDocument/2006/customXml" ds:itemID="{4996F0AE-343B-474E-B867-9A4BFBB89BFF}">
  <ds:schemaRefs>
    <ds:schemaRef ds:uri="http://schemas.microsoft.com/office/2006/metadata/contentType"/>
    <ds:schemaRef ds:uri="http://schemas.microsoft.com/office/2006/metadata/properties/metaAttributes"/>
    <ds:schemaRef ds:uri="http://www.w3.org/2000/xmlns/"/>
    <ds:schemaRef ds:uri="http://www.w3.org/2001/XMLSchema"/>
    <ds:schemaRef ds:uri="3795fb6b-72da-42bf-89c2-2c41d718d404"/>
    <ds:schemaRef ds:uri="f960e734-b488-49a0-bcdc-279f0dff28e5"/>
    <ds:schemaRef ds:uri="http://schemas.microsoft.com/sharepoint/v4"/>
  </ds:schemaRefs>
</ds:datastoreItem>
</file>

<file path=customXml/itemProps3.xml><?xml version="1.0" encoding="utf-8"?>
<ds:datastoreItem xmlns:ds="http://schemas.openxmlformats.org/officeDocument/2006/customXml" ds:itemID="{704BD9E7-193E-46BE-B8B7-E655E9C090DB}">
  <ds:schemaRefs>
    <ds:schemaRef ds:uri="http://schemas.microsoft.com/sharepoint/events"/>
    <ds:schemaRef ds:uri="http://www.w3.org/2000/xmlns/"/>
  </ds:schemaRefs>
</ds:datastoreItem>
</file>

<file path=customXml/itemProps4.xml><?xml version="1.0" encoding="utf-8"?>
<ds:datastoreItem xmlns:ds="http://schemas.openxmlformats.org/officeDocument/2006/customXml" ds:itemID="{7637CC0A-A840-49F7-AFEC-5AE2BCFAB0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LY Presentation</Template>
  <TotalTime>78</TotalTime>
  <Words>470</Words>
  <Application>Microsoft Office PowerPoint</Application>
  <PresentationFormat>Widescreen</PresentationFormat>
  <Paragraphs>98</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LY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Crumless</dc:creator>
  <cp:lastModifiedBy>Terry Boyce</cp:lastModifiedBy>
  <cp:revision>151</cp:revision>
  <dcterms:created xsi:type="dcterms:W3CDTF">2019-05-17T10:05:07Z</dcterms:created>
  <dcterms:modified xsi:type="dcterms:W3CDTF">2019-10-28T15:11:03Z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0x01010036CF3F84F056D74D818EB65583F210CD</vt:lpwstr>
  </property>
  <property fmtid="{D5CDD505-2E9C-101B-9397-08002B2CF9AE}" pid="3" name="Order">
    <vt:r8>27054200</vt:r8>
  </property>
  <property fmtid="{D5CDD505-2E9C-101B-9397-08002B2CF9AE}" pid="4" name="_dlc_DocIdItemGuid">
    <vt:lpwstr>2e12163f-8140-4b58-a551-b61735df911c</vt:lpwstr>
  </property>
</Properties>
</file>