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57" r:id="rId4"/>
    <p:sldId id="261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2"/>
    <p:restoredTop sz="94584"/>
  </p:normalViewPr>
  <p:slideViewPr>
    <p:cSldViewPr snapToGrid="0" snapToObjects="1">
      <p:cViewPr>
        <p:scale>
          <a:sx n="90" d="100"/>
          <a:sy n="90" d="100"/>
        </p:scale>
        <p:origin x="116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F947D-FFF1-7F4F-9BAC-02DC8DD028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B84F7-2D88-064B-84B4-31C0BB216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682CA-4C28-604C-AE18-79242C44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20950-7EC3-5241-90B0-AFC84784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AB685-BC40-A048-9913-23389D95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5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1A99-9054-F84C-A717-AF51CA17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01F16-054D-294F-842A-989AE7269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ACEE7-58AF-1C41-A8CE-B028B45B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FC2DA-D027-AC47-8B86-76920B2D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77E81-AD8D-6041-B9FF-12C7FDF5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6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16F991-B68A-214E-B3CE-935B125E28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14469-A76E-6446-A271-DCA880352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5480E-A2BE-2744-AB11-120AF1ED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22667-0B89-114A-A6D0-BD10126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FB983-E022-D842-BDB9-20CB18CF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0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86B66-E5B7-7D4D-BA15-15E57322D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A7B2B-C91E-A245-82F6-60EEAE940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DF3FA-132D-7A45-9317-E728C8A6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653A4-048E-C743-890C-D2386F87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C1337-D4D0-A544-960C-8A48BD12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1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C8DF8-830A-C440-AF45-1375EA490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01A89-4402-4842-BF22-F852E741D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B78F9-F187-964F-B7ED-97E8F9A10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36B8A-D860-8240-9097-29B12D4F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9ECDA-5E92-494A-9084-F6D0BA0C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7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8A1B-43A6-BD49-A252-73B25AF32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CADB6-DD62-EC4A-A6AA-1C2FBEB7C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41486-293C-5E4E-917A-42BA70201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6169C-FB30-6942-B4FC-4FCE5DE0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47418-FCBB-8A43-A18D-074A90AA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605E5-4372-4646-891A-C8C1B7616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3CCE3-412F-5E4C-BC95-1C5DC4556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F4740-4ABC-1944-B943-23F1D3E28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3C4FCE-0EF3-584C-88D5-C7BCE4D8C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25E65D-6616-AA4E-9D25-DCFDD3CA3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3E3D8-163F-6141-A980-EED03688E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201FE5-DE6F-2447-87D8-B87C9819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FFED82-3FAC-3548-BB0F-BF83E1334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D9CB8C-62C4-D740-9DBF-6E5770A8C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8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13517-DC60-A54D-9199-BA111A2A3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2C16A-99DA-4545-8772-721632894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FADBF8-8325-4A42-BA7F-F37DD80BD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672DE6-AFA6-ED48-B832-2AAB03C7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2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0C402C-35F1-2D47-BBA8-38019B8C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BC4608-F829-624B-913F-53A42D3A3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855F7-E956-0948-89A5-19C92697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4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E754-D3DF-154A-BD64-7C3850659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76500-ABC8-0242-9F50-96623AB2B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A2B9D-454F-AE41-AE24-B7C9F6E5F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6FC53-626E-7747-9522-2BD7EB67C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9160A-5826-7E45-9284-D9EF718E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39DF4-F8FE-434A-82CB-AB9359FF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9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6B23B-D7CD-3A4F-8737-0C102B3B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88C32B-AD1C-284F-B47B-785B5F7C0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67D30-545B-464C-8865-55394D31C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14A4D4-543C-1749-B0CC-D797BF32E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33864-2100-3545-8F56-FA6A00608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0A4AA-42C9-D842-8D36-C56373930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4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1A8D51-5160-874B-AA5A-44549B95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3DC8A-D774-F147-B2F9-8A68263B4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64114-B2AA-A54C-A62E-2319A6180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35CB8-AF81-F848-9D24-FE1DA519F1FA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4461-F323-7042-B9B5-7372BA72B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CE396-59A2-3F4C-ABE9-449CBCCC8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67D6C-E28E-9541-BE19-087C57A73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8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607AA55-E172-C346-AD6B-91BD8B825E12}"/>
              </a:ext>
            </a:extLst>
          </p:cNvPr>
          <p:cNvSpPr/>
          <p:nvPr/>
        </p:nvSpPr>
        <p:spPr>
          <a:xfrm>
            <a:off x="1582138" y="582059"/>
            <a:ext cx="9027728" cy="6221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 for Young Londoners – Theory of Change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C0CEE-A4EA-5A45-94E5-D9DCDD20AC9A}"/>
              </a:ext>
            </a:extLst>
          </p:cNvPr>
          <p:cNvSpPr txBox="1"/>
          <p:nvPr/>
        </p:nvSpPr>
        <p:spPr>
          <a:xfrm>
            <a:off x="829869" y="2985266"/>
            <a:ext cx="10532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200" dirty="0"/>
              <a:t>By 2025, the average mental well-being score of young Londoners aged 16-24 should be at or above the national average of 7.6 from the ONS annual population survey. </a:t>
            </a:r>
            <a:endParaRPr lang="en-US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01A9B-3950-0C48-91B6-7153435C7772}"/>
              </a:ext>
            </a:extLst>
          </p:cNvPr>
          <p:cNvSpPr/>
          <p:nvPr/>
        </p:nvSpPr>
        <p:spPr>
          <a:xfrm>
            <a:off x="5067511" y="1614681"/>
            <a:ext cx="2056973" cy="6883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Goal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6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607AA55-E172-C346-AD6B-91BD8B825E12}"/>
              </a:ext>
            </a:extLst>
          </p:cNvPr>
          <p:cNvSpPr/>
          <p:nvPr/>
        </p:nvSpPr>
        <p:spPr>
          <a:xfrm>
            <a:off x="1582138" y="582059"/>
            <a:ext cx="9027728" cy="6221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 for Young Londoners – Theory of Change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C0CEE-A4EA-5A45-94E5-D9DCDD20AC9A}"/>
              </a:ext>
            </a:extLst>
          </p:cNvPr>
          <p:cNvSpPr txBox="1"/>
          <p:nvPr/>
        </p:nvSpPr>
        <p:spPr>
          <a:xfrm>
            <a:off x="1582138" y="2357121"/>
            <a:ext cx="105322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All young people will:</a:t>
            </a:r>
          </a:p>
          <a:p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Fulfil their academic / vocational potential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Feel physically and emotionally healthy and safe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Live happy, healthy and safe lives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Feel socially and civically connected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01A9B-3950-0C48-91B6-7153435C7772}"/>
              </a:ext>
            </a:extLst>
          </p:cNvPr>
          <p:cNvSpPr/>
          <p:nvPr/>
        </p:nvSpPr>
        <p:spPr>
          <a:xfrm>
            <a:off x="4345935" y="1434677"/>
            <a:ext cx="3500125" cy="691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 Outcomes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CC0E8C-036C-F144-8DF8-B21B707606AB}"/>
              </a:ext>
            </a:extLst>
          </p:cNvPr>
          <p:cNvSpPr/>
          <p:nvPr/>
        </p:nvSpPr>
        <p:spPr>
          <a:xfrm>
            <a:off x="3010216" y="5771379"/>
            <a:ext cx="6171561" cy="504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the ‘Better Outcomes Brighter Futures’ framework</a:t>
            </a:r>
            <a:b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200" dirty="0"/>
              <a:t>https://</a:t>
            </a:r>
            <a:r>
              <a:rPr lang="en-GB" sz="1200" dirty="0" err="1"/>
              <a:t>www.dcya.gov.ie</a:t>
            </a:r>
            <a:r>
              <a:rPr lang="en-GB" sz="1200" dirty="0"/>
              <a:t>/documents/</a:t>
            </a:r>
            <a:r>
              <a:rPr lang="en-GB" sz="1200" dirty="0" err="1"/>
              <a:t>cypp_framework</a:t>
            </a:r>
            <a:r>
              <a:rPr lang="en-GB" sz="1200" dirty="0"/>
              <a:t>/</a:t>
            </a:r>
            <a:r>
              <a:rPr lang="en-GB" sz="1200" dirty="0" err="1"/>
              <a:t>BetterOutcomesBetterFutureReport.pdf</a:t>
            </a:r>
            <a:r>
              <a:rPr lang="en-GB" sz="1200" dirty="0"/>
              <a:t>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35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607AA55-E172-C346-AD6B-91BD8B825E12}"/>
              </a:ext>
            </a:extLst>
          </p:cNvPr>
          <p:cNvSpPr/>
          <p:nvPr/>
        </p:nvSpPr>
        <p:spPr>
          <a:xfrm>
            <a:off x="1582138" y="582059"/>
            <a:ext cx="9027728" cy="6221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 for Young Londoners – Theory of Change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C0CEE-A4EA-5A45-94E5-D9DCDD20AC9A}"/>
              </a:ext>
            </a:extLst>
          </p:cNvPr>
          <p:cNvSpPr txBox="1"/>
          <p:nvPr/>
        </p:nvSpPr>
        <p:spPr>
          <a:xfrm>
            <a:off x="829871" y="2688774"/>
            <a:ext cx="105322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000" b="1" dirty="0"/>
              <a:t>Youth-Led</a:t>
            </a:r>
            <a:r>
              <a:rPr lang="en-GB" sz="2000" dirty="0"/>
              <a:t> - Most importantly, we will put young people at the centre of all we do.  </a:t>
            </a:r>
          </a:p>
          <a:p>
            <a:pPr marL="342900" lvl="0" indent="-342900">
              <a:buFont typeface="+mj-lt"/>
              <a:buAutoNum type="arabicPeriod"/>
            </a:pPr>
            <a:endParaRPr lang="en-GB" sz="2000" dirty="0"/>
          </a:p>
          <a:p>
            <a:pPr marL="342900" lvl="0" indent="-342900">
              <a:buFont typeface="+mj-lt"/>
              <a:buAutoNum type="arabicPeriod"/>
            </a:pPr>
            <a:r>
              <a:rPr lang="en-GB" sz="2000" b="1" dirty="0"/>
              <a:t>United</a:t>
            </a:r>
            <a:r>
              <a:rPr lang="en-GB" sz="2000" dirty="0"/>
              <a:t> - Secondly, we commit to meaningful and sustained collaboration. </a:t>
            </a:r>
          </a:p>
          <a:p>
            <a:pPr marL="342900" indent="-342900" fontAlgn="base">
              <a:buFont typeface="+mj-lt"/>
              <a:buAutoNum type="arabicPeriod"/>
            </a:pPr>
            <a:endParaRPr lang="en-GB" sz="2000" dirty="0"/>
          </a:p>
          <a:p>
            <a:pPr marL="342900" lvl="0" indent="-342900" fontAlgn="base">
              <a:buFont typeface="+mj-lt"/>
              <a:buAutoNum type="arabicPeriod"/>
            </a:pPr>
            <a:r>
              <a:rPr lang="en-GB" sz="2000" b="1" dirty="0"/>
              <a:t>Positive</a:t>
            </a:r>
            <a:r>
              <a:rPr lang="en-GB" sz="2000" dirty="0"/>
              <a:t> - Thirdly, we will be positive and aspirational for young Londoners.  </a:t>
            </a:r>
          </a:p>
          <a:p>
            <a:pPr marL="342900" lvl="0" indent="-342900" fontAlgn="base">
              <a:buFont typeface="+mj-lt"/>
              <a:buAutoNum type="arabicPeriod"/>
            </a:pPr>
            <a:endParaRPr lang="en-GB" sz="2000" dirty="0"/>
          </a:p>
          <a:p>
            <a:pPr marL="342900" indent="-342900">
              <a:buFont typeface="+mj-lt"/>
              <a:buAutoNum type="arabicPeriod"/>
            </a:pPr>
            <a:r>
              <a:rPr lang="en-GB" sz="2000" b="1" dirty="0"/>
              <a:t>Enabling</a:t>
            </a:r>
            <a:r>
              <a:rPr lang="en-GB" sz="2000" dirty="0"/>
              <a:t> - Finally, our work together will be guided by the imperative of enabling young people</a:t>
            </a: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01A9B-3950-0C48-91B6-7153435C7772}"/>
              </a:ext>
            </a:extLst>
          </p:cNvPr>
          <p:cNvSpPr/>
          <p:nvPr/>
        </p:nvSpPr>
        <p:spPr>
          <a:xfrm>
            <a:off x="4507550" y="1602298"/>
            <a:ext cx="3176896" cy="6883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 Values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32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607AA55-E172-C346-AD6B-91BD8B825E12}"/>
              </a:ext>
            </a:extLst>
          </p:cNvPr>
          <p:cNvSpPr/>
          <p:nvPr/>
        </p:nvSpPr>
        <p:spPr>
          <a:xfrm>
            <a:off x="1582138" y="582059"/>
            <a:ext cx="9027728" cy="6221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 for Young Londoners – Theory of Change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C0CEE-A4EA-5A45-94E5-D9DCDD20AC9A}"/>
              </a:ext>
            </a:extLst>
          </p:cNvPr>
          <p:cNvSpPr txBox="1"/>
          <p:nvPr/>
        </p:nvSpPr>
        <p:spPr>
          <a:xfrm>
            <a:off x="829871" y="2688774"/>
            <a:ext cx="1088587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000" dirty="0"/>
              <a:t>Are the elements of this shared Theory of Change – goal, outcomes and values – valid and relevant?</a:t>
            </a:r>
          </a:p>
          <a:p>
            <a:pPr marL="342900" lvl="0" indent="-342900">
              <a:buFont typeface="+mj-lt"/>
              <a:buAutoNum type="arabicPeriod"/>
            </a:pPr>
            <a:endParaRPr lang="en-GB" sz="2000" dirty="0"/>
          </a:p>
          <a:p>
            <a:pPr marL="342900" lvl="0" indent="-342900">
              <a:buFont typeface="+mj-lt"/>
              <a:buAutoNum type="arabicPeriod"/>
            </a:pPr>
            <a:r>
              <a:rPr lang="en-GB" sz="2000" dirty="0"/>
              <a:t>How should we operationalise these elements in our respective strands of work, in order to generate actionable insights?</a:t>
            </a:r>
          </a:p>
          <a:p>
            <a:pPr marL="342900" lvl="0" indent="-342900">
              <a:buFont typeface="+mj-lt"/>
              <a:buAutoNum type="arabicPeriod"/>
            </a:pPr>
            <a:endParaRPr lang="en-GB" sz="2000" dirty="0"/>
          </a:p>
          <a:p>
            <a:pPr marL="342900" lvl="0" indent="-342900">
              <a:buFont typeface="+mj-lt"/>
              <a:buAutoNum type="arabicPeriod"/>
            </a:pPr>
            <a:r>
              <a:rPr lang="en-GB" sz="2000" dirty="0"/>
              <a:t>What enablers and barriers are present for us in seeking to work collaboratively against a shared Theory of Change?</a:t>
            </a:r>
          </a:p>
          <a:p>
            <a:pPr marL="342900" lvl="0" indent="-342900">
              <a:buFont typeface="+mj-lt"/>
              <a:buAutoNum type="arabicPeriod"/>
            </a:pPr>
            <a:endParaRPr lang="en-GB" sz="2000" dirty="0"/>
          </a:p>
          <a:p>
            <a:pPr marL="342900" lvl="0" indent="-342900">
              <a:buFont typeface="+mj-lt"/>
              <a:buAutoNum type="arabicPeriod"/>
            </a:pPr>
            <a:endParaRPr lang="en-GB" sz="2000" dirty="0"/>
          </a:p>
          <a:p>
            <a:pPr marL="342900" lvl="0" indent="-3429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01A9B-3950-0C48-91B6-7153435C7772}"/>
              </a:ext>
            </a:extLst>
          </p:cNvPr>
          <p:cNvSpPr/>
          <p:nvPr/>
        </p:nvSpPr>
        <p:spPr>
          <a:xfrm>
            <a:off x="3182386" y="1602298"/>
            <a:ext cx="5827237" cy="6883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and clarifications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50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84687C0D-75C7-D842-9834-7A6762921E80}"/>
              </a:ext>
            </a:extLst>
          </p:cNvPr>
          <p:cNvCxnSpPr/>
          <p:nvPr/>
        </p:nvCxnSpPr>
        <p:spPr>
          <a:xfrm>
            <a:off x="6574591" y="2423378"/>
            <a:ext cx="0" cy="1838602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118">
            <a:extLst>
              <a:ext uri="{FF2B5EF4-FFF2-40B4-BE49-F238E27FC236}">
                <a16:creationId xmlns:a16="http://schemas.microsoft.com/office/drawing/2014/main" id="{D2126511-86F3-9340-823D-84D8842D36DF}"/>
              </a:ext>
            </a:extLst>
          </p:cNvPr>
          <p:cNvSpPr/>
          <p:nvPr/>
        </p:nvSpPr>
        <p:spPr>
          <a:xfrm>
            <a:off x="3983791" y="4261980"/>
            <a:ext cx="6775554" cy="1905804"/>
          </a:xfrm>
          <a:prstGeom prst="round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CA6A1540-F05F-FD4B-BC53-A6ACB36004D3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4681973" y="1719292"/>
            <a:ext cx="4136148" cy="121765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DF2C8156-F73F-2146-8265-9F560579474F}"/>
              </a:ext>
            </a:extLst>
          </p:cNvPr>
          <p:cNvCxnSpPr>
            <a:stCxn id="99" idx="1"/>
            <a:endCxn id="8" idx="2"/>
          </p:cNvCxnSpPr>
          <p:nvPr/>
        </p:nvCxnSpPr>
        <p:spPr>
          <a:xfrm flipH="1" flipV="1">
            <a:off x="4133693" y="1734282"/>
            <a:ext cx="4204964" cy="120687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9EF6798-37DF-244E-A076-E92CF59AC80F}"/>
              </a:ext>
            </a:extLst>
          </p:cNvPr>
          <p:cNvSpPr txBox="1"/>
          <p:nvPr/>
        </p:nvSpPr>
        <p:spPr>
          <a:xfrm>
            <a:off x="2889509" y="1427815"/>
            <a:ext cx="2488368" cy="30646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Research Network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527DDF-7785-8247-8FDE-EDD665922AC7}"/>
              </a:ext>
            </a:extLst>
          </p:cNvPr>
          <p:cNvSpPr txBox="1"/>
          <p:nvPr/>
        </p:nvSpPr>
        <p:spPr>
          <a:xfrm>
            <a:off x="7476501" y="1412825"/>
            <a:ext cx="2683240" cy="30646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Practitioner Development </a:t>
            </a:r>
            <a:r>
              <a:rPr lang="en-US" sz="1200" dirty="0" err="1"/>
              <a:t>Programme</a:t>
            </a:r>
            <a:endParaRPr lang="en-US" sz="1200" dirty="0"/>
          </a:p>
        </p:txBody>
      </p:sp>
      <p:cxnSp>
        <p:nvCxnSpPr>
          <p:cNvPr id="18" name="Curved Connector 17">
            <a:extLst>
              <a:ext uri="{FF2B5EF4-FFF2-40B4-BE49-F238E27FC236}">
                <a16:creationId xmlns:a16="http://schemas.microsoft.com/office/drawing/2014/main" id="{5F6CEB8E-F20E-C242-B85D-5FDB357A9A35}"/>
              </a:ext>
            </a:extLst>
          </p:cNvPr>
          <p:cNvCxnSpPr>
            <a:cxnSpLocks/>
            <a:stCxn id="8" idx="0"/>
            <a:endCxn id="9" idx="2"/>
          </p:cNvCxnSpPr>
          <p:nvPr/>
        </p:nvCxnSpPr>
        <p:spPr>
          <a:xfrm rot="16200000" flipH="1">
            <a:off x="6330168" y="-768661"/>
            <a:ext cx="291477" cy="4684428"/>
          </a:xfrm>
          <a:prstGeom prst="curvedConnector5">
            <a:avLst>
              <a:gd name="adj1" fmla="val -78428"/>
              <a:gd name="adj2" fmla="val 48960"/>
              <a:gd name="adj3" fmla="val 178428"/>
            </a:avLst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341A172B-4482-7548-891B-AD97B04AA2B2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rot="5400000" flipH="1" flipV="1">
            <a:off x="6315178" y="-768660"/>
            <a:ext cx="321457" cy="4684428"/>
          </a:xfrm>
          <a:prstGeom prst="curvedConnector5">
            <a:avLst>
              <a:gd name="adj1" fmla="val -71114"/>
              <a:gd name="adj2" fmla="val 48960"/>
              <a:gd name="adj3" fmla="val 171114"/>
            </a:avLst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1C33453E-98B7-1D46-B176-371D39E7D484}"/>
              </a:ext>
            </a:extLst>
          </p:cNvPr>
          <p:cNvSpPr txBox="1"/>
          <p:nvPr/>
        </p:nvSpPr>
        <p:spPr>
          <a:xfrm>
            <a:off x="3683989" y="2945932"/>
            <a:ext cx="2278505" cy="34051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Research-interested people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0A4E243-8E73-CA44-9AA1-86C185B846B5}"/>
              </a:ext>
            </a:extLst>
          </p:cNvPr>
          <p:cNvSpPr txBox="1"/>
          <p:nvPr/>
        </p:nvSpPr>
        <p:spPr>
          <a:xfrm>
            <a:off x="7236659" y="2945932"/>
            <a:ext cx="1841291" cy="34051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Practitioners</a:t>
            </a:r>
            <a:endParaRPr lang="en-US" dirty="0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6BBB50A-96E7-FE4B-9BF4-BA9C3AAED79B}"/>
              </a:ext>
            </a:extLst>
          </p:cNvPr>
          <p:cNvCxnSpPr>
            <a:stCxn id="89" idx="3"/>
          </p:cNvCxnSpPr>
          <p:nvPr/>
        </p:nvCxnSpPr>
        <p:spPr>
          <a:xfrm flipV="1">
            <a:off x="9077950" y="3116191"/>
            <a:ext cx="80822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B7F6CE82-7FBE-824C-9B1A-34BC6170E375}"/>
              </a:ext>
            </a:extLst>
          </p:cNvPr>
          <p:cNvSpPr/>
          <p:nvPr/>
        </p:nvSpPr>
        <p:spPr>
          <a:xfrm>
            <a:off x="9229947" y="2925066"/>
            <a:ext cx="1379095" cy="3822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Young people</a:t>
            </a:r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7658B083-B0CB-7F4F-9BCE-11150A870F64}"/>
              </a:ext>
            </a:extLst>
          </p:cNvPr>
          <p:cNvSpPr/>
          <p:nvPr/>
        </p:nvSpPr>
        <p:spPr>
          <a:xfrm>
            <a:off x="2118131" y="2882028"/>
            <a:ext cx="1379095" cy="4683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Young researchers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7868B32F-20A0-414B-8BA4-3138FBAE4575}"/>
              </a:ext>
            </a:extLst>
          </p:cNvPr>
          <p:cNvCxnSpPr>
            <a:cxnSpLocks/>
            <a:stCxn id="88" idx="1"/>
            <a:endCxn id="94" idx="3"/>
          </p:cNvCxnSpPr>
          <p:nvPr/>
        </p:nvCxnSpPr>
        <p:spPr>
          <a:xfrm flipH="1" flipV="1">
            <a:off x="3497226" y="3116189"/>
            <a:ext cx="186763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U-Turn Arrow 98">
            <a:extLst>
              <a:ext uri="{FF2B5EF4-FFF2-40B4-BE49-F238E27FC236}">
                <a16:creationId xmlns:a16="http://schemas.microsoft.com/office/drawing/2014/main" id="{479710F7-456D-6842-9E7E-19647FBE5226}"/>
              </a:ext>
            </a:extLst>
          </p:cNvPr>
          <p:cNvSpPr/>
          <p:nvPr/>
        </p:nvSpPr>
        <p:spPr>
          <a:xfrm>
            <a:off x="4715812" y="2567066"/>
            <a:ext cx="3717561" cy="378866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987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U-Turn Arrow 99">
            <a:extLst>
              <a:ext uri="{FF2B5EF4-FFF2-40B4-BE49-F238E27FC236}">
                <a16:creationId xmlns:a16="http://schemas.microsoft.com/office/drawing/2014/main" id="{9B8945E8-4030-FF43-8C43-08BCA940BE49}"/>
              </a:ext>
            </a:extLst>
          </p:cNvPr>
          <p:cNvSpPr/>
          <p:nvPr/>
        </p:nvSpPr>
        <p:spPr>
          <a:xfrm rot="10800000">
            <a:off x="4665844" y="3286451"/>
            <a:ext cx="3717561" cy="378866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987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A73044D-6D0D-C946-B5A6-54AA87EDD2B1}"/>
              </a:ext>
            </a:extLst>
          </p:cNvPr>
          <p:cNvSpPr txBox="1"/>
          <p:nvPr/>
        </p:nvSpPr>
        <p:spPr>
          <a:xfrm>
            <a:off x="4907560" y="2210617"/>
            <a:ext cx="33340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Support to embed research into practice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27560F0-D6C9-1949-AC5A-799DB38C0ABD}"/>
              </a:ext>
            </a:extLst>
          </p:cNvPr>
          <p:cNvSpPr txBox="1"/>
          <p:nvPr/>
        </p:nvSpPr>
        <p:spPr>
          <a:xfrm>
            <a:off x="4907560" y="3701517"/>
            <a:ext cx="33340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Advise to embed practice into research</a:t>
            </a: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A02E06C4-2EAC-1A4B-B058-06EAC5E1C01F}"/>
              </a:ext>
            </a:extLst>
          </p:cNvPr>
          <p:cNvSpPr/>
          <p:nvPr/>
        </p:nvSpPr>
        <p:spPr>
          <a:xfrm>
            <a:off x="4211138" y="5275129"/>
            <a:ext cx="2023673" cy="5363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dives and sprint activities</a:t>
            </a:r>
          </a:p>
        </p:txBody>
      </p: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1B315119-C8C7-7147-85EB-58DC038D56A7}"/>
              </a:ext>
            </a:extLst>
          </p:cNvPr>
          <p:cNvSpPr/>
          <p:nvPr/>
        </p:nvSpPr>
        <p:spPr>
          <a:xfrm>
            <a:off x="6359732" y="4613981"/>
            <a:ext cx="2023673" cy="524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Co-produced evidence digests</a:t>
            </a:r>
          </a:p>
        </p:txBody>
      </p:sp>
      <p:sp>
        <p:nvSpPr>
          <p:cNvPr id="111" name="Rounded Rectangle 110">
            <a:extLst>
              <a:ext uri="{FF2B5EF4-FFF2-40B4-BE49-F238E27FC236}">
                <a16:creationId xmlns:a16="http://schemas.microsoft.com/office/drawing/2014/main" id="{8EDBBC24-0890-DD42-BB98-D0542A500856}"/>
              </a:ext>
            </a:extLst>
          </p:cNvPr>
          <p:cNvSpPr/>
          <p:nvPr/>
        </p:nvSpPr>
        <p:spPr>
          <a:xfrm>
            <a:off x="8585369" y="4587233"/>
            <a:ext cx="2023673" cy="5246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Practice Research Partners</a:t>
            </a:r>
          </a:p>
        </p:txBody>
      </p:sp>
      <p:sp>
        <p:nvSpPr>
          <p:cNvPr id="112" name="Rounded Rectangle 111">
            <a:extLst>
              <a:ext uri="{FF2B5EF4-FFF2-40B4-BE49-F238E27FC236}">
                <a16:creationId xmlns:a16="http://schemas.microsoft.com/office/drawing/2014/main" id="{F93C11D3-587A-DD48-87A1-950B296849D0}"/>
              </a:ext>
            </a:extLst>
          </p:cNvPr>
          <p:cNvSpPr/>
          <p:nvPr/>
        </p:nvSpPr>
        <p:spPr>
          <a:xfrm>
            <a:off x="6359732" y="5275129"/>
            <a:ext cx="2023673" cy="5363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placements</a:t>
            </a:r>
          </a:p>
        </p:txBody>
      </p:sp>
      <p:sp>
        <p:nvSpPr>
          <p:cNvPr id="113" name="Rounded Rectangle 112">
            <a:extLst>
              <a:ext uri="{FF2B5EF4-FFF2-40B4-BE49-F238E27FC236}">
                <a16:creationId xmlns:a16="http://schemas.microsoft.com/office/drawing/2014/main" id="{603B3F6C-5D9B-2F43-A0F6-C423F5932C74}"/>
              </a:ext>
            </a:extLst>
          </p:cNvPr>
          <p:cNvSpPr/>
          <p:nvPr/>
        </p:nvSpPr>
        <p:spPr>
          <a:xfrm>
            <a:off x="8585368" y="5275129"/>
            <a:ext cx="2023673" cy="524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Research into practice workshops</a:t>
            </a: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A260958A-768E-664F-A243-1689629522DC}"/>
              </a:ext>
            </a:extLst>
          </p:cNvPr>
          <p:cNvSpPr/>
          <p:nvPr/>
        </p:nvSpPr>
        <p:spPr>
          <a:xfrm>
            <a:off x="4211139" y="4626382"/>
            <a:ext cx="2023673" cy="551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Network meetings and events</a:t>
            </a:r>
          </a:p>
        </p:txBody>
      </p:sp>
      <p:sp>
        <p:nvSpPr>
          <p:cNvPr id="115" name="Rounded Rectangle 114">
            <a:extLst>
              <a:ext uri="{FF2B5EF4-FFF2-40B4-BE49-F238E27FC236}">
                <a16:creationId xmlns:a16="http://schemas.microsoft.com/office/drawing/2014/main" id="{EDB76E1C-69FF-3648-A08E-D75408195E3C}"/>
              </a:ext>
            </a:extLst>
          </p:cNvPr>
          <p:cNvSpPr/>
          <p:nvPr/>
        </p:nvSpPr>
        <p:spPr>
          <a:xfrm>
            <a:off x="619730" y="1388976"/>
            <a:ext cx="1394085" cy="55439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Infrastructure</a:t>
            </a:r>
          </a:p>
        </p:txBody>
      </p:sp>
      <p:sp>
        <p:nvSpPr>
          <p:cNvPr id="116" name="Rounded Rectangle 115">
            <a:extLst>
              <a:ext uri="{FF2B5EF4-FFF2-40B4-BE49-F238E27FC236}">
                <a16:creationId xmlns:a16="http://schemas.microsoft.com/office/drawing/2014/main" id="{BD4A3C40-E062-EB41-AEB0-EBA8CCB557AB}"/>
              </a:ext>
            </a:extLst>
          </p:cNvPr>
          <p:cNvSpPr/>
          <p:nvPr/>
        </p:nvSpPr>
        <p:spPr>
          <a:xfrm>
            <a:off x="619730" y="2838992"/>
            <a:ext cx="1394085" cy="55439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People</a:t>
            </a:r>
          </a:p>
        </p:txBody>
      </p:sp>
      <p:sp>
        <p:nvSpPr>
          <p:cNvPr id="117" name="Rounded Rectangle 116">
            <a:extLst>
              <a:ext uri="{FF2B5EF4-FFF2-40B4-BE49-F238E27FC236}">
                <a16:creationId xmlns:a16="http://schemas.microsoft.com/office/drawing/2014/main" id="{9396B6B6-B18A-A248-B721-6FDE6319FE3C}"/>
              </a:ext>
            </a:extLst>
          </p:cNvPr>
          <p:cNvSpPr/>
          <p:nvPr/>
        </p:nvSpPr>
        <p:spPr>
          <a:xfrm>
            <a:off x="619730" y="4940265"/>
            <a:ext cx="1394085" cy="55439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Activities</a:t>
            </a:r>
          </a:p>
        </p:txBody>
      </p:sp>
      <p:sp>
        <p:nvSpPr>
          <p:cNvPr id="118" name="Rounded Rectangle 117">
            <a:extLst>
              <a:ext uri="{FF2B5EF4-FFF2-40B4-BE49-F238E27FC236}">
                <a16:creationId xmlns:a16="http://schemas.microsoft.com/office/drawing/2014/main" id="{2DE8E8AE-0D4B-784F-9CA7-A166602F8808}"/>
              </a:ext>
            </a:extLst>
          </p:cNvPr>
          <p:cNvSpPr/>
          <p:nvPr/>
        </p:nvSpPr>
        <p:spPr>
          <a:xfrm>
            <a:off x="2246913" y="4337957"/>
            <a:ext cx="1454046" cy="1753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General sector offer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Targeted local support in 2 boroughs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E67EBB8E-CF98-CE42-8140-FE34F742B51A}"/>
              </a:ext>
            </a:extLst>
          </p:cNvPr>
          <p:cNvCxnSpPr>
            <a:stCxn id="118" idx="3"/>
            <a:endCxn id="119" idx="1"/>
          </p:cNvCxnSpPr>
          <p:nvPr/>
        </p:nvCxnSpPr>
        <p:spPr>
          <a:xfrm>
            <a:off x="3700959" y="5214882"/>
            <a:ext cx="282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38BF7C41-1309-4E41-9686-C683D7A156F4}"/>
              </a:ext>
            </a:extLst>
          </p:cNvPr>
          <p:cNvSpPr txBox="1"/>
          <p:nvPr/>
        </p:nvSpPr>
        <p:spPr>
          <a:xfrm>
            <a:off x="1258077" y="393193"/>
            <a:ext cx="9953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Research with and for young people and practice</a:t>
            </a:r>
          </a:p>
        </p:txBody>
      </p:sp>
    </p:spTree>
    <p:extLst>
      <p:ext uri="{BB962C8B-B14F-4D97-AF65-F5344CB8AC3E}">
        <p14:creationId xmlns:p14="http://schemas.microsoft.com/office/powerpoint/2010/main" val="1328945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244</Words>
  <Application>Microsoft Macintosh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McKaskill</dc:creator>
  <cp:lastModifiedBy>Ed Anderton</cp:lastModifiedBy>
  <cp:revision>9</cp:revision>
  <cp:lastPrinted>2019-03-01T12:18:21Z</cp:lastPrinted>
  <dcterms:created xsi:type="dcterms:W3CDTF">2019-03-01T09:00:33Z</dcterms:created>
  <dcterms:modified xsi:type="dcterms:W3CDTF">2019-10-22T10:13:17Z</dcterms:modified>
</cp:coreProperties>
</file>