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8" r:id="rId4"/>
    <p:sldId id="308" r:id="rId5"/>
    <p:sldId id="309" r:id="rId6"/>
    <p:sldId id="265" r:id="rId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 autoAdjust="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F8D49-81AA-4D35-BDA9-1CA5F6BB462E}" type="datetimeFigureOut">
              <a:rPr lang="en-GB" smtClean="0"/>
              <a:t>28/10/2019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A9C69-0B96-494B-A489-4BD7A6A88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245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AA9C69-0B96-494B-A489-4BD7A6A887B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12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AA9C69-0B96-494B-A489-4BD7A6A887B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312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AA9C69-0B96-494B-A489-4BD7A6A887B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941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EDC70-A77A-4F81-A788-E8C6C81309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7" name="Picture 2" descr="http://pyl.org.uk/wp-content/uploads/2016/09/PYL_WEB_FULL-COLOUR_1000PX.png">
            <a:extLst>
              <a:ext uri="{FF2B5EF4-FFF2-40B4-BE49-F238E27FC236}">
                <a16:creationId xmlns:a16="http://schemas.microsoft.com/office/drawing/2014/main" id="{CC8F5307-FB05-4F54-B707-6A52D36A63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691" y="5239497"/>
            <a:ext cx="2959190" cy="1475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trust for london logo">
            <a:extLst>
              <a:ext uri="{FF2B5EF4-FFF2-40B4-BE49-F238E27FC236}">
                <a16:creationId xmlns:a16="http://schemas.microsoft.com/office/drawing/2014/main" id="{4FCBE27D-F6B2-40AB-9AEB-C5D90E93552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2191" y="5184309"/>
            <a:ext cx="3311576" cy="1530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03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F22ADB-60E3-44E8-9946-CA7A6438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4564-A1FB-42B6-9B98-62E185E43B3B}" type="datetimeFigureOut">
              <a:rPr lang="en-GB" smtClean="0"/>
              <a:t>28/10/2019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99603E-FDCB-4D06-8274-1D7B8AB2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7D5E7-FE67-49EB-B1C6-1CA5957A2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F89A9-84B0-40CA-9CE1-6243144FB3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70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80496-FC09-4EFD-A73C-58B9373F2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FD342-2250-4EBB-A97F-63370E7D4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BCD29C-E382-4122-9A20-AFE6A45E5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3F2CC2-3CA2-4E82-BC9B-D3806C170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4564-A1FB-42B6-9B98-62E185E43B3B}" type="datetimeFigureOut">
              <a:rPr lang="en-GB" smtClean="0"/>
              <a:t>28/10/2019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3E60F2-D6DE-420D-A302-AE43FC13A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926C15-31B8-40DE-97CE-3220EEA36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F89A9-84B0-40CA-9CE1-6243144FB3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343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0D60D-F0C0-4602-AF03-54B9E9D13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180F54-2F19-44DA-9401-2DE400850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0AB5DC-A450-47CD-9C24-C9933F664C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617A91-0601-4CA8-9E62-9D297C185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4564-A1FB-42B6-9B98-62E185E43B3B}" type="datetimeFigureOut">
              <a:rPr lang="en-GB" smtClean="0"/>
              <a:t>28/10/2019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66666E-3457-452D-95A7-C7AD02D07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ADD72-2E47-40E6-97F5-C7E30FB37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F89A9-84B0-40CA-9CE1-6243144FB3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097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7B0CB-4BBB-4F06-8E0C-675E1E909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699D89-B59F-4D78-9986-D0B09A630C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20A8E-6009-4FFF-B4F7-591655A31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4564-A1FB-42B6-9B98-62E185E43B3B}" type="datetimeFigureOut">
              <a:rPr lang="en-GB" smtClean="0"/>
              <a:t>28/10/2019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62601-9639-4C94-A9E4-073810B74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72F32-BFC4-4AAC-8218-3F261D034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F89A9-84B0-40CA-9CE1-6243144FB3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959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166425-B48C-4DE2-A31C-74441BBDD0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0EC559-487D-46D3-B4C8-ECCC693B77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F96BC-12A3-440D-A6D2-A5DB3F324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4564-A1FB-42B6-9B98-62E185E43B3B}" type="datetimeFigureOut">
              <a:rPr lang="en-GB" smtClean="0"/>
              <a:t>28/10/2019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6C6FE-3A87-406E-87E7-B9CCADD20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7B9CE4-D161-46E8-9B7E-402435429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F89A9-84B0-40CA-9CE1-6243144FB3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13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EDC70-A77A-4F81-A788-E8C6C81309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7" name="Picture 2" descr="http://pyl.org.uk/wp-content/uploads/2016/09/PYL_WEB_FULL-COLOUR_1000PX.png">
            <a:extLst>
              <a:ext uri="{FF2B5EF4-FFF2-40B4-BE49-F238E27FC236}">
                <a16:creationId xmlns:a16="http://schemas.microsoft.com/office/drawing/2014/main" id="{CC8F5307-FB05-4F54-B707-6A52D36A63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691" y="5239497"/>
            <a:ext cx="2959190" cy="1475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trust for london logo">
            <a:extLst>
              <a:ext uri="{FF2B5EF4-FFF2-40B4-BE49-F238E27FC236}">
                <a16:creationId xmlns:a16="http://schemas.microsoft.com/office/drawing/2014/main" id="{4FCBE27D-F6B2-40AB-9AEB-C5D90E93552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2191" y="5184309"/>
            <a:ext cx="3311576" cy="1530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37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EDC70-A77A-4F81-A788-E8C6C81309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7" name="Picture 2" descr="http://pyl.org.uk/wp-content/uploads/2016/09/PYL_WEB_FULL-COLOUR_1000PX.png">
            <a:extLst>
              <a:ext uri="{FF2B5EF4-FFF2-40B4-BE49-F238E27FC236}">
                <a16:creationId xmlns:a16="http://schemas.microsoft.com/office/drawing/2014/main" id="{CC8F5307-FB05-4F54-B707-6A52D36A63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691" y="5239497"/>
            <a:ext cx="2959190" cy="1475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trust for london logo">
            <a:extLst>
              <a:ext uri="{FF2B5EF4-FFF2-40B4-BE49-F238E27FC236}">
                <a16:creationId xmlns:a16="http://schemas.microsoft.com/office/drawing/2014/main" id="{4FCBE27D-F6B2-40AB-9AEB-C5D90E93552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2191" y="5184309"/>
            <a:ext cx="3311576" cy="1530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325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EDC70-A77A-4F81-A788-E8C6C81309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7" name="Picture 2" descr="http://pyl.org.uk/wp-content/uploads/2016/09/PYL_WEB_FULL-COLOUR_1000PX.png">
            <a:extLst>
              <a:ext uri="{FF2B5EF4-FFF2-40B4-BE49-F238E27FC236}">
                <a16:creationId xmlns:a16="http://schemas.microsoft.com/office/drawing/2014/main" id="{CC8F5307-FB05-4F54-B707-6A52D36A63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691" y="5239497"/>
            <a:ext cx="2959190" cy="1475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trust for london logo">
            <a:extLst>
              <a:ext uri="{FF2B5EF4-FFF2-40B4-BE49-F238E27FC236}">
                <a16:creationId xmlns:a16="http://schemas.microsoft.com/office/drawing/2014/main" id="{4FCBE27D-F6B2-40AB-9AEB-C5D90E93552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2191" y="5184309"/>
            <a:ext cx="3311576" cy="1530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343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33AB9-E4BB-42ED-9F44-F53A6720B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AA804-BF1B-47D7-8F90-D9D2A3412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8490E-832E-47DE-8BB6-282356AE5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4564-A1FB-42B6-9B98-62E185E43B3B}" type="datetimeFigureOut">
              <a:rPr lang="en-GB" smtClean="0"/>
              <a:t>28/10/2019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3009F-65E7-41EA-8530-AFC7B826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B6F38-4947-44CA-873E-445B3258D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F89A9-84B0-40CA-9CE1-6243144FB3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153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E7450-35EB-4DC6-BEC2-0FE94F81E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27F03-FBED-4724-91E7-CEDFC8E65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1A43C-EE65-4AE8-AA75-3336C9E05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4564-A1FB-42B6-9B98-62E185E43B3B}" type="datetimeFigureOut">
              <a:rPr lang="en-GB" smtClean="0"/>
              <a:t>28/10/2019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61F15-242F-460B-BDA7-9329681D8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912C0-CB10-45DE-926D-17460D08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F89A9-84B0-40CA-9CE1-6243144FB3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323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B91DC-C2A1-496B-972A-C544E7581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ADA66-3B7C-42F5-9877-A7F7406558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B21E04-C79E-4578-8C17-8DDCF3B70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FDF0B1-883B-43F6-911E-2F56CE24A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4564-A1FB-42B6-9B98-62E185E43B3B}" type="datetimeFigureOut">
              <a:rPr lang="en-GB" smtClean="0"/>
              <a:t>28/10/2019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03D9F-B6DD-48C5-ABB7-4E9CF7E9A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B46E9-27BD-4731-9202-3893BF816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F89A9-84B0-40CA-9CE1-6243144FB3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725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9B582-4157-4780-AB5B-B0B4C1422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4B5AE-E1CF-43AE-939D-76E12A463B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8F3F9-A9FD-448E-A20F-38A7B66161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113F99-EF51-4FC9-A6FF-BAFA56F2BA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72E151-BF0C-4CF8-BC1B-8E57DC485D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A5F919-8624-41B4-88F8-A8F93EE78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4564-A1FB-42B6-9B98-62E185E43B3B}" type="datetimeFigureOut">
              <a:rPr lang="en-GB" smtClean="0"/>
              <a:t>28/10/2019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63B56C-FAE2-45BA-AC79-AD2D67FC0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1B33DA-24FF-40BB-A676-2C241B311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F89A9-84B0-40CA-9CE1-6243144FB3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62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C82A9-F9BD-4546-AF98-66D21B484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067A2B-EB2B-4DC3-B1EE-205E6DE47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4564-A1FB-42B6-9B98-62E185E43B3B}" type="datetimeFigureOut">
              <a:rPr lang="en-GB" smtClean="0"/>
              <a:t>28/10/2019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C0042C-B87F-4B9F-A749-88D0FFAFD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12D321-B74A-4AED-8828-52C8DCD13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F89A9-84B0-40CA-9CE1-6243144FB3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91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6A80D-DA7B-4FE1-A692-B962DE966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80EC1-1D92-41E5-8BB9-A3077F8FB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98133-C408-4FDB-83BB-A40DF67C93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F4564-A1FB-42B6-9B98-62E185E43B3B}" type="datetimeFigureOut">
              <a:rPr lang="en-GB" smtClean="0"/>
              <a:t>28/10/2019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9AA43-436D-48D0-BEEC-0CDA2516D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51DDA-9118-46E0-B343-AC138657F1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F89A9-84B0-40CA-9CE1-6243144FB3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692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Matthew.Walsham@cityoflondon.gov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751B48C-88DD-4DB1-ABE9-D0708CC5E11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91175" y="1657179"/>
            <a:ext cx="9209650" cy="1771821"/>
          </a:xfrm>
          <a:ln>
            <a:solidFill>
              <a:schemeClr val="bg1"/>
            </a:solidFill>
            <a:prstDash val="solid"/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6600" b="1" dirty="0">
                <a:latin typeface="TeXGyreHeros" panose="00000500000000000000" pitchFamily="50" charset="0"/>
              </a:rPr>
              <a:t>London Young Researchers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868C06C-F14F-434E-8BCC-67EAB5027898}"/>
              </a:ext>
            </a:extLst>
          </p:cNvPr>
          <p:cNvCxnSpPr>
            <a:cxnSpLocks/>
          </p:cNvCxnSpPr>
          <p:nvPr/>
        </p:nvCxnSpPr>
        <p:spPr>
          <a:xfrm>
            <a:off x="1597192" y="3429000"/>
            <a:ext cx="9627399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7740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73FBF3-9CE4-4BAE-8A12-1EC1C1F414C6}"/>
              </a:ext>
            </a:extLst>
          </p:cNvPr>
          <p:cNvSpPr txBox="1"/>
          <p:nvPr/>
        </p:nvSpPr>
        <p:spPr>
          <a:xfrm>
            <a:off x="602566" y="421215"/>
            <a:ext cx="10986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TeXGyreHeros" panose="00000500000000000000" pitchFamily="50" charset="0"/>
              </a:rPr>
              <a:t>London Young Researchers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4B09D1-0664-490F-819F-F10DC6089E05}"/>
              </a:ext>
            </a:extLst>
          </p:cNvPr>
          <p:cNvSpPr txBox="1"/>
          <p:nvPr/>
        </p:nvSpPr>
        <p:spPr>
          <a:xfrm>
            <a:off x="602567" y="1311965"/>
            <a:ext cx="103569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eXGyreHeros" panose="00000500000000000000" pitchFamily="50" charset="0"/>
              </a:rPr>
              <a:t>A three-year project, funded by Trust for London, looking to build the skills and capacity in organisations for young people to conduct peer-led research. </a:t>
            </a:r>
          </a:p>
          <a:p>
            <a:endParaRPr lang="en-GB" dirty="0">
              <a:latin typeface="TeXGyreHeros" panose="00000500000000000000" pitchFamily="50" charset="0"/>
            </a:endParaRPr>
          </a:p>
          <a:p>
            <a:r>
              <a:rPr lang="en-GB" b="1" dirty="0">
                <a:latin typeface="TeXGyreHeros" panose="00000500000000000000" pitchFamily="50" charset="0"/>
              </a:rPr>
              <a:t>Create an evidence base for peer research</a:t>
            </a:r>
            <a:endParaRPr lang="en-GB" dirty="0">
              <a:latin typeface="TeXGyreHeros" panose="00000500000000000000" pitchFamily="50" charset="0"/>
            </a:endParaRPr>
          </a:p>
          <a:p>
            <a:endParaRPr lang="en-GB" b="1" dirty="0">
              <a:latin typeface="TeXGyreHeros" panose="00000500000000000000" pitchFamily="50" charset="0"/>
            </a:endParaRPr>
          </a:p>
          <a:p>
            <a:pPr lvl="0"/>
            <a:r>
              <a:rPr lang="en-GB" b="1" dirty="0">
                <a:latin typeface="TeXGyreHeros" panose="00000500000000000000" pitchFamily="50" charset="0"/>
              </a:rPr>
              <a:t>Support youth sector organisations to conduct peer research</a:t>
            </a:r>
          </a:p>
          <a:p>
            <a:pPr lvl="0"/>
            <a:endParaRPr lang="en-GB" b="1" dirty="0">
              <a:latin typeface="TeXGyreHeros" panose="00000500000000000000" pitchFamily="50" charset="0"/>
            </a:endParaRPr>
          </a:p>
          <a:p>
            <a:r>
              <a:rPr lang="en-GB" b="1" dirty="0">
                <a:latin typeface="TeXGyreHeros" panose="00000500000000000000" pitchFamily="50" charset="0"/>
              </a:rPr>
              <a:t>Explore issues of inequality</a:t>
            </a:r>
          </a:p>
          <a:p>
            <a:endParaRPr lang="en-GB" b="1" dirty="0">
              <a:latin typeface="TeXGyreHeros" panose="00000500000000000000" pitchFamily="50" charset="0"/>
            </a:endParaRPr>
          </a:p>
          <a:p>
            <a:r>
              <a:rPr lang="en-GB" b="1" dirty="0">
                <a:latin typeface="TeXGyreHeros" panose="00000500000000000000" pitchFamily="50" charset="0"/>
              </a:rPr>
              <a:t>Support young people to campaign</a:t>
            </a:r>
          </a:p>
          <a:p>
            <a:endParaRPr lang="en-GB" sz="2400" dirty="0">
              <a:latin typeface="TeXGyreHeros" panose="00000500000000000000" pitchFamily="50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FED3464-7704-4AEA-9BED-7A6458E564EA}"/>
              </a:ext>
            </a:extLst>
          </p:cNvPr>
          <p:cNvCxnSpPr/>
          <p:nvPr/>
        </p:nvCxnSpPr>
        <p:spPr>
          <a:xfrm>
            <a:off x="602566" y="1005990"/>
            <a:ext cx="1143937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658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73FBF3-9CE4-4BAE-8A12-1EC1C1F414C6}"/>
              </a:ext>
            </a:extLst>
          </p:cNvPr>
          <p:cNvSpPr txBox="1"/>
          <p:nvPr/>
        </p:nvSpPr>
        <p:spPr>
          <a:xfrm>
            <a:off x="602566" y="421215"/>
            <a:ext cx="10986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TeXGyreHeros" panose="00000500000000000000" pitchFamily="50" charset="0"/>
              </a:rPr>
              <a:t>Challenges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4B09D1-0664-490F-819F-F10DC6089E05}"/>
              </a:ext>
            </a:extLst>
          </p:cNvPr>
          <p:cNvSpPr txBox="1"/>
          <p:nvPr/>
        </p:nvSpPr>
        <p:spPr>
          <a:xfrm>
            <a:off x="602567" y="1311965"/>
            <a:ext cx="1035698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latin typeface="TeXGyreHeros" panose="00000500000000000000" pitchFamily="50" charset="0"/>
              </a:rPr>
              <a:t>No clear framework of good practice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latin typeface="TeXGyreHeros" panose="00000500000000000000" pitchFamily="50" charset="0"/>
              </a:rPr>
              <a:t>Very time and resource intensive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latin typeface="TeXGyreHeros" panose="00000500000000000000" pitchFamily="50" charset="0"/>
              </a:rPr>
              <a:t>Renumerations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latin typeface="TeXGyreHeros" panose="00000500000000000000" pitchFamily="50" charset="0"/>
              </a:rPr>
              <a:t>Ensuring policy change and research impact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latin typeface="TeXGyreHeros" panose="00000500000000000000" pitchFamily="50" charset="0"/>
              </a:rPr>
              <a:t>Communicating value of peer research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>
              <a:latin typeface="TeXGyreHeros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>
              <a:latin typeface="TeXGyreHeros" panose="00000500000000000000" pitchFamily="50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FED3464-7704-4AEA-9BED-7A6458E564EA}"/>
              </a:ext>
            </a:extLst>
          </p:cNvPr>
          <p:cNvCxnSpPr/>
          <p:nvPr/>
        </p:nvCxnSpPr>
        <p:spPr>
          <a:xfrm>
            <a:off x="602566" y="1005990"/>
            <a:ext cx="1143937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036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young women's trust">
            <a:extLst>
              <a:ext uri="{FF2B5EF4-FFF2-40B4-BE49-F238E27FC236}">
                <a16:creationId xmlns:a16="http://schemas.microsoft.com/office/drawing/2014/main" id="{485F9068-0386-4C88-9671-43DCE81789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49" r="19059"/>
          <a:stretch/>
        </p:blipFill>
        <p:spPr bwMode="auto">
          <a:xfrm>
            <a:off x="267286" y="746685"/>
            <a:ext cx="5828714" cy="5388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C8E18FD-FA1D-4DAE-A7BD-1B2294506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4929" y="223003"/>
            <a:ext cx="4813072" cy="5888312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Co-producing campaigning materials </a:t>
            </a:r>
            <a:b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Young Women’s Trust</a:t>
            </a:r>
          </a:p>
        </p:txBody>
      </p:sp>
    </p:spTree>
    <p:extLst>
      <p:ext uri="{BB962C8B-B14F-4D97-AF65-F5344CB8AC3E}">
        <p14:creationId xmlns:p14="http://schemas.microsoft.com/office/powerpoint/2010/main" val="12163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E18FD-FA1D-4DAE-A7BD-1B2294506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0000" y="639097"/>
            <a:ext cx="4813072" cy="5201264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Sampling lived experience </a:t>
            </a:r>
            <a:b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6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Barnardo’s</a:t>
            </a:r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Services</a:t>
            </a:r>
          </a:p>
        </p:txBody>
      </p:sp>
      <p:pic>
        <p:nvPicPr>
          <p:cNvPr id="6146" name="Picture 2" descr="Image result for Barnardo's services">
            <a:extLst>
              <a:ext uri="{FF2B5EF4-FFF2-40B4-BE49-F238E27FC236}">
                <a16:creationId xmlns:a16="http://schemas.microsoft.com/office/drawing/2014/main" id="{08364BE2-7102-4165-BF45-86E35AC397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2"/>
          <a:stretch/>
        </p:blipFill>
        <p:spPr bwMode="auto">
          <a:xfrm>
            <a:off x="633999" y="640081"/>
            <a:ext cx="5462001" cy="5054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760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73FBF3-9CE4-4BAE-8A12-1EC1C1F414C6}"/>
              </a:ext>
            </a:extLst>
          </p:cNvPr>
          <p:cNvSpPr txBox="1"/>
          <p:nvPr/>
        </p:nvSpPr>
        <p:spPr>
          <a:xfrm>
            <a:off x="602566" y="421215"/>
            <a:ext cx="10986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Contact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4B09D1-0664-490F-819F-F10DC6089E05}"/>
              </a:ext>
            </a:extLst>
          </p:cNvPr>
          <p:cNvSpPr txBox="1"/>
          <p:nvPr/>
        </p:nvSpPr>
        <p:spPr>
          <a:xfrm>
            <a:off x="602567" y="573302"/>
            <a:ext cx="10356982" cy="529375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endParaRPr lang="en-GB" sz="3200" dirty="0"/>
          </a:p>
          <a:p>
            <a:pPr lvl="0"/>
            <a:endParaRPr lang="en-GB" sz="3200" dirty="0"/>
          </a:p>
          <a:p>
            <a:pPr lvl="0"/>
            <a:endParaRPr lang="en-GB" sz="3200" dirty="0"/>
          </a:p>
          <a:p>
            <a:pPr lvl="0"/>
            <a:r>
              <a:rPr lang="en-GB" sz="3200" dirty="0"/>
              <a:t>For more information please contact</a:t>
            </a:r>
          </a:p>
          <a:p>
            <a:pPr lvl="0"/>
            <a:r>
              <a:rPr lang="en-GB" sz="3200" dirty="0">
                <a:hlinkClick r:id="rId2"/>
              </a:rPr>
              <a:t>Matthew.Walsham@cityoflondon.gov.uk</a:t>
            </a:r>
            <a:endParaRPr lang="en-GB" sz="3200" dirty="0"/>
          </a:p>
          <a:p>
            <a:pPr lvl="0"/>
            <a:endParaRPr lang="en-GB" sz="3200" dirty="0"/>
          </a:p>
          <a:p>
            <a:pPr lvl="0"/>
            <a:r>
              <a:rPr lang="en-GB" sz="3200" dirty="0"/>
              <a:t>Or sign up to our mailing list on the form at the front </a:t>
            </a:r>
          </a:p>
          <a:p>
            <a:endParaRPr lang="en-GB" dirty="0"/>
          </a:p>
          <a:p>
            <a:endParaRPr lang="en-GB" sz="2400" dirty="0">
              <a:latin typeface="TeXGyreHeros" panose="00000500000000000000" pitchFamily="50" charset="0"/>
            </a:endParaRPr>
          </a:p>
          <a:p>
            <a:endParaRPr lang="en-GB" sz="2400" dirty="0">
              <a:latin typeface="TeXGyreHeros" panose="00000500000000000000" pitchFamily="50" charset="0"/>
            </a:endParaRPr>
          </a:p>
          <a:p>
            <a:endParaRPr lang="en-GB" sz="2400" dirty="0">
              <a:latin typeface="TeXGyreHeros" panose="00000500000000000000" pitchFamily="50" charset="0"/>
            </a:endParaRPr>
          </a:p>
          <a:p>
            <a:endParaRPr lang="en-GB" sz="2400" dirty="0">
              <a:latin typeface="TeXGyreHeros" panose="00000500000000000000" pitchFamily="50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FED3464-7704-4AEA-9BED-7A6458E564EA}"/>
              </a:ext>
            </a:extLst>
          </p:cNvPr>
          <p:cNvCxnSpPr/>
          <p:nvPr/>
        </p:nvCxnSpPr>
        <p:spPr>
          <a:xfrm>
            <a:off x="602566" y="1005990"/>
            <a:ext cx="1143937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4802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118</Words>
  <Application>Microsoft Office PowerPoint</Application>
  <PresentationFormat>Widescreen</PresentationFormat>
  <Paragraphs>33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TeXGyreHeros</vt:lpstr>
      <vt:lpstr>Office Theme</vt:lpstr>
      <vt:lpstr>PowerPoint Presentation</vt:lpstr>
      <vt:lpstr>PowerPoint Presentation</vt:lpstr>
      <vt:lpstr>PowerPoint Presentation</vt:lpstr>
      <vt:lpstr>Co-producing campaigning materials   Young Women’s Trust</vt:lpstr>
      <vt:lpstr>Sampling lived experience   Barnardo’s Services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Walsham, Matthew</dc:creator>
  <cp:lastModifiedBy>Walsham, Matthew</cp:lastModifiedBy>
  <cp:revision>30</cp:revision>
  <cp:lastPrinted>2019-04-26T10:18:11Z</cp:lastPrinted>
  <dcterms:created xsi:type="dcterms:W3CDTF">2019-04-26T08:44:30Z</dcterms:created>
  <dcterms:modified xsi:type="dcterms:W3CDTF">2019-10-28T13:04:27Z</dcterms:modified>
</cp:coreProperties>
</file>