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0" r:id="rId4"/>
    <p:sldId id="541" r:id="rId5"/>
    <p:sldId id="612" r:id="rId6"/>
    <p:sldId id="540" r:id="rId7"/>
    <p:sldId id="537" r:id="rId8"/>
    <p:sldId id="539" r:id="rId9"/>
    <p:sldId id="6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A79"/>
    <a:srgbClr val="1A4446"/>
    <a:srgbClr val="296D6F"/>
    <a:srgbClr val="398A8C"/>
    <a:srgbClr val="521B93"/>
    <a:srgbClr val="8337BD"/>
    <a:srgbClr val="BE9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0"/>
    <p:restoredTop sz="65665"/>
  </p:normalViewPr>
  <p:slideViewPr>
    <p:cSldViewPr snapToGrid="0" snapToObjects="1">
      <p:cViewPr varScale="1">
        <p:scale>
          <a:sx n="65" d="100"/>
          <a:sy n="65" d="100"/>
        </p:scale>
        <p:origin x="2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47975-ED5C-6149-AB14-C5033CDAAFBF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5B16C-EAE6-1748-BB02-E60C3CBC6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8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4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Fund seek to support partnership approaches that: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embed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co-production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 and an asset based approach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put shared understanding and use of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data from multiple sources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at the heart of how they work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enable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stronger voice and engagement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in decision making by communities (lived experience)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stretch across sectors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strengthen relationships between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specialist and generalist civil society infrastructure support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seek to make better use of civil society assets and resources (incl.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digital resources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seek to harness the silks and experience of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‘Generous Leaders’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for the benefit of London’s communities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seek to strengthen connections between regional, sub-regional and local civil society infrastructure support and that will help to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embed local giving schemes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27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Macro (vales/norms), eco (gov, economy </a:t>
            </a:r>
            <a:r>
              <a:rPr lang="en-US" dirty="0" err="1"/>
              <a:t>etc</a:t>
            </a:r>
            <a:r>
              <a:rPr lang="en-US" dirty="0"/>
              <a:t>), meso (connection between system and individual orgs), micro (</a:t>
            </a:r>
            <a:r>
              <a:rPr lang="en-US" dirty="0" err="1"/>
              <a:t>individuls</a:t>
            </a:r>
            <a:r>
              <a:rPr lang="en-US" dirty="0"/>
              <a:t> and orgs), </a:t>
            </a:r>
            <a:r>
              <a:rPr lang="en-US" dirty="0" err="1"/>
              <a:t>crono</a:t>
            </a:r>
            <a:r>
              <a:rPr lang="en-US" dirty="0"/>
              <a:t> (history)</a:t>
            </a:r>
          </a:p>
          <a:p>
            <a:r>
              <a:rPr lang="en-US" dirty="0"/>
              <a:t>Tackling symptoms vs root causes (pattern structures and values)</a:t>
            </a:r>
          </a:p>
          <a:p>
            <a:endParaRPr lang="en-US" dirty="0"/>
          </a:p>
          <a:p>
            <a:r>
              <a:rPr lang="en-US" dirty="0"/>
              <a:t>The causes of social problems are complex and interrelated – people, issues, systems</a:t>
            </a:r>
          </a:p>
          <a:p>
            <a:r>
              <a:rPr lang="en-US" dirty="0"/>
              <a:t>Addressing complex problems requires the contribution of many actors</a:t>
            </a:r>
          </a:p>
          <a:p>
            <a:r>
              <a:rPr lang="en-US" dirty="0"/>
              <a:t>Complex systems create the outcomes we care about</a:t>
            </a:r>
          </a:p>
          <a:p>
            <a:r>
              <a:rPr lang="en-US" dirty="0"/>
              <a:t>How can our systems work better, from the perspective of the people who need them</a:t>
            </a:r>
          </a:p>
          <a:p>
            <a:endParaRPr lang="en-US" dirty="0"/>
          </a:p>
          <a:p>
            <a:r>
              <a:rPr lang="en-US" dirty="0"/>
              <a:t>When it works well, collaboration is…</a:t>
            </a:r>
          </a:p>
          <a:p>
            <a:r>
              <a:rPr lang="en-US" dirty="0"/>
              <a:t>Systemic, not siloed</a:t>
            </a:r>
          </a:p>
          <a:p>
            <a:r>
              <a:rPr lang="en-US" dirty="0"/>
              <a:t>Relational and real, not process led</a:t>
            </a:r>
          </a:p>
          <a:p>
            <a:r>
              <a:rPr lang="en-US" dirty="0"/>
              <a:t>Greater than the sum of its parts</a:t>
            </a:r>
          </a:p>
          <a:p>
            <a:r>
              <a:rPr lang="en-US" dirty="0"/>
              <a:t>For longer term impact, not quick wins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94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CORNERSTONE FUND PROJECT AMBTITIONS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Building capacity of civil society groups to in turn build capacity of Londoners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Connecting civil society groups to make them more effective (incl. reducing duplication), responsive, accessible and inclusive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Exploring and demonstrating the role and value of civil society and/or infrastructure in a whole systems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Putting communities at the heart of systems change – increasing voice and influence of grassroots groups and Londoners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Improving data and insight (to enable all the above)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Influencing policy and practice (drawing on insight from all the above)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The approach is more exploratory and emergent than traditional linear approaches led by single organisations and requires: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A lot of initial investment in understanding the system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establishing shared purpose and ways of working with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57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have conducted surveys, interviews and focus groups generating insights which have been shared through learning events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96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We are: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developing a framework to enable learning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bringing relevant learning from elsewhere and provide practical learning events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providing narrative and analysis about the operation of the Fund, and the projects 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assessing the impact of the Fund against the outcomes framework and provide recommendations for further development or change</a:t>
            </a:r>
          </a:p>
          <a:p>
            <a:pPr marL="800100" lvl="1" indent="-342900">
              <a:buFont typeface="System Font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capturing and drawing out the learning to share insights with others who are interested in adopting the approach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79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5B16C-EAE6-1748-BB02-E60C3CBC60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10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A26B7646-4FF7-3E4B-8178-49278E97CA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960A447A-4BD1-9F46-AE60-58C10006FAA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Whole spectrum from communication onwards is about collaboration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Turf/autonomy – high to low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Trust – low to high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Time – how to high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Mutual benefit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common purpose for coop onwards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Need to be clear about the purpose of the exercise and the boundaries around what they are assessing – something they have some control over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There is no one right side of the spectrum and a partnership for example might not always be at the same point or different aspect of a project might be at different points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There is no science to this exercise – it’s more to spark conversation, and discussion around aspirations for the future.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Question is where would you place (yourself?) on the spectrum – the dominant form of working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questions: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   Where you put yourself and why?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   Was it an intentional decision to adopt this type of collaboration?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   Is this where you want to be on the spectrum to achieve your ambitions? If not, where do you want to be and why?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   Are you also working at any other points on the spectrum?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4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9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8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5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9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EC2DC-77CE-3344-80E0-3E80D911BDEA}" type="datetimeFigureOut">
              <a:rPr lang="en-US" smtClean="0"/>
              <a:t>10/27/19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7259-B5EA-2B41-B247-BE0715158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9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616" y="1711234"/>
            <a:ext cx="3066130" cy="733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55395" y="2630042"/>
            <a:ext cx="108660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5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THE CORNERSTONE FUND AND SYSTEMS CHANGE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50651" y="5004178"/>
            <a:ext cx="3495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dirty="0">
                <a:solidFill>
                  <a:schemeClr val="bg1">
                    <a:lumMod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Fanny Olsson</a:t>
            </a:r>
          </a:p>
          <a:p>
            <a:pPr algn="r"/>
            <a:r>
              <a:rPr lang="en-US" sz="2400" i="1" dirty="0">
                <a:solidFill>
                  <a:schemeClr val="bg1">
                    <a:lumMod val="50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28 October 2019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506816"/>
            <a:ext cx="12192000" cy="351183"/>
          </a:xfrm>
          <a:prstGeom prst="rect">
            <a:avLst/>
          </a:prstGeom>
          <a:solidFill>
            <a:srgbClr val="572A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497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7565" y="619759"/>
            <a:ext cx="1111857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CONTENTS</a:t>
            </a:r>
          </a:p>
          <a:p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FUND: BACKGROUND AND AIM</a:t>
            </a: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WHAT IS SYSTEMS CHANGE AND WHY IS IT IMPORTANT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 AND SYSTEMS CHANGE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FUND: LEARNING APPROACH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53" y="6426926"/>
            <a:ext cx="1290967" cy="30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7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7565" y="619759"/>
            <a:ext cx="111185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FUND: BACKGROUND AND AIM</a:t>
            </a: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 (The Fund) is a funder collaboration between City Bridge Trust, The National Lottery Community Fund, Trust for London, John Lyon’s Charity, London Funders and Greater London Authority, set up in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Fund aims to support civil society collaborations and partnership approaches to bring about systems change and achieve 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Way Ahead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goal of ‘</a:t>
            </a:r>
            <a:r>
              <a:rPr lang="en-GB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a thriving civil society, which is adaptable, resilient, collaborative, sustainable and driven by communities, which will lead to improved outcomes for Londoners’</a:t>
            </a:r>
          </a:p>
          <a:p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Fund particularly focus is on projects that test different approaches to making better use of civil society assets and resources for the benefit of communities long term </a:t>
            </a: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10 partnerships have been funded (2-3 years), 9 of which received development 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Collaborate CIC: learning partner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53" y="6426926"/>
            <a:ext cx="1290967" cy="30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6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7565" y="619759"/>
            <a:ext cx="1111857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WHAT IS SYSTEMS CHANGE AND WHY IS IT IMPORTANT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algn="r"/>
            <a:r>
              <a:rPr lang="en-GB" sz="2000" dirty="0">
                <a:solidFill>
                  <a:srgbClr val="572A79"/>
                </a:solidFill>
                <a:latin typeface="Avenir Roman" charset="0"/>
                <a:ea typeface="Avenir Roman" charset="0"/>
                <a:cs typeface="Avenir Roman" charset="0"/>
              </a:rPr>
              <a:t>'Systems change aims to bring about lasting change by altering underlying structures and supporting mechanisms which make the system operate in a particular way. These can include policies, routines, relationships, resources, power structures and values'</a:t>
            </a:r>
          </a:p>
          <a:p>
            <a:pPr algn="r"/>
            <a:r>
              <a:rPr lang="en-GB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NPC (2015) Systems change: A guide to what it is and how to do it</a:t>
            </a:r>
          </a:p>
          <a:p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What it looks like in practice depends on the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Systems change takes many forms, can be driven by different actors, can be at many scales (hyper local to international) and to different timescales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Two basic distinctions: (1) changing the system from within, (2) influencing/changing the system from innovating outside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Systems change is both a process and an outcome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53" y="6413863"/>
            <a:ext cx="1290967" cy="31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6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7565" y="619759"/>
            <a:ext cx="1111857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 AND SYSTEMS CHANGE</a:t>
            </a:r>
          </a:p>
          <a:p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The Fund is seeking to enable systems change on two levels:</a:t>
            </a:r>
          </a:p>
          <a:p>
            <a:pPr marL="1257300" lvl="2" indent="-342900">
              <a:buFont typeface="System Font"/>
              <a:buChar char="-"/>
            </a:pPr>
            <a:r>
              <a:rPr lang="en-GB" sz="2000" dirty="0">
                <a:solidFill>
                  <a:srgbClr val="572A79"/>
                </a:solidFill>
                <a:latin typeface="Avenir Roman" charset="0"/>
              </a:rPr>
              <a:t>providing funding for collaborative systems change initiatives led by civil society support organisations</a:t>
            </a:r>
          </a:p>
          <a:p>
            <a:pPr marL="1257300" lvl="2" indent="-342900">
              <a:buFont typeface="System Font"/>
              <a:buChar char="-"/>
            </a:pPr>
            <a:r>
              <a:rPr lang="en-GB" sz="2000" dirty="0">
                <a:solidFill>
                  <a:srgbClr val="572A79"/>
                </a:solidFill>
                <a:latin typeface="Avenir Roman" charset="0"/>
              </a:rPr>
              <a:t>understanding how to fund systems change effectively and influencing the adoption of this practice more widely</a:t>
            </a:r>
          </a:p>
          <a:p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Each Cornerstone Fund project is working on different areas, with different approaches – all grappling with emergent change in complex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Development grants to allow for better understanding of the context, time and space to build partnerships and shaping the project ideas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In the learning session we are exploring how to work differently in complex contexts and in partnerships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53" y="6413863"/>
            <a:ext cx="1290967" cy="31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2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7565" y="619759"/>
            <a:ext cx="1111857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THE CORNERSTONE FUND: LEARNING APPROACH</a:t>
            </a:r>
          </a:p>
          <a:p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Different approach to monitoring, evaluation and learning (space to fail, flexibility, focus on honesty, recognising it’s not linear, prioritise the voice of the people the partnerships are looking to support)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Outcomes can take time to emerge when you are taking a systems change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It’s a process and it’s important to understand what is changing along the 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As a learning partner we are looking at features such as collective vision and purpose, systems awareness and behaviours, learning and adaptation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</a:rPr>
              <a:t>Draft Cornerstone Fund Learning Framework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53" y="6413863"/>
            <a:ext cx="1290967" cy="31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02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69AB50-E3FA-344F-BAFE-52C235F48D11}"/>
              </a:ext>
            </a:extLst>
          </p:cNvPr>
          <p:cNvSpPr/>
          <p:nvPr/>
        </p:nvSpPr>
        <p:spPr>
          <a:xfrm>
            <a:off x="-6350" y="4292"/>
            <a:ext cx="12192000" cy="1382184"/>
          </a:xfrm>
          <a:prstGeom prst="rect">
            <a:avLst/>
          </a:prstGeom>
          <a:solidFill>
            <a:srgbClr val="595959">
              <a:alpha val="2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1CD3FD-2D3C-E24A-BCD8-E87AEE4E4628}"/>
              </a:ext>
            </a:extLst>
          </p:cNvPr>
          <p:cNvSpPr/>
          <p:nvPr/>
        </p:nvSpPr>
        <p:spPr>
          <a:xfrm>
            <a:off x="0" y="3300248"/>
            <a:ext cx="12192000" cy="3570815"/>
          </a:xfrm>
          <a:prstGeom prst="rect">
            <a:avLst/>
          </a:prstGeom>
          <a:solidFill>
            <a:srgbClr val="275658">
              <a:alpha val="2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0B0B12-02A8-4C4C-B88C-D648A6BDFA32}"/>
              </a:ext>
            </a:extLst>
          </p:cNvPr>
          <p:cNvSpPr/>
          <p:nvPr/>
        </p:nvSpPr>
        <p:spPr>
          <a:xfrm>
            <a:off x="-6350" y="1388897"/>
            <a:ext cx="12198351" cy="1911351"/>
          </a:xfrm>
          <a:prstGeom prst="rect">
            <a:avLst/>
          </a:prstGeom>
          <a:solidFill>
            <a:srgbClr val="696278">
              <a:alpha val="2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DF3723-3BA4-994E-A8AC-6495F19E6748}"/>
              </a:ext>
            </a:extLst>
          </p:cNvPr>
          <p:cNvSpPr/>
          <p:nvPr/>
        </p:nvSpPr>
        <p:spPr>
          <a:xfrm>
            <a:off x="796834" y="829733"/>
            <a:ext cx="10694551" cy="442384"/>
          </a:xfrm>
          <a:prstGeom prst="rect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bg2">
                <a:lumMod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Avenir Book" panose="02000503020000020003" pitchFamily="2" charset="0"/>
              </a:rPr>
              <a:t>Aims to build a thriving civil society driven by communities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37F74A-817C-D148-8040-F97116F4AC6F}"/>
              </a:ext>
            </a:extLst>
          </p:cNvPr>
          <p:cNvSpPr/>
          <p:nvPr/>
        </p:nvSpPr>
        <p:spPr>
          <a:xfrm>
            <a:off x="192618" y="99485"/>
            <a:ext cx="11880849" cy="670983"/>
          </a:xfrm>
          <a:prstGeom prst="rect">
            <a:avLst/>
          </a:prstGeom>
          <a:solidFill>
            <a:srgbClr val="5829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Avenir Book" panose="02000503020000020003" pitchFamily="2" charset="0"/>
              </a:rPr>
              <a:t>The Cornerstone Fund approach to systems change is person-led and collaborative,</a:t>
            </a:r>
          </a:p>
          <a:p>
            <a:pPr algn="ctr">
              <a:defRPr/>
            </a:pPr>
            <a:r>
              <a:rPr lang="en-US" sz="2000" b="1" dirty="0">
                <a:latin typeface="Avenir Book" panose="02000503020000020003" pitchFamily="2" charset="0"/>
              </a:rPr>
              <a:t> </a:t>
            </a:r>
            <a:r>
              <a:rPr lang="en-US" sz="2000" i="1" dirty="0">
                <a:latin typeface="Avenir Book" panose="02000503020000020003" pitchFamily="2" charset="0"/>
              </a:rPr>
              <a:t>and is built on the following foundations</a:t>
            </a:r>
          </a:p>
        </p:txBody>
      </p:sp>
      <p:grpSp>
        <p:nvGrpSpPr>
          <p:cNvPr id="43012" name="Group 2">
            <a:extLst>
              <a:ext uri="{FF2B5EF4-FFF2-40B4-BE49-F238E27FC236}">
                <a16:creationId xmlns:a16="http://schemas.microsoft.com/office/drawing/2014/main" id="{1E561404-F731-344A-9260-ACC99BB62682}"/>
              </a:ext>
            </a:extLst>
          </p:cNvPr>
          <p:cNvGrpSpPr>
            <a:grpSpLocks/>
          </p:cNvGrpSpPr>
          <p:nvPr/>
        </p:nvGrpSpPr>
        <p:grpSpPr bwMode="auto">
          <a:xfrm>
            <a:off x="192618" y="1449918"/>
            <a:ext cx="11857567" cy="1655233"/>
            <a:chOff x="145172" y="942943"/>
            <a:chExt cx="8893127" cy="124165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64DCD2-BCA0-ED45-9483-D38A320A42E8}"/>
                </a:ext>
              </a:extLst>
            </p:cNvPr>
            <p:cNvSpPr/>
            <p:nvPr/>
          </p:nvSpPr>
          <p:spPr>
            <a:xfrm rot="16200000">
              <a:off x="-204986" y="1293101"/>
              <a:ext cx="1241651" cy="541334"/>
            </a:xfrm>
            <a:prstGeom prst="rect">
              <a:avLst/>
            </a:prstGeom>
            <a:noFill/>
            <a:ln w="57150"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  <a:latin typeface="Avenir Book" panose="02000503020000020003" pitchFamily="2" charset="0"/>
                </a:rPr>
                <a:t>Foundations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D97F303-7323-9245-A093-800ABB9824EF}"/>
                </a:ext>
              </a:extLst>
            </p:cNvPr>
            <p:cNvSpPr/>
            <p:nvPr/>
          </p:nvSpPr>
          <p:spPr>
            <a:xfrm>
              <a:off x="811918" y="1297019"/>
              <a:ext cx="1587491" cy="541437"/>
            </a:xfrm>
            <a:prstGeom prst="rect">
              <a:avLst/>
            </a:prstGeom>
            <a:solidFill>
              <a:srgbClr val="6D6580"/>
            </a:solidFill>
            <a:ln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System awareness and behaviours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D3D4A96-9926-8940-80FE-3F1E6F2E393F}"/>
                </a:ext>
              </a:extLst>
            </p:cNvPr>
            <p:cNvSpPr/>
            <p:nvPr/>
          </p:nvSpPr>
          <p:spPr>
            <a:xfrm>
              <a:off x="4139300" y="1295432"/>
              <a:ext cx="1587491" cy="541436"/>
            </a:xfrm>
            <a:prstGeom prst="rect">
              <a:avLst/>
            </a:prstGeom>
            <a:solidFill>
              <a:srgbClr val="6D6580"/>
            </a:solidFill>
            <a:ln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Learning and adaptiveness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3A590F-AC18-6D4B-BA3A-434CC7D5B07B}"/>
                </a:ext>
              </a:extLst>
            </p:cNvPr>
            <p:cNvSpPr/>
            <p:nvPr/>
          </p:nvSpPr>
          <p:spPr>
            <a:xfrm>
              <a:off x="5802991" y="1304959"/>
              <a:ext cx="1587491" cy="541436"/>
            </a:xfrm>
            <a:prstGeom prst="rect">
              <a:avLst/>
            </a:prstGeom>
            <a:solidFill>
              <a:srgbClr val="6D6580"/>
            </a:solidFill>
            <a:ln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Influencing and leadership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DFFBCBD-CC89-D043-9709-C98C2E24F731}"/>
                </a:ext>
              </a:extLst>
            </p:cNvPr>
            <p:cNvSpPr/>
            <p:nvPr/>
          </p:nvSpPr>
          <p:spPr>
            <a:xfrm>
              <a:off x="2475609" y="1295432"/>
              <a:ext cx="1587491" cy="541436"/>
            </a:xfrm>
            <a:prstGeom prst="rect">
              <a:avLst/>
            </a:prstGeom>
            <a:solidFill>
              <a:srgbClr val="6D6580"/>
            </a:solidFill>
            <a:ln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Collective vision and purpose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51ACAE2-E960-C044-9D8C-F9B5B92BA635}"/>
                </a:ext>
              </a:extLst>
            </p:cNvPr>
            <p:cNvSpPr/>
            <p:nvPr/>
          </p:nvSpPr>
          <p:spPr>
            <a:xfrm>
              <a:off x="7450808" y="1298608"/>
              <a:ext cx="1587491" cy="541436"/>
            </a:xfrm>
            <a:prstGeom prst="rect">
              <a:avLst/>
            </a:prstGeom>
            <a:solidFill>
              <a:srgbClr val="6D6580"/>
            </a:solidFill>
            <a:ln>
              <a:solidFill>
                <a:srgbClr val="6D65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Embedding voice and agency</a:t>
              </a:r>
            </a:p>
          </p:txBody>
        </p:sp>
      </p:grpSp>
      <p:grpSp>
        <p:nvGrpSpPr>
          <p:cNvPr id="43013" name="Group 1">
            <a:extLst>
              <a:ext uri="{FF2B5EF4-FFF2-40B4-BE49-F238E27FC236}">
                <a16:creationId xmlns:a16="http://schemas.microsoft.com/office/drawing/2014/main" id="{3888DF62-3817-164E-B23F-1E24FBDAB7BF}"/>
              </a:ext>
            </a:extLst>
          </p:cNvPr>
          <p:cNvGrpSpPr>
            <a:grpSpLocks/>
          </p:cNvGrpSpPr>
          <p:nvPr/>
        </p:nvGrpSpPr>
        <p:grpSpPr bwMode="auto">
          <a:xfrm>
            <a:off x="192618" y="3405717"/>
            <a:ext cx="11880849" cy="3198283"/>
            <a:chOff x="145173" y="2236549"/>
            <a:chExt cx="8910335" cy="239913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32812DA-058D-0C4E-A924-71D2FEC38733}"/>
                </a:ext>
              </a:extLst>
            </p:cNvPr>
            <p:cNvSpPr/>
            <p:nvPr/>
          </p:nvSpPr>
          <p:spPr>
            <a:xfrm>
              <a:off x="811900" y="2236549"/>
              <a:ext cx="1587446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Systems awareness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22B4D3B-4F2A-F949-8CCC-5295ED447846}"/>
                </a:ext>
              </a:extLst>
            </p:cNvPr>
            <p:cNvSpPr/>
            <p:nvPr/>
          </p:nvSpPr>
          <p:spPr>
            <a:xfrm>
              <a:off x="811900" y="2838317"/>
              <a:ext cx="1587446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Trust-based collaborative relationships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1C67798-2A3C-9349-B793-189EF57B8CFD}"/>
                </a:ext>
              </a:extLst>
            </p:cNvPr>
            <p:cNvSpPr/>
            <p:nvPr/>
          </p:nvSpPr>
          <p:spPr>
            <a:xfrm>
              <a:off x="811900" y="3467078"/>
              <a:ext cx="1587446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Culture change and people development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6F92C1-0AC0-D044-B2A7-6078DC63F8A0}"/>
                </a:ext>
              </a:extLst>
            </p:cNvPr>
            <p:cNvSpPr/>
            <p:nvPr/>
          </p:nvSpPr>
          <p:spPr>
            <a:xfrm>
              <a:off x="811900" y="4094252"/>
              <a:ext cx="1587446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Convening and creating space for networks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EC410B0-5F44-A94E-80F9-835A5AE6F0CD}"/>
                </a:ext>
              </a:extLst>
            </p:cNvPr>
            <p:cNvSpPr/>
            <p:nvPr/>
          </p:nvSpPr>
          <p:spPr>
            <a:xfrm>
              <a:off x="2475544" y="2603326"/>
              <a:ext cx="1587446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Common vision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E3C61CA-CC20-B040-8348-14A09A4A21E2}"/>
                </a:ext>
              </a:extLst>
            </p:cNvPr>
            <p:cNvSpPr/>
            <p:nvPr/>
          </p:nvSpPr>
          <p:spPr>
            <a:xfrm>
              <a:off x="2475544" y="3195568"/>
              <a:ext cx="1587446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Understanding role and contribution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D1DE052-C3D2-054F-BE96-3A9BC1F977D2}"/>
                </a:ext>
              </a:extLst>
            </p:cNvPr>
            <p:cNvSpPr/>
            <p:nvPr/>
          </p:nvSpPr>
          <p:spPr>
            <a:xfrm>
              <a:off x="2475544" y="3819565"/>
              <a:ext cx="1587446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Accountability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FFC6C38-2165-234C-A3B1-1B5F7605CAAE}"/>
                </a:ext>
              </a:extLst>
            </p:cNvPr>
            <p:cNvSpPr/>
            <p:nvPr/>
          </p:nvSpPr>
          <p:spPr>
            <a:xfrm>
              <a:off x="4139188" y="2604914"/>
              <a:ext cx="1589033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atin typeface="Avenir Book" panose="02000503020000020003" pitchFamily="2" charset="0"/>
                </a:rPr>
                <a:t>Collective learning practice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6125882-CD5B-5B42-9FF9-CA224B7ECB49}"/>
                </a:ext>
              </a:extLst>
            </p:cNvPr>
            <p:cNvSpPr/>
            <p:nvPr/>
          </p:nvSpPr>
          <p:spPr>
            <a:xfrm>
              <a:off x="4139188" y="3195568"/>
              <a:ext cx="1589033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Using insight to adapt and improve 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930EDB8-CA52-C84F-B15A-FC98004E4208}"/>
                </a:ext>
              </a:extLst>
            </p:cNvPr>
            <p:cNvSpPr/>
            <p:nvPr/>
          </p:nvSpPr>
          <p:spPr>
            <a:xfrm>
              <a:off x="4139188" y="3814802"/>
              <a:ext cx="1589033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Learning culture and appropriate reporting 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909E550-4FCA-014D-A15E-0750FF8CE193}"/>
                </a:ext>
              </a:extLst>
            </p:cNvPr>
            <p:cNvSpPr/>
            <p:nvPr/>
          </p:nvSpPr>
          <p:spPr>
            <a:xfrm>
              <a:off x="5802831" y="2603326"/>
              <a:ext cx="1589033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Understanding power dynamics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F6E2405-164E-774D-833D-F22DAEC5B97A}"/>
                </a:ext>
              </a:extLst>
            </p:cNvPr>
            <p:cNvSpPr/>
            <p:nvPr/>
          </p:nvSpPr>
          <p:spPr>
            <a:xfrm>
              <a:off x="5802831" y="3195568"/>
              <a:ext cx="1589033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Building influencing networks 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FE6ABE0-6871-8247-AA3C-ECA719FC8786}"/>
                </a:ext>
              </a:extLst>
            </p:cNvPr>
            <p:cNvSpPr/>
            <p:nvPr/>
          </p:nvSpPr>
          <p:spPr>
            <a:xfrm>
              <a:off x="5802831" y="3814802"/>
              <a:ext cx="1589033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Platforms for campaigning and voice 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28B8A06-FE3B-F74A-95D1-DE7FBAE561B0}"/>
                </a:ext>
              </a:extLst>
            </p:cNvPr>
            <p:cNvSpPr/>
            <p:nvPr/>
          </p:nvSpPr>
          <p:spPr>
            <a:xfrm>
              <a:off x="7468062" y="2925645"/>
              <a:ext cx="1587446" cy="541432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Co-produced approach 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BF6F001-F5F4-6F47-92DE-79C19E45BC9B}"/>
                </a:ext>
              </a:extLst>
            </p:cNvPr>
            <p:cNvSpPr/>
            <p:nvPr/>
          </p:nvSpPr>
          <p:spPr>
            <a:xfrm>
              <a:off x="7468062" y="3517887"/>
              <a:ext cx="1587446" cy="541433"/>
            </a:xfrm>
            <a:prstGeom prst="rect">
              <a:avLst/>
            </a:prstGeom>
            <a:solidFill>
              <a:srgbClr val="1F5658"/>
            </a:solidFill>
            <a:ln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latin typeface="Avenir Book" panose="02000503020000020003" pitchFamily="2" charset="0"/>
                </a:rPr>
                <a:t>Community leadership and agency</a:t>
              </a:r>
              <a:endParaRPr lang="en-US" sz="1600" dirty="0">
                <a:latin typeface="Avenir Book" panose="02000503020000020003" pitchFamily="2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154DF38-83E0-5848-B3F2-A78541775401}"/>
                </a:ext>
              </a:extLst>
            </p:cNvPr>
            <p:cNvSpPr/>
            <p:nvPr/>
          </p:nvSpPr>
          <p:spPr>
            <a:xfrm rot="16200000">
              <a:off x="-783735" y="3165457"/>
              <a:ext cx="2399135" cy="541319"/>
            </a:xfrm>
            <a:prstGeom prst="rect">
              <a:avLst/>
            </a:prstGeom>
            <a:noFill/>
            <a:ln w="57150">
              <a:solidFill>
                <a:srgbClr val="1F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2">
                      <a:lumMod val="25000"/>
                    </a:schemeClr>
                  </a:solidFill>
                  <a:latin typeface="Avenir Book" panose="02000503020000020003" pitchFamily="2" charset="0"/>
                </a:rPr>
                <a:t>Indicators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776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67879" y="2458055"/>
            <a:ext cx="584752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Thank you!</a:t>
            </a:r>
          </a:p>
          <a:p>
            <a:pPr algn="ctr"/>
            <a:endParaRPr lang="en-US" sz="6500" dirty="0">
              <a:solidFill>
                <a:schemeClr val="tx1">
                  <a:lumMod val="75000"/>
                  <a:lumOff val="2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06816"/>
            <a:ext cx="12192000" cy="351183"/>
          </a:xfrm>
          <a:prstGeom prst="rect">
            <a:avLst/>
          </a:prstGeom>
          <a:solidFill>
            <a:srgbClr val="572A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-6626"/>
            <a:ext cx="12192000" cy="152400"/>
            <a:chOff x="0" y="-6626"/>
            <a:chExt cx="12192000" cy="152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145774"/>
            </a:xfrm>
            <a:prstGeom prst="rect">
              <a:avLst/>
            </a:prstGeom>
            <a:solidFill>
              <a:srgbClr val="572A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67879" cy="145774"/>
            </a:xfrm>
            <a:prstGeom prst="rect">
              <a:avLst/>
            </a:prstGeom>
            <a:solidFill>
              <a:srgbClr val="8337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096001" y="-6626"/>
              <a:ext cx="3067878" cy="152400"/>
            </a:xfrm>
            <a:prstGeom prst="rect">
              <a:avLst/>
            </a:prstGeom>
            <a:solidFill>
              <a:srgbClr val="BE9F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16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A6EDA7-E3CD-2D43-8D72-9174D75D6341}"/>
              </a:ext>
            </a:extLst>
          </p:cNvPr>
          <p:cNvSpPr/>
          <p:nvPr/>
        </p:nvSpPr>
        <p:spPr>
          <a:xfrm>
            <a:off x="302684" y="243417"/>
            <a:ext cx="5944256" cy="748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40">
              <a:spcAft>
                <a:spcPts val="800"/>
              </a:spcAft>
              <a:buClr>
                <a:srgbClr val="000000"/>
              </a:buClr>
              <a:defRPr/>
            </a:pPr>
            <a:r>
              <a:rPr lang="en-GB" sz="4267" b="1" kern="0" dirty="0">
                <a:solidFill>
                  <a:srgbClr val="834BA7"/>
                </a:solidFill>
                <a:latin typeface="Avenir Book" charset="0"/>
                <a:ea typeface="Avenir Book" charset="0"/>
                <a:cs typeface="Avenir Book" charset="0"/>
                <a:sym typeface="Arial"/>
              </a:rPr>
              <a:t>Collaboration spectrum</a:t>
            </a:r>
          </a:p>
        </p:txBody>
      </p:sp>
      <p:sp>
        <p:nvSpPr>
          <p:cNvPr id="4" name="Left-right Arrow 3">
            <a:extLst>
              <a:ext uri="{FF2B5EF4-FFF2-40B4-BE49-F238E27FC236}">
                <a16:creationId xmlns:a16="http://schemas.microsoft.com/office/drawing/2014/main" id="{1D2632D8-96D7-0E49-BD85-49BA8FD92C81}"/>
              </a:ext>
            </a:extLst>
          </p:cNvPr>
          <p:cNvSpPr/>
          <p:nvPr/>
        </p:nvSpPr>
        <p:spPr>
          <a:xfrm>
            <a:off x="485777" y="1436282"/>
            <a:ext cx="11215687" cy="1766455"/>
          </a:xfrm>
          <a:prstGeom prst="leftRightArrow">
            <a:avLst/>
          </a:prstGeom>
          <a:gradFill flip="none" rotWithShape="1">
            <a:gsLst>
              <a:gs pos="0">
                <a:srgbClr val="7030A0">
                  <a:alpha val="97000"/>
                </a:srgbClr>
              </a:gs>
              <a:gs pos="89000">
                <a:schemeClr val="accent1">
                  <a:lumMod val="45000"/>
                  <a:lumOff val="55000"/>
                </a:schemeClr>
              </a:gs>
              <a:gs pos="9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>
              <a:defRPr/>
            </a:pP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00C3DC-E2F6-304B-AFD3-6058816E3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666690"/>
              </p:ext>
            </p:extLst>
          </p:nvPr>
        </p:nvGraphicFramePr>
        <p:xfrm>
          <a:off x="486834" y="3473452"/>
          <a:ext cx="11214105" cy="266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2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695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Compete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Coexist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Communicate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Cooperate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Coordinate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Collaborate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7030A0"/>
                          </a:solidFill>
                          <a:latin typeface="Avenir Book" panose="02000503020000020003" pitchFamily="2" charset="0"/>
                        </a:rPr>
                        <a:t>Integrate</a:t>
                      </a:r>
                    </a:p>
                  </a:txBody>
                  <a:tcPr marL="91427" marR="91427" marT="45728" marB="45728" anchor="ctr">
                    <a:solidFill>
                      <a:schemeClr val="accent1">
                        <a:lumMod val="60000"/>
                        <a:lumOff val="40000"/>
                        <a:alpha val="2902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2176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Competition for clients, resources, partners, public attention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No systematic connection between agencies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Inter-agency information sharing (e.g. networking)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As needed, often informal, interaction on discrete activities or projects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Organisations systematically adjust and align work with each other for greater outcomes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Longer term interaction based on  shared mission, goals; shared decision-makers and resources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venir Book" panose="02000503020000020003" pitchFamily="2" charset="0"/>
                        </a:rPr>
                        <a:t>Fully integrated programmes, planning, and funding</a:t>
                      </a:r>
                    </a:p>
                  </a:txBody>
                  <a:tcPr marL="91427" marR="91427" marT="45728" marB="45728">
                    <a:solidFill>
                      <a:schemeClr val="accent1">
                        <a:lumMod val="40000"/>
                        <a:lumOff val="60000"/>
                        <a:alpha val="1607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D880B4C-4DD1-9A47-88FA-F1BFAF096A22}"/>
              </a:ext>
            </a:extLst>
          </p:cNvPr>
          <p:cNvSpPr txBox="1"/>
          <p:nvPr/>
        </p:nvSpPr>
        <p:spPr>
          <a:xfrm>
            <a:off x="9433985" y="6443134"/>
            <a:ext cx="2468033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Avenir Book" panose="02000503020000020003" pitchFamily="2" charset="0"/>
                <a:sym typeface="Arial"/>
              </a:rPr>
              <a:t>Tamarack Institute, 2017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95889F-D996-4E43-9D27-8A7CD57E38FA}"/>
              </a:ext>
            </a:extLst>
          </p:cNvPr>
          <p:cNvSpPr/>
          <p:nvPr/>
        </p:nvSpPr>
        <p:spPr>
          <a:xfrm>
            <a:off x="3685117" y="3227918"/>
            <a:ext cx="8015816" cy="3117849"/>
          </a:xfrm>
          <a:prstGeom prst="rect">
            <a:avLst/>
          </a:prstGeom>
          <a:noFill/>
          <a:ln w="38100">
            <a:solidFill>
              <a:srgbClr val="318A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609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3027</TotalTime>
  <Words>1285</Words>
  <Application>Microsoft Macintosh PowerPoint</Application>
  <PresentationFormat>Widescreen</PresentationFormat>
  <Paragraphs>170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Avenir Book</vt:lpstr>
      <vt:lpstr>Avenir Roman</vt:lpstr>
      <vt:lpstr>Calibri</vt:lpstr>
      <vt:lpstr>Calibri Light</vt:lpstr>
      <vt:lpstr>Courier New</vt:lpstr>
      <vt:lpstr>System Font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Adelaide Adade</dc:creator>
  <cp:lastModifiedBy>Fanny Olsson</cp:lastModifiedBy>
  <cp:revision>87</cp:revision>
  <cp:lastPrinted>2019-10-25T10:30:00Z</cp:lastPrinted>
  <dcterms:created xsi:type="dcterms:W3CDTF">2018-09-24T14:42:01Z</dcterms:created>
  <dcterms:modified xsi:type="dcterms:W3CDTF">2019-10-28T08:29:53Z</dcterms:modified>
</cp:coreProperties>
</file>