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4105" r:id="rId5"/>
  </p:sldMasterIdLst>
  <p:notesMasterIdLst>
    <p:notesMasterId r:id="rId20"/>
  </p:notesMasterIdLst>
  <p:handoutMasterIdLst>
    <p:handoutMasterId r:id="rId21"/>
  </p:handoutMasterIdLst>
  <p:sldIdLst>
    <p:sldId id="256" r:id="rId6"/>
    <p:sldId id="309" r:id="rId7"/>
    <p:sldId id="308" r:id="rId8"/>
    <p:sldId id="258" r:id="rId9"/>
    <p:sldId id="260" r:id="rId10"/>
    <p:sldId id="294" r:id="rId11"/>
    <p:sldId id="374" r:id="rId12"/>
    <p:sldId id="386" r:id="rId13"/>
    <p:sldId id="356" r:id="rId14"/>
    <p:sldId id="378" r:id="rId15"/>
    <p:sldId id="370" r:id="rId16"/>
    <p:sldId id="383" r:id="rId17"/>
    <p:sldId id="306" r:id="rId18"/>
    <p:sldId id="281" r:id="rId1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son Kraus" initials="AK" lastIdx="10" clrIdx="0">
    <p:extLst/>
  </p:cmAuthor>
  <p:cmAuthor id="2" name="Alison Kraus" initials="AK [2]" lastIdx="1" clrIdx="1">
    <p:extLst/>
  </p:cmAuthor>
  <p:cmAuthor id="3" name="Wendy Orson" initials="WO" lastIdx="11" clrIdx="2">
    <p:extLst/>
  </p:cmAuthor>
  <p:cmAuthor id="4" name="WENDY ORSON" initials="WO" lastIdx="7" clrIdx="3">
    <p:extLst>
      <p:ext uri="{19B8F6BF-5375-455C-9EA6-DF929625EA0E}">
        <p15:presenceInfo xmlns:p15="http://schemas.microsoft.com/office/powerpoint/2012/main" userId="cefacb8c25e8ac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10" autoAdjust="0"/>
    <p:restoredTop sz="54254" autoAdjust="0"/>
  </p:normalViewPr>
  <p:slideViewPr>
    <p:cSldViewPr>
      <p:cViewPr varScale="1">
        <p:scale>
          <a:sx n="104" d="100"/>
          <a:sy n="104" d="100"/>
        </p:scale>
        <p:origin x="200" y="27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p:cViewPr varScale="1">
        <p:scale>
          <a:sx n="78" d="100"/>
          <a:sy n="78" d="100"/>
        </p:scale>
        <p:origin x="-2070"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Users/callanhowton/Desktop/RSS%20Haven%20Adjustments%201-3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callanhowton/Desktop/RSS%20Haven%20Adjustments%201-3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callanhowton/Desktop/RSS%20Haven%20Adjustments%201-3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callanhowton/Desktop/RSS%20Haven%20Adjustments%201-3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Referral Volume Dec 2016-Jan 2019</a:t>
            </a:r>
          </a:p>
          <a:p>
            <a:pPr>
              <a:defRPr/>
            </a:pPr>
            <a:r>
              <a:rPr lang="en-US"/>
              <a:t>(n=2,656)</a:t>
            </a:r>
          </a:p>
        </c:rich>
      </c:tx>
      <c:overlay val="0"/>
      <c:spPr>
        <a:noFill/>
        <a:ln>
          <a:solidFill>
            <a:srgbClr val="002060"/>
          </a:solid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'[RSS Haven Adjustments 1-31.xlsx]Sheet2'!$A$1:$A$26</c:f>
              <c:strCache>
                <c:ptCount val="26"/>
                <c:pt idx="0">
                  <c:v>Dec '16</c:v>
                </c:pt>
                <c:pt idx="1">
                  <c:v>Jan '17</c:v>
                </c:pt>
                <c:pt idx="2">
                  <c:v>Feb '17</c:v>
                </c:pt>
                <c:pt idx="3">
                  <c:v>Mar '17</c:v>
                </c:pt>
                <c:pt idx="4">
                  <c:v>Apr '17</c:v>
                </c:pt>
                <c:pt idx="5">
                  <c:v>May '17</c:v>
                </c:pt>
                <c:pt idx="6">
                  <c:v>Jun '17</c:v>
                </c:pt>
                <c:pt idx="7">
                  <c:v>Jul '17</c:v>
                </c:pt>
                <c:pt idx="8">
                  <c:v>Aug '17</c:v>
                </c:pt>
                <c:pt idx="9">
                  <c:v>Sept '17</c:v>
                </c:pt>
                <c:pt idx="10">
                  <c:v>Oct '17</c:v>
                </c:pt>
                <c:pt idx="11">
                  <c:v>Nov '17</c:v>
                </c:pt>
                <c:pt idx="12">
                  <c:v>Dec '17</c:v>
                </c:pt>
                <c:pt idx="13">
                  <c:v>Jan '18</c:v>
                </c:pt>
                <c:pt idx="14">
                  <c:v>Feb '18</c:v>
                </c:pt>
                <c:pt idx="15">
                  <c:v>Mar '18</c:v>
                </c:pt>
                <c:pt idx="16">
                  <c:v>Apr '18</c:v>
                </c:pt>
                <c:pt idx="17">
                  <c:v>May '18</c:v>
                </c:pt>
                <c:pt idx="18">
                  <c:v>Jun '18</c:v>
                </c:pt>
                <c:pt idx="19">
                  <c:v>Jul '18</c:v>
                </c:pt>
                <c:pt idx="20">
                  <c:v>Aug '18</c:v>
                </c:pt>
                <c:pt idx="21">
                  <c:v>Sept '18</c:v>
                </c:pt>
                <c:pt idx="22">
                  <c:v>Oct '18</c:v>
                </c:pt>
                <c:pt idx="23">
                  <c:v>Nov '18</c:v>
                </c:pt>
                <c:pt idx="24">
                  <c:v>Dec '18 </c:v>
                </c:pt>
                <c:pt idx="25">
                  <c:v>Jan '19</c:v>
                </c:pt>
              </c:strCache>
            </c:strRef>
          </c:cat>
          <c:val>
            <c:numRef>
              <c:f>'[RSS Haven Adjustments 1-31.xlsx]Sheet2'!$B$1:$B$26</c:f>
              <c:numCache>
                <c:formatCode>General</c:formatCode>
                <c:ptCount val="26"/>
                <c:pt idx="0">
                  <c:v>5</c:v>
                </c:pt>
                <c:pt idx="1">
                  <c:v>6</c:v>
                </c:pt>
                <c:pt idx="2">
                  <c:v>13</c:v>
                </c:pt>
                <c:pt idx="3">
                  <c:v>17</c:v>
                </c:pt>
                <c:pt idx="4">
                  <c:v>33</c:v>
                </c:pt>
                <c:pt idx="5">
                  <c:v>33</c:v>
                </c:pt>
                <c:pt idx="6">
                  <c:v>46</c:v>
                </c:pt>
                <c:pt idx="7">
                  <c:v>60</c:v>
                </c:pt>
                <c:pt idx="8">
                  <c:v>72</c:v>
                </c:pt>
                <c:pt idx="9">
                  <c:v>55</c:v>
                </c:pt>
                <c:pt idx="10">
                  <c:v>98</c:v>
                </c:pt>
                <c:pt idx="11">
                  <c:v>105</c:v>
                </c:pt>
                <c:pt idx="12">
                  <c:v>108</c:v>
                </c:pt>
                <c:pt idx="13">
                  <c:v>139</c:v>
                </c:pt>
                <c:pt idx="14">
                  <c:v>114</c:v>
                </c:pt>
                <c:pt idx="15">
                  <c:v>155</c:v>
                </c:pt>
                <c:pt idx="16">
                  <c:v>112</c:v>
                </c:pt>
                <c:pt idx="17">
                  <c:v>134</c:v>
                </c:pt>
                <c:pt idx="18">
                  <c:v>153</c:v>
                </c:pt>
                <c:pt idx="19">
                  <c:v>163</c:v>
                </c:pt>
                <c:pt idx="20">
                  <c:v>191</c:v>
                </c:pt>
                <c:pt idx="21">
                  <c:v>146</c:v>
                </c:pt>
                <c:pt idx="22">
                  <c:v>168</c:v>
                </c:pt>
                <c:pt idx="23">
                  <c:v>161</c:v>
                </c:pt>
                <c:pt idx="24">
                  <c:v>176</c:v>
                </c:pt>
                <c:pt idx="25">
                  <c:v>193</c:v>
                </c:pt>
              </c:numCache>
            </c:numRef>
          </c:val>
          <c:smooth val="1"/>
          <c:extLst>
            <c:ext xmlns:c16="http://schemas.microsoft.com/office/drawing/2014/chart" uri="{C3380CC4-5D6E-409C-BE32-E72D297353CC}">
              <c16:uniqueId val="{00000000-5EF5-9347-AB02-9B8DA22E0CC6}"/>
            </c:ext>
          </c:extLst>
        </c:ser>
        <c:dLbls>
          <c:showLegendKey val="0"/>
          <c:showVal val="0"/>
          <c:showCatName val="0"/>
          <c:showSerName val="0"/>
          <c:showPercent val="0"/>
          <c:showBubbleSize val="0"/>
        </c:dLbls>
        <c:marker val="1"/>
        <c:smooth val="0"/>
        <c:axId val="-1959049568"/>
        <c:axId val="-1959047520"/>
      </c:lineChart>
      <c:catAx>
        <c:axId val="-1959049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59047520"/>
        <c:crosses val="autoZero"/>
        <c:auto val="1"/>
        <c:lblAlgn val="ctr"/>
        <c:lblOffset val="100"/>
        <c:noMultiLvlLbl val="0"/>
      </c:catAx>
      <c:valAx>
        <c:axId val="-1959047520"/>
        <c:scaling>
          <c:orientation val="minMax"/>
          <c:max val="2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59049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Clients</a:t>
            </a:r>
            <a:r>
              <a:rPr lang="en-US" baseline="0"/>
              <a:t> Experiencing Homelessness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ln>
              <a:solidFill>
                <a:sysClr val="windowText" lastClr="000000"/>
              </a:solidFill>
            </a:ln>
          </c:spPr>
          <c:dPt>
            <c:idx val="0"/>
            <c:bubble3D val="0"/>
            <c:spPr>
              <a:solidFill>
                <a:schemeClr val="accent1"/>
              </a:solidFill>
              <a:ln w="19050">
                <a:solidFill>
                  <a:sysClr val="windowText" lastClr="000000"/>
                </a:solidFill>
              </a:ln>
              <a:effectLst/>
            </c:spPr>
            <c:extLst>
              <c:ext xmlns:c16="http://schemas.microsoft.com/office/drawing/2014/chart" uri="{C3380CC4-5D6E-409C-BE32-E72D297353CC}">
                <c16:uniqueId val="{00000001-96E1-1F43-A8F5-54C9D017BA30}"/>
              </c:ext>
            </c:extLst>
          </c:dPt>
          <c:dPt>
            <c:idx val="1"/>
            <c:bubble3D val="0"/>
            <c:spPr>
              <a:solidFill>
                <a:schemeClr val="accent2"/>
              </a:solidFill>
              <a:ln w="19050">
                <a:solidFill>
                  <a:sysClr val="windowText" lastClr="000000"/>
                </a:solidFill>
              </a:ln>
              <a:effectLst/>
            </c:spPr>
            <c:extLst>
              <c:ext xmlns:c16="http://schemas.microsoft.com/office/drawing/2014/chart" uri="{C3380CC4-5D6E-409C-BE32-E72D297353CC}">
                <c16:uniqueId val="{00000003-96E1-1F43-A8F5-54C9D017BA3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'[RSS Haven Adjustments 1-31.xlsx]Sheet2'!$A$30:$A$31</c:f>
              <c:strCache>
                <c:ptCount val="2"/>
                <c:pt idx="0">
                  <c:v>Unhoused</c:v>
                </c:pt>
                <c:pt idx="1">
                  <c:v>Housed</c:v>
                </c:pt>
              </c:strCache>
            </c:strRef>
          </c:cat>
          <c:val>
            <c:numRef>
              <c:f>'[RSS Haven Adjustments 1-31.xlsx]Sheet2'!$B$30:$B$31</c:f>
              <c:numCache>
                <c:formatCode>General</c:formatCode>
                <c:ptCount val="2"/>
                <c:pt idx="0">
                  <c:v>588</c:v>
                </c:pt>
                <c:pt idx="1">
                  <c:v>2068</c:v>
                </c:pt>
              </c:numCache>
            </c:numRef>
          </c:val>
          <c:extLst>
            <c:ext xmlns:c16="http://schemas.microsoft.com/office/drawing/2014/chart" uri="{C3380CC4-5D6E-409C-BE32-E72D297353CC}">
              <c16:uniqueId val="{00000004-96E1-1F43-A8F5-54C9D017BA3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Gender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ln>
              <a:solidFill>
                <a:sysClr val="windowText" lastClr="000000"/>
              </a:solidFill>
            </a:ln>
          </c:spPr>
          <c:dPt>
            <c:idx val="0"/>
            <c:bubble3D val="0"/>
            <c:spPr>
              <a:solidFill>
                <a:schemeClr val="accent1"/>
              </a:solidFill>
              <a:ln w="19050">
                <a:solidFill>
                  <a:sysClr val="windowText" lastClr="000000"/>
                </a:solidFill>
              </a:ln>
              <a:effectLst/>
            </c:spPr>
            <c:extLst>
              <c:ext xmlns:c16="http://schemas.microsoft.com/office/drawing/2014/chart" uri="{C3380CC4-5D6E-409C-BE32-E72D297353CC}">
                <c16:uniqueId val="{00000001-C59D-974C-9656-EEA9F6A57B33}"/>
              </c:ext>
            </c:extLst>
          </c:dPt>
          <c:dPt>
            <c:idx val="1"/>
            <c:bubble3D val="0"/>
            <c:spPr>
              <a:solidFill>
                <a:schemeClr val="accent2"/>
              </a:solidFill>
              <a:ln w="19050">
                <a:solidFill>
                  <a:sysClr val="windowText" lastClr="000000"/>
                </a:solidFill>
              </a:ln>
              <a:effectLst/>
            </c:spPr>
            <c:extLst>
              <c:ext xmlns:c16="http://schemas.microsoft.com/office/drawing/2014/chart" uri="{C3380CC4-5D6E-409C-BE32-E72D297353CC}">
                <c16:uniqueId val="{00000003-C59D-974C-9656-EEA9F6A57B33}"/>
              </c:ext>
            </c:extLst>
          </c:dPt>
          <c:dPt>
            <c:idx val="2"/>
            <c:bubble3D val="0"/>
            <c:spPr>
              <a:solidFill>
                <a:schemeClr val="accent3"/>
              </a:solidFill>
              <a:ln w="19050">
                <a:solidFill>
                  <a:sysClr val="windowText" lastClr="000000"/>
                </a:solidFill>
              </a:ln>
              <a:effectLst/>
            </c:spPr>
            <c:extLst>
              <c:ext xmlns:c16="http://schemas.microsoft.com/office/drawing/2014/chart" uri="{C3380CC4-5D6E-409C-BE32-E72D297353CC}">
                <c16:uniqueId val="{00000005-C59D-974C-9656-EEA9F6A57B3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'[RSS Haven Adjustments 1-31.xlsx]Sheet2'!$A$40:$A$42</c:f>
              <c:strCache>
                <c:ptCount val="3"/>
                <c:pt idx="0">
                  <c:v>Male</c:v>
                </c:pt>
                <c:pt idx="1">
                  <c:v>Female </c:v>
                </c:pt>
                <c:pt idx="2">
                  <c:v>Other </c:v>
                </c:pt>
              </c:strCache>
            </c:strRef>
          </c:cat>
          <c:val>
            <c:numRef>
              <c:f>'[RSS Haven Adjustments 1-31.xlsx]Sheet2'!$B$40:$B$42</c:f>
              <c:numCache>
                <c:formatCode>0%</c:formatCode>
                <c:ptCount val="3"/>
                <c:pt idx="0">
                  <c:v>0.65</c:v>
                </c:pt>
                <c:pt idx="1">
                  <c:v>0.34</c:v>
                </c:pt>
                <c:pt idx="2">
                  <c:v>0.01</c:v>
                </c:pt>
              </c:numCache>
            </c:numRef>
          </c:val>
          <c:extLst>
            <c:ext xmlns:c16="http://schemas.microsoft.com/office/drawing/2014/chart" uri="{C3380CC4-5D6E-409C-BE32-E72D297353CC}">
              <c16:uniqueId val="{00000006-C59D-974C-9656-EEA9F6A57B3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ysClr val="windowText" lastClr="000000"/>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Age Range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ln>
              <a:solidFill>
                <a:sysClr val="windowText" lastClr="000000"/>
              </a:solidFill>
            </a:ln>
          </c:spPr>
          <c:dPt>
            <c:idx val="0"/>
            <c:bubble3D val="0"/>
            <c:spPr>
              <a:solidFill>
                <a:schemeClr val="accent1"/>
              </a:solidFill>
              <a:ln w="19050">
                <a:solidFill>
                  <a:sysClr val="windowText" lastClr="000000"/>
                </a:solidFill>
              </a:ln>
              <a:effectLst/>
            </c:spPr>
            <c:extLst>
              <c:ext xmlns:c16="http://schemas.microsoft.com/office/drawing/2014/chart" uri="{C3380CC4-5D6E-409C-BE32-E72D297353CC}">
                <c16:uniqueId val="{00000001-8B51-604D-B68A-8B8912DF75FF}"/>
              </c:ext>
            </c:extLst>
          </c:dPt>
          <c:dPt>
            <c:idx val="1"/>
            <c:bubble3D val="0"/>
            <c:spPr>
              <a:solidFill>
                <a:schemeClr val="accent2"/>
              </a:solidFill>
              <a:ln w="19050">
                <a:solidFill>
                  <a:sysClr val="windowText" lastClr="000000"/>
                </a:solidFill>
              </a:ln>
              <a:effectLst/>
            </c:spPr>
            <c:extLst>
              <c:ext xmlns:c16="http://schemas.microsoft.com/office/drawing/2014/chart" uri="{C3380CC4-5D6E-409C-BE32-E72D297353CC}">
                <c16:uniqueId val="{00000003-8B51-604D-B68A-8B8912DF75FF}"/>
              </c:ext>
            </c:extLst>
          </c:dPt>
          <c:dPt>
            <c:idx val="2"/>
            <c:bubble3D val="0"/>
            <c:spPr>
              <a:solidFill>
                <a:schemeClr val="accent3"/>
              </a:solidFill>
              <a:ln w="19050">
                <a:solidFill>
                  <a:sysClr val="windowText" lastClr="000000"/>
                </a:solidFill>
              </a:ln>
              <a:effectLst/>
            </c:spPr>
            <c:extLst>
              <c:ext xmlns:c16="http://schemas.microsoft.com/office/drawing/2014/chart" uri="{C3380CC4-5D6E-409C-BE32-E72D297353CC}">
                <c16:uniqueId val="{00000005-8B51-604D-B68A-8B8912DF75FF}"/>
              </c:ext>
            </c:extLst>
          </c:dPt>
          <c:dPt>
            <c:idx val="3"/>
            <c:bubble3D val="0"/>
            <c:spPr>
              <a:solidFill>
                <a:schemeClr val="accent4"/>
              </a:solidFill>
              <a:ln w="19050">
                <a:solidFill>
                  <a:sysClr val="windowText" lastClr="000000"/>
                </a:solidFill>
              </a:ln>
              <a:effectLst/>
            </c:spPr>
            <c:extLst>
              <c:ext xmlns:c16="http://schemas.microsoft.com/office/drawing/2014/chart" uri="{C3380CC4-5D6E-409C-BE32-E72D297353CC}">
                <c16:uniqueId val="{00000007-8B51-604D-B68A-8B8912DF75FF}"/>
              </c:ext>
            </c:extLst>
          </c:dPt>
          <c:dPt>
            <c:idx val="4"/>
            <c:bubble3D val="0"/>
            <c:spPr>
              <a:solidFill>
                <a:schemeClr val="accent5"/>
              </a:solidFill>
              <a:ln w="19050">
                <a:solidFill>
                  <a:sysClr val="windowText" lastClr="000000"/>
                </a:solidFill>
              </a:ln>
              <a:effectLst/>
            </c:spPr>
            <c:extLst>
              <c:ext xmlns:c16="http://schemas.microsoft.com/office/drawing/2014/chart" uri="{C3380CC4-5D6E-409C-BE32-E72D297353CC}">
                <c16:uniqueId val="{00000009-8B51-604D-B68A-8B8912DF75FF}"/>
              </c:ext>
            </c:extLst>
          </c:dPt>
          <c:dPt>
            <c:idx val="5"/>
            <c:bubble3D val="0"/>
            <c:spPr>
              <a:solidFill>
                <a:schemeClr val="accent6"/>
              </a:solidFill>
              <a:ln w="19050">
                <a:solidFill>
                  <a:sysClr val="windowText" lastClr="000000"/>
                </a:solidFill>
              </a:ln>
              <a:effectLst/>
            </c:spPr>
            <c:extLst>
              <c:ext xmlns:c16="http://schemas.microsoft.com/office/drawing/2014/chart" uri="{C3380CC4-5D6E-409C-BE32-E72D297353CC}">
                <c16:uniqueId val="{0000000B-8B51-604D-B68A-8B8912DF75FF}"/>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'[RSS Haven Adjustments 1-31.xlsx]Sheet2'!$A$57:$A$62</c:f>
              <c:strCache>
                <c:ptCount val="6"/>
                <c:pt idx="0">
                  <c:v>18-25</c:v>
                </c:pt>
                <c:pt idx="1">
                  <c:v>26-35</c:v>
                </c:pt>
                <c:pt idx="2">
                  <c:v>36-45</c:v>
                </c:pt>
                <c:pt idx="3">
                  <c:v>46-55</c:v>
                </c:pt>
                <c:pt idx="4">
                  <c:v>56-65</c:v>
                </c:pt>
                <c:pt idx="5">
                  <c:v>66-75</c:v>
                </c:pt>
              </c:strCache>
            </c:strRef>
          </c:cat>
          <c:val>
            <c:numRef>
              <c:f>'[RSS Haven Adjustments 1-31.xlsx]Sheet2'!$B$57:$B$62</c:f>
              <c:numCache>
                <c:formatCode>General</c:formatCode>
                <c:ptCount val="6"/>
                <c:pt idx="0">
                  <c:v>69</c:v>
                </c:pt>
                <c:pt idx="1">
                  <c:v>255</c:v>
                </c:pt>
                <c:pt idx="2">
                  <c:v>164</c:v>
                </c:pt>
                <c:pt idx="3">
                  <c:v>63</c:v>
                </c:pt>
                <c:pt idx="4">
                  <c:v>25</c:v>
                </c:pt>
                <c:pt idx="5">
                  <c:v>11</c:v>
                </c:pt>
              </c:numCache>
            </c:numRef>
          </c:val>
          <c:extLst>
            <c:ext xmlns:c16="http://schemas.microsoft.com/office/drawing/2014/chart" uri="{C3380CC4-5D6E-409C-BE32-E72D297353CC}">
              <c16:uniqueId val="{0000000C-8B51-604D-B68A-8B8912DF75F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ysClr val="windowText" lastClr="000000"/>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45DC64-3C2B-47B1-93CC-719F9DE1A0B4}" type="doc">
      <dgm:prSet loTypeId="urn:microsoft.com/office/officeart/2008/layout/AlternatingHexagons" loCatId="list" qsTypeId="urn:microsoft.com/office/officeart/2005/8/quickstyle/simple1" qsCatId="simple" csTypeId="urn:microsoft.com/office/officeart/2005/8/colors/colorful1" csCatId="colorful" phldr="1"/>
      <dgm:spPr/>
      <dgm:t>
        <a:bodyPr/>
        <a:lstStyle/>
        <a:p>
          <a:endParaRPr lang="en-US"/>
        </a:p>
      </dgm:t>
    </dgm:pt>
    <dgm:pt modelId="{1DB212FA-DCD6-47BB-9043-6E8D3CB8A1BB}">
      <dgm:prSet phldrT="[Text]" custT="1"/>
      <dgm:spPr/>
      <dgm:t>
        <a:bodyPr/>
        <a:lstStyle/>
        <a:p>
          <a:r>
            <a:rPr lang="en-US" sz="1800" dirty="0">
              <a:latin typeface="Calibri" panose="020F0502020204030204" pitchFamily="34" charset="0"/>
              <a:cs typeface="Calibri" panose="020F0502020204030204" pitchFamily="34" charset="0"/>
            </a:rPr>
            <a:t>22% homeless at referral</a:t>
          </a:r>
        </a:p>
      </dgm:t>
    </dgm:pt>
    <dgm:pt modelId="{8900CF9A-63A5-463A-8CF1-72FC1FB1C05E}" type="parTrans" cxnId="{7554FF26-1982-4455-9515-082A0F990961}">
      <dgm:prSet/>
      <dgm:spPr/>
      <dgm:t>
        <a:bodyPr/>
        <a:lstStyle/>
        <a:p>
          <a:endParaRPr lang="en-US" sz="2000">
            <a:latin typeface="Calibri" panose="020F0502020204030204" pitchFamily="34" charset="0"/>
            <a:cs typeface="Calibri" panose="020F0502020204030204" pitchFamily="34" charset="0"/>
          </a:endParaRPr>
        </a:p>
      </dgm:t>
    </dgm:pt>
    <dgm:pt modelId="{0F6712E2-A4FE-40B5-BC8B-F28BB6C911D4}" type="sibTrans" cxnId="{7554FF26-1982-4455-9515-082A0F990961}">
      <dgm:prSet custT="1"/>
      <dgm:spPr/>
      <dgm:t>
        <a:bodyPr/>
        <a:lstStyle/>
        <a:p>
          <a:endParaRPr lang="en-US" sz="4000">
            <a:latin typeface="Calibri" panose="020F0502020204030204" pitchFamily="34" charset="0"/>
            <a:cs typeface="Calibri" panose="020F0502020204030204" pitchFamily="34" charset="0"/>
          </a:endParaRPr>
        </a:p>
      </dgm:t>
    </dgm:pt>
    <dgm:pt modelId="{E327CE98-343A-499B-ABF8-3931E0203BE3}">
      <dgm:prSet phldrT="[Text]" custT="1"/>
      <dgm:spPr/>
      <dgm:t>
        <a:bodyPr/>
        <a:lstStyle/>
        <a:p>
          <a:r>
            <a:rPr lang="en-US" sz="1800" dirty="0">
              <a:latin typeface="Calibri" panose="020F0502020204030204" pitchFamily="34" charset="0"/>
              <a:cs typeface="Calibri" panose="020F0502020204030204" pitchFamily="34" charset="0"/>
            </a:rPr>
            <a:t>73% report being un/under insured at referral</a:t>
          </a:r>
        </a:p>
      </dgm:t>
    </dgm:pt>
    <dgm:pt modelId="{A6FC6E4D-44A3-4958-BA13-D0CCB6DFB2F9}" type="parTrans" cxnId="{0CEE748C-7E45-46F6-8F4D-CDCA47C9F8DF}">
      <dgm:prSet/>
      <dgm:spPr/>
      <dgm:t>
        <a:bodyPr/>
        <a:lstStyle/>
        <a:p>
          <a:endParaRPr lang="en-US" sz="2000">
            <a:latin typeface="Calibri" panose="020F0502020204030204" pitchFamily="34" charset="0"/>
            <a:cs typeface="Calibri" panose="020F0502020204030204" pitchFamily="34" charset="0"/>
          </a:endParaRPr>
        </a:p>
      </dgm:t>
    </dgm:pt>
    <dgm:pt modelId="{BCD03ED6-57BE-4752-AB7D-3BA72F3C7A5B}" type="sibTrans" cxnId="{0CEE748C-7E45-46F6-8F4D-CDCA47C9F8DF}">
      <dgm:prSet custT="1"/>
      <dgm:spPr/>
      <dgm:t>
        <a:bodyPr/>
        <a:lstStyle/>
        <a:p>
          <a:endParaRPr lang="en-US" sz="4000">
            <a:latin typeface="Calibri" panose="020F0502020204030204" pitchFamily="34" charset="0"/>
            <a:cs typeface="Calibri" panose="020F0502020204030204" pitchFamily="34" charset="0"/>
          </a:endParaRPr>
        </a:p>
      </dgm:t>
    </dgm:pt>
    <dgm:pt modelId="{41983BD4-8649-40F8-A76A-9835283BEA36}">
      <dgm:prSet phldrT="[Text]" custT="1"/>
      <dgm:spPr/>
      <dgm:t>
        <a:bodyPr/>
        <a:lstStyle/>
        <a:p>
          <a:r>
            <a:rPr lang="en-US" sz="1800" dirty="0">
              <a:latin typeface="Calibri" panose="020F0502020204030204" pitchFamily="34" charset="0"/>
              <a:cs typeface="Calibri" panose="020F0502020204030204" pitchFamily="34" charset="0"/>
            </a:rPr>
            <a:t>3% report current</a:t>
          </a:r>
        </a:p>
        <a:p>
          <a:r>
            <a:rPr lang="en-US" sz="1800" dirty="0">
              <a:latin typeface="Calibri" panose="020F0502020204030204" pitchFamily="34" charset="0"/>
              <a:cs typeface="Calibri" panose="020F0502020204030204" pitchFamily="34" charset="0"/>
            </a:rPr>
            <a:t>substance use treatment</a:t>
          </a:r>
        </a:p>
      </dgm:t>
    </dgm:pt>
    <dgm:pt modelId="{5BB3F04B-ED23-401A-BB7C-D333223E0D26}" type="parTrans" cxnId="{39C2E58B-88A8-453A-82F9-9070FC1BF81B}">
      <dgm:prSet/>
      <dgm:spPr/>
      <dgm:t>
        <a:bodyPr/>
        <a:lstStyle/>
        <a:p>
          <a:endParaRPr lang="en-US" sz="2000">
            <a:latin typeface="Calibri" panose="020F0502020204030204" pitchFamily="34" charset="0"/>
            <a:cs typeface="Calibri" panose="020F0502020204030204" pitchFamily="34" charset="0"/>
          </a:endParaRPr>
        </a:p>
      </dgm:t>
    </dgm:pt>
    <dgm:pt modelId="{0F06ED59-D4EF-47CD-8746-309C30CC5D24}" type="sibTrans" cxnId="{39C2E58B-88A8-453A-82F9-9070FC1BF81B}">
      <dgm:prSet custT="1"/>
      <dgm:spPr/>
      <dgm:t>
        <a:bodyPr/>
        <a:lstStyle/>
        <a:p>
          <a:endParaRPr lang="en-US" sz="4000">
            <a:latin typeface="Calibri" panose="020F0502020204030204" pitchFamily="34" charset="0"/>
            <a:cs typeface="Calibri" panose="020F0502020204030204" pitchFamily="34" charset="0"/>
          </a:endParaRPr>
        </a:p>
      </dgm:t>
    </dgm:pt>
    <dgm:pt modelId="{1CA99781-5CCB-4ACF-9FD4-AC7703747C49}" type="pres">
      <dgm:prSet presAssocID="{9445DC64-3C2B-47B1-93CC-719F9DE1A0B4}" presName="Name0" presStyleCnt="0">
        <dgm:presLayoutVars>
          <dgm:chMax/>
          <dgm:chPref/>
          <dgm:dir/>
          <dgm:animLvl val="lvl"/>
        </dgm:presLayoutVars>
      </dgm:prSet>
      <dgm:spPr/>
    </dgm:pt>
    <dgm:pt modelId="{F2614D29-F560-4E94-8138-777B24B8BC72}" type="pres">
      <dgm:prSet presAssocID="{1DB212FA-DCD6-47BB-9043-6E8D3CB8A1BB}" presName="composite" presStyleCnt="0"/>
      <dgm:spPr/>
    </dgm:pt>
    <dgm:pt modelId="{D7C1BE16-20A5-4663-91B3-430DB17AB036}" type="pres">
      <dgm:prSet presAssocID="{1DB212FA-DCD6-47BB-9043-6E8D3CB8A1BB}" presName="Parent1" presStyleLbl="node1" presStyleIdx="0" presStyleCnt="6">
        <dgm:presLayoutVars>
          <dgm:chMax val="1"/>
          <dgm:chPref val="1"/>
          <dgm:bulletEnabled val="1"/>
        </dgm:presLayoutVars>
      </dgm:prSet>
      <dgm:spPr/>
    </dgm:pt>
    <dgm:pt modelId="{DCD6A096-113D-4045-B0EB-3F2628D40F75}" type="pres">
      <dgm:prSet presAssocID="{1DB212FA-DCD6-47BB-9043-6E8D3CB8A1BB}" presName="Childtext1" presStyleLbl="revTx" presStyleIdx="0" presStyleCnt="3">
        <dgm:presLayoutVars>
          <dgm:chMax val="0"/>
          <dgm:chPref val="0"/>
          <dgm:bulletEnabled val="1"/>
        </dgm:presLayoutVars>
      </dgm:prSet>
      <dgm:spPr/>
    </dgm:pt>
    <dgm:pt modelId="{B279906B-95B8-4B9D-BB0E-83064943D027}" type="pres">
      <dgm:prSet presAssocID="{1DB212FA-DCD6-47BB-9043-6E8D3CB8A1BB}" presName="BalanceSpacing" presStyleCnt="0"/>
      <dgm:spPr/>
    </dgm:pt>
    <dgm:pt modelId="{7DCF5614-AEB1-46A4-A2CE-284F0DBAC2EE}" type="pres">
      <dgm:prSet presAssocID="{1DB212FA-DCD6-47BB-9043-6E8D3CB8A1BB}" presName="BalanceSpacing1" presStyleCnt="0"/>
      <dgm:spPr/>
    </dgm:pt>
    <dgm:pt modelId="{1FC27058-F846-4F17-95A6-B220D0CD330A}" type="pres">
      <dgm:prSet presAssocID="{0F6712E2-A4FE-40B5-BC8B-F28BB6C911D4}" presName="Accent1Text" presStyleLbl="node1" presStyleIdx="1" presStyleCnt="6"/>
      <dgm:spPr/>
    </dgm:pt>
    <dgm:pt modelId="{4C60350E-E57C-4D06-9274-8E93D2E78ABE}" type="pres">
      <dgm:prSet presAssocID="{0F6712E2-A4FE-40B5-BC8B-F28BB6C911D4}" presName="spaceBetweenRectangles" presStyleCnt="0"/>
      <dgm:spPr/>
    </dgm:pt>
    <dgm:pt modelId="{B7F44C11-95FD-47DF-92B0-C4F5329C24C0}" type="pres">
      <dgm:prSet presAssocID="{E327CE98-343A-499B-ABF8-3931E0203BE3}" presName="composite" presStyleCnt="0"/>
      <dgm:spPr/>
    </dgm:pt>
    <dgm:pt modelId="{4E3F322C-C7FA-4EAD-B0A2-AB56C1FE9874}" type="pres">
      <dgm:prSet presAssocID="{E327CE98-343A-499B-ABF8-3931E0203BE3}" presName="Parent1" presStyleLbl="node1" presStyleIdx="2" presStyleCnt="6">
        <dgm:presLayoutVars>
          <dgm:chMax val="1"/>
          <dgm:chPref val="1"/>
          <dgm:bulletEnabled val="1"/>
        </dgm:presLayoutVars>
      </dgm:prSet>
      <dgm:spPr/>
    </dgm:pt>
    <dgm:pt modelId="{04AFE450-8AF5-4A8E-9EA1-F94638070D6A}" type="pres">
      <dgm:prSet presAssocID="{E327CE98-343A-499B-ABF8-3931E0203BE3}" presName="Childtext1" presStyleLbl="revTx" presStyleIdx="1" presStyleCnt="3">
        <dgm:presLayoutVars>
          <dgm:chMax val="0"/>
          <dgm:chPref val="0"/>
          <dgm:bulletEnabled val="1"/>
        </dgm:presLayoutVars>
      </dgm:prSet>
      <dgm:spPr/>
    </dgm:pt>
    <dgm:pt modelId="{39B9636F-E51A-4BF4-A83F-49F279B40300}" type="pres">
      <dgm:prSet presAssocID="{E327CE98-343A-499B-ABF8-3931E0203BE3}" presName="BalanceSpacing" presStyleCnt="0"/>
      <dgm:spPr/>
    </dgm:pt>
    <dgm:pt modelId="{74184CC9-A47C-4653-8B19-500EEDF65D58}" type="pres">
      <dgm:prSet presAssocID="{E327CE98-343A-499B-ABF8-3931E0203BE3}" presName="BalanceSpacing1" presStyleCnt="0"/>
      <dgm:spPr/>
    </dgm:pt>
    <dgm:pt modelId="{1037D5DA-B303-4086-A0DF-1055F6D60445}" type="pres">
      <dgm:prSet presAssocID="{BCD03ED6-57BE-4752-AB7D-3BA72F3C7A5B}" presName="Accent1Text" presStyleLbl="node1" presStyleIdx="3" presStyleCnt="6"/>
      <dgm:spPr/>
    </dgm:pt>
    <dgm:pt modelId="{A7367B95-4E82-4C61-8B31-2BBF68EB9750}" type="pres">
      <dgm:prSet presAssocID="{BCD03ED6-57BE-4752-AB7D-3BA72F3C7A5B}" presName="spaceBetweenRectangles" presStyleCnt="0"/>
      <dgm:spPr/>
    </dgm:pt>
    <dgm:pt modelId="{375BF0DA-7392-4D0A-9FFC-EF879CFFF227}" type="pres">
      <dgm:prSet presAssocID="{41983BD4-8649-40F8-A76A-9835283BEA36}" presName="composite" presStyleCnt="0"/>
      <dgm:spPr/>
    </dgm:pt>
    <dgm:pt modelId="{8E034EC4-4CB0-44AD-BB1E-AD5BBD850C52}" type="pres">
      <dgm:prSet presAssocID="{41983BD4-8649-40F8-A76A-9835283BEA36}" presName="Parent1" presStyleLbl="node1" presStyleIdx="4" presStyleCnt="6">
        <dgm:presLayoutVars>
          <dgm:chMax val="1"/>
          <dgm:chPref val="1"/>
          <dgm:bulletEnabled val="1"/>
        </dgm:presLayoutVars>
      </dgm:prSet>
      <dgm:spPr/>
    </dgm:pt>
    <dgm:pt modelId="{EBCFFD89-20FE-4575-A57D-B83D6E4F000A}" type="pres">
      <dgm:prSet presAssocID="{41983BD4-8649-40F8-A76A-9835283BEA36}" presName="Childtext1" presStyleLbl="revTx" presStyleIdx="2" presStyleCnt="3">
        <dgm:presLayoutVars>
          <dgm:chMax val="0"/>
          <dgm:chPref val="0"/>
          <dgm:bulletEnabled val="1"/>
        </dgm:presLayoutVars>
      </dgm:prSet>
      <dgm:spPr/>
    </dgm:pt>
    <dgm:pt modelId="{A11D274B-599D-473B-B313-5CD4452CA5BF}" type="pres">
      <dgm:prSet presAssocID="{41983BD4-8649-40F8-A76A-9835283BEA36}" presName="BalanceSpacing" presStyleCnt="0"/>
      <dgm:spPr/>
    </dgm:pt>
    <dgm:pt modelId="{6520DF9E-5B16-4E22-8B07-345ABC15249C}" type="pres">
      <dgm:prSet presAssocID="{41983BD4-8649-40F8-A76A-9835283BEA36}" presName="BalanceSpacing1" presStyleCnt="0"/>
      <dgm:spPr/>
    </dgm:pt>
    <dgm:pt modelId="{D200C43C-69A5-4C92-BC3D-ADEFB9439CBB}" type="pres">
      <dgm:prSet presAssocID="{0F06ED59-D4EF-47CD-8746-309C30CC5D24}" presName="Accent1Text" presStyleLbl="node1" presStyleIdx="5" presStyleCnt="6"/>
      <dgm:spPr/>
    </dgm:pt>
  </dgm:ptLst>
  <dgm:cxnLst>
    <dgm:cxn modelId="{71B21224-BE17-462D-A0FF-8DA44EA40BE5}" type="presOf" srcId="{9445DC64-3C2B-47B1-93CC-719F9DE1A0B4}" destId="{1CA99781-5CCB-4ACF-9FD4-AC7703747C49}" srcOrd="0" destOrd="0" presId="urn:microsoft.com/office/officeart/2008/layout/AlternatingHexagons"/>
    <dgm:cxn modelId="{7554FF26-1982-4455-9515-082A0F990961}" srcId="{9445DC64-3C2B-47B1-93CC-719F9DE1A0B4}" destId="{1DB212FA-DCD6-47BB-9043-6E8D3CB8A1BB}" srcOrd="0" destOrd="0" parTransId="{8900CF9A-63A5-463A-8CF1-72FC1FB1C05E}" sibTransId="{0F6712E2-A4FE-40B5-BC8B-F28BB6C911D4}"/>
    <dgm:cxn modelId="{8DBC212D-23B1-4CF0-AA17-B265325FF169}" type="presOf" srcId="{1DB212FA-DCD6-47BB-9043-6E8D3CB8A1BB}" destId="{D7C1BE16-20A5-4663-91B3-430DB17AB036}" srcOrd="0" destOrd="0" presId="urn:microsoft.com/office/officeart/2008/layout/AlternatingHexagons"/>
    <dgm:cxn modelId="{B018A22F-A3E0-411A-A597-120E3F5D949E}" type="presOf" srcId="{E327CE98-343A-499B-ABF8-3931E0203BE3}" destId="{4E3F322C-C7FA-4EAD-B0A2-AB56C1FE9874}" srcOrd="0" destOrd="0" presId="urn:microsoft.com/office/officeart/2008/layout/AlternatingHexagons"/>
    <dgm:cxn modelId="{5D56F644-1CF2-46C1-BE6B-B678A0E49CD7}" type="presOf" srcId="{41983BD4-8649-40F8-A76A-9835283BEA36}" destId="{8E034EC4-4CB0-44AD-BB1E-AD5BBD850C52}" srcOrd="0" destOrd="0" presId="urn:microsoft.com/office/officeart/2008/layout/AlternatingHexagons"/>
    <dgm:cxn modelId="{C5151A58-F48A-4D40-8440-0164F14C2022}" type="presOf" srcId="{0F06ED59-D4EF-47CD-8746-309C30CC5D24}" destId="{D200C43C-69A5-4C92-BC3D-ADEFB9439CBB}" srcOrd="0" destOrd="0" presId="urn:microsoft.com/office/officeart/2008/layout/AlternatingHexagons"/>
    <dgm:cxn modelId="{59F3E662-F50F-44EE-921B-CFD0DD1D4273}" type="presOf" srcId="{BCD03ED6-57BE-4752-AB7D-3BA72F3C7A5B}" destId="{1037D5DA-B303-4086-A0DF-1055F6D60445}" srcOrd="0" destOrd="0" presId="urn:microsoft.com/office/officeart/2008/layout/AlternatingHexagons"/>
    <dgm:cxn modelId="{6A138B66-F595-410F-89F4-C8AD86205F06}" type="presOf" srcId="{0F6712E2-A4FE-40B5-BC8B-F28BB6C911D4}" destId="{1FC27058-F846-4F17-95A6-B220D0CD330A}" srcOrd="0" destOrd="0" presId="urn:microsoft.com/office/officeart/2008/layout/AlternatingHexagons"/>
    <dgm:cxn modelId="{39C2E58B-88A8-453A-82F9-9070FC1BF81B}" srcId="{9445DC64-3C2B-47B1-93CC-719F9DE1A0B4}" destId="{41983BD4-8649-40F8-A76A-9835283BEA36}" srcOrd="2" destOrd="0" parTransId="{5BB3F04B-ED23-401A-BB7C-D333223E0D26}" sibTransId="{0F06ED59-D4EF-47CD-8746-309C30CC5D24}"/>
    <dgm:cxn modelId="{0CEE748C-7E45-46F6-8F4D-CDCA47C9F8DF}" srcId="{9445DC64-3C2B-47B1-93CC-719F9DE1A0B4}" destId="{E327CE98-343A-499B-ABF8-3931E0203BE3}" srcOrd="1" destOrd="0" parTransId="{A6FC6E4D-44A3-4958-BA13-D0CCB6DFB2F9}" sibTransId="{BCD03ED6-57BE-4752-AB7D-3BA72F3C7A5B}"/>
    <dgm:cxn modelId="{758A5160-968A-4466-BE07-E5DB2098510A}" type="presParOf" srcId="{1CA99781-5CCB-4ACF-9FD4-AC7703747C49}" destId="{F2614D29-F560-4E94-8138-777B24B8BC72}" srcOrd="0" destOrd="0" presId="urn:microsoft.com/office/officeart/2008/layout/AlternatingHexagons"/>
    <dgm:cxn modelId="{5D34C3C3-9F53-4C3F-B17D-E3A46193B525}" type="presParOf" srcId="{F2614D29-F560-4E94-8138-777B24B8BC72}" destId="{D7C1BE16-20A5-4663-91B3-430DB17AB036}" srcOrd="0" destOrd="0" presId="urn:microsoft.com/office/officeart/2008/layout/AlternatingHexagons"/>
    <dgm:cxn modelId="{98F21949-0EF0-4F65-8BE4-2BC3150774F3}" type="presParOf" srcId="{F2614D29-F560-4E94-8138-777B24B8BC72}" destId="{DCD6A096-113D-4045-B0EB-3F2628D40F75}" srcOrd="1" destOrd="0" presId="urn:microsoft.com/office/officeart/2008/layout/AlternatingHexagons"/>
    <dgm:cxn modelId="{3D27F9B2-A9D2-4CCC-83ED-3C5334C3422C}" type="presParOf" srcId="{F2614D29-F560-4E94-8138-777B24B8BC72}" destId="{B279906B-95B8-4B9D-BB0E-83064943D027}" srcOrd="2" destOrd="0" presId="urn:microsoft.com/office/officeart/2008/layout/AlternatingHexagons"/>
    <dgm:cxn modelId="{E68E254C-EAAD-427E-A97F-6860B3AFB7EB}" type="presParOf" srcId="{F2614D29-F560-4E94-8138-777B24B8BC72}" destId="{7DCF5614-AEB1-46A4-A2CE-284F0DBAC2EE}" srcOrd="3" destOrd="0" presId="urn:microsoft.com/office/officeart/2008/layout/AlternatingHexagons"/>
    <dgm:cxn modelId="{98BE3722-E0D0-4726-88A9-61B6CE5240F7}" type="presParOf" srcId="{F2614D29-F560-4E94-8138-777B24B8BC72}" destId="{1FC27058-F846-4F17-95A6-B220D0CD330A}" srcOrd="4" destOrd="0" presId="urn:microsoft.com/office/officeart/2008/layout/AlternatingHexagons"/>
    <dgm:cxn modelId="{150B3376-775D-486E-BD68-57F2EBFA9525}" type="presParOf" srcId="{1CA99781-5CCB-4ACF-9FD4-AC7703747C49}" destId="{4C60350E-E57C-4D06-9274-8E93D2E78ABE}" srcOrd="1" destOrd="0" presId="urn:microsoft.com/office/officeart/2008/layout/AlternatingHexagons"/>
    <dgm:cxn modelId="{BDD69F3B-35EE-4DD6-8F12-9999BE717B35}" type="presParOf" srcId="{1CA99781-5CCB-4ACF-9FD4-AC7703747C49}" destId="{B7F44C11-95FD-47DF-92B0-C4F5329C24C0}" srcOrd="2" destOrd="0" presId="urn:microsoft.com/office/officeart/2008/layout/AlternatingHexagons"/>
    <dgm:cxn modelId="{2E0B3A11-7C61-4E5D-A068-6873A9372DE2}" type="presParOf" srcId="{B7F44C11-95FD-47DF-92B0-C4F5329C24C0}" destId="{4E3F322C-C7FA-4EAD-B0A2-AB56C1FE9874}" srcOrd="0" destOrd="0" presId="urn:microsoft.com/office/officeart/2008/layout/AlternatingHexagons"/>
    <dgm:cxn modelId="{FCAB1B09-5C7B-4E02-89B1-B55B9AB4A6A6}" type="presParOf" srcId="{B7F44C11-95FD-47DF-92B0-C4F5329C24C0}" destId="{04AFE450-8AF5-4A8E-9EA1-F94638070D6A}" srcOrd="1" destOrd="0" presId="urn:microsoft.com/office/officeart/2008/layout/AlternatingHexagons"/>
    <dgm:cxn modelId="{55A700EE-C2DD-4674-B355-6A5C8CD43EFC}" type="presParOf" srcId="{B7F44C11-95FD-47DF-92B0-C4F5329C24C0}" destId="{39B9636F-E51A-4BF4-A83F-49F279B40300}" srcOrd="2" destOrd="0" presId="urn:microsoft.com/office/officeart/2008/layout/AlternatingHexagons"/>
    <dgm:cxn modelId="{D11C9EC7-5857-4A00-8EAE-4A8A2C89E02E}" type="presParOf" srcId="{B7F44C11-95FD-47DF-92B0-C4F5329C24C0}" destId="{74184CC9-A47C-4653-8B19-500EEDF65D58}" srcOrd="3" destOrd="0" presId="urn:microsoft.com/office/officeart/2008/layout/AlternatingHexagons"/>
    <dgm:cxn modelId="{3372ACCD-D045-451D-AAD9-1885C8E29591}" type="presParOf" srcId="{B7F44C11-95FD-47DF-92B0-C4F5329C24C0}" destId="{1037D5DA-B303-4086-A0DF-1055F6D60445}" srcOrd="4" destOrd="0" presId="urn:microsoft.com/office/officeart/2008/layout/AlternatingHexagons"/>
    <dgm:cxn modelId="{CB46AF79-93DC-4CB0-A298-2E289E2F428F}" type="presParOf" srcId="{1CA99781-5CCB-4ACF-9FD4-AC7703747C49}" destId="{A7367B95-4E82-4C61-8B31-2BBF68EB9750}" srcOrd="3" destOrd="0" presId="urn:microsoft.com/office/officeart/2008/layout/AlternatingHexagons"/>
    <dgm:cxn modelId="{16395D15-EDC6-4943-BC49-4B5D16348550}" type="presParOf" srcId="{1CA99781-5CCB-4ACF-9FD4-AC7703747C49}" destId="{375BF0DA-7392-4D0A-9FFC-EF879CFFF227}" srcOrd="4" destOrd="0" presId="urn:microsoft.com/office/officeart/2008/layout/AlternatingHexagons"/>
    <dgm:cxn modelId="{1A7AFE46-9EB4-44C0-AF4C-BCD0BC72996E}" type="presParOf" srcId="{375BF0DA-7392-4D0A-9FFC-EF879CFFF227}" destId="{8E034EC4-4CB0-44AD-BB1E-AD5BBD850C52}" srcOrd="0" destOrd="0" presId="urn:microsoft.com/office/officeart/2008/layout/AlternatingHexagons"/>
    <dgm:cxn modelId="{8DEF0AD0-B70A-4C0C-9D52-9C94F1CDE134}" type="presParOf" srcId="{375BF0DA-7392-4D0A-9FFC-EF879CFFF227}" destId="{EBCFFD89-20FE-4575-A57D-B83D6E4F000A}" srcOrd="1" destOrd="0" presId="urn:microsoft.com/office/officeart/2008/layout/AlternatingHexagons"/>
    <dgm:cxn modelId="{93067642-3D03-4891-B137-6FC98721DD94}" type="presParOf" srcId="{375BF0DA-7392-4D0A-9FFC-EF879CFFF227}" destId="{A11D274B-599D-473B-B313-5CD4452CA5BF}" srcOrd="2" destOrd="0" presId="urn:microsoft.com/office/officeart/2008/layout/AlternatingHexagons"/>
    <dgm:cxn modelId="{A93D9406-8EA9-4C57-9A4B-3792DE57D703}" type="presParOf" srcId="{375BF0DA-7392-4D0A-9FFC-EF879CFFF227}" destId="{6520DF9E-5B16-4E22-8B07-345ABC15249C}" srcOrd="3" destOrd="0" presId="urn:microsoft.com/office/officeart/2008/layout/AlternatingHexagons"/>
    <dgm:cxn modelId="{D67BFD16-D615-43C4-AEFF-847F5BEB7C3C}" type="presParOf" srcId="{375BF0DA-7392-4D0A-9FFC-EF879CFFF227}" destId="{D200C43C-69A5-4C92-BC3D-ADEFB9439CBB}"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C1BE16-20A5-4663-91B3-430DB17AB036}">
      <dsp:nvSpPr>
        <dsp:cNvPr id="0" name=""/>
        <dsp:cNvSpPr/>
      </dsp:nvSpPr>
      <dsp:spPr>
        <a:xfrm rot="5400000">
          <a:off x="3985974" y="131215"/>
          <a:ext cx="1975217" cy="1718439"/>
        </a:xfrm>
        <a:prstGeom prst="hexagon">
          <a:avLst>
            <a:gd name="adj" fmla="val 25000"/>
            <a:gd name="vf" fmla="val 11547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22% homeless at referral</a:t>
          </a:r>
        </a:p>
      </dsp:txBody>
      <dsp:txXfrm rot="-5400000">
        <a:off x="4382153" y="310631"/>
        <a:ext cx="1182859" cy="1359607"/>
      </dsp:txXfrm>
    </dsp:sp>
    <dsp:sp modelId="{DCD6A096-113D-4045-B0EB-3F2628D40F75}">
      <dsp:nvSpPr>
        <dsp:cNvPr id="0" name=""/>
        <dsp:cNvSpPr/>
      </dsp:nvSpPr>
      <dsp:spPr>
        <a:xfrm>
          <a:off x="5884949" y="397869"/>
          <a:ext cx="2204343" cy="1185130"/>
        </a:xfrm>
        <a:prstGeom prst="rect">
          <a:avLst/>
        </a:prstGeom>
        <a:noFill/>
        <a:ln>
          <a:noFill/>
        </a:ln>
        <a:effectLst/>
      </dsp:spPr>
      <dsp:style>
        <a:lnRef idx="0">
          <a:scrgbClr r="0" g="0" b="0"/>
        </a:lnRef>
        <a:fillRef idx="0">
          <a:scrgbClr r="0" g="0" b="0"/>
        </a:fillRef>
        <a:effectRef idx="0">
          <a:scrgbClr r="0" g="0" b="0"/>
        </a:effectRef>
        <a:fontRef idx="minor"/>
      </dsp:style>
    </dsp:sp>
    <dsp:sp modelId="{1FC27058-F846-4F17-95A6-B220D0CD330A}">
      <dsp:nvSpPr>
        <dsp:cNvPr id="0" name=""/>
        <dsp:cNvSpPr/>
      </dsp:nvSpPr>
      <dsp:spPr>
        <a:xfrm rot="5400000">
          <a:off x="2130059" y="131215"/>
          <a:ext cx="1975217" cy="1718439"/>
        </a:xfrm>
        <a:prstGeom prst="hexagon">
          <a:avLst>
            <a:gd name="adj" fmla="val 25000"/>
            <a:gd name="vf" fmla="val 11547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a:latin typeface="Calibri" panose="020F0502020204030204" pitchFamily="34" charset="0"/>
            <a:cs typeface="Calibri" panose="020F0502020204030204" pitchFamily="34" charset="0"/>
          </a:endParaRPr>
        </a:p>
      </dsp:txBody>
      <dsp:txXfrm rot="-5400000">
        <a:off x="2526238" y="310631"/>
        <a:ext cx="1182859" cy="1359607"/>
      </dsp:txXfrm>
    </dsp:sp>
    <dsp:sp modelId="{4E3F322C-C7FA-4EAD-B0A2-AB56C1FE9874}">
      <dsp:nvSpPr>
        <dsp:cNvPr id="0" name=""/>
        <dsp:cNvSpPr/>
      </dsp:nvSpPr>
      <dsp:spPr>
        <a:xfrm rot="5400000">
          <a:off x="3054461" y="1807780"/>
          <a:ext cx="1975217" cy="1718439"/>
        </a:xfrm>
        <a:prstGeom prst="hexagon">
          <a:avLst>
            <a:gd name="adj" fmla="val 25000"/>
            <a:gd name="vf" fmla="val 11547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73% report being un/under insured at referral</a:t>
          </a:r>
        </a:p>
      </dsp:txBody>
      <dsp:txXfrm rot="-5400000">
        <a:off x="3450640" y="1987196"/>
        <a:ext cx="1182859" cy="1359607"/>
      </dsp:txXfrm>
    </dsp:sp>
    <dsp:sp modelId="{04AFE450-8AF5-4A8E-9EA1-F94638070D6A}">
      <dsp:nvSpPr>
        <dsp:cNvPr id="0" name=""/>
        <dsp:cNvSpPr/>
      </dsp:nvSpPr>
      <dsp:spPr>
        <a:xfrm>
          <a:off x="978507" y="2074434"/>
          <a:ext cx="2133235" cy="1185130"/>
        </a:xfrm>
        <a:prstGeom prst="rect">
          <a:avLst/>
        </a:prstGeom>
        <a:noFill/>
        <a:ln>
          <a:noFill/>
        </a:ln>
        <a:effectLst/>
      </dsp:spPr>
      <dsp:style>
        <a:lnRef idx="0">
          <a:scrgbClr r="0" g="0" b="0"/>
        </a:lnRef>
        <a:fillRef idx="0">
          <a:scrgbClr r="0" g="0" b="0"/>
        </a:fillRef>
        <a:effectRef idx="0">
          <a:scrgbClr r="0" g="0" b="0"/>
        </a:effectRef>
        <a:fontRef idx="minor"/>
      </dsp:style>
    </dsp:sp>
    <dsp:sp modelId="{1037D5DA-B303-4086-A0DF-1055F6D60445}">
      <dsp:nvSpPr>
        <dsp:cNvPr id="0" name=""/>
        <dsp:cNvSpPr/>
      </dsp:nvSpPr>
      <dsp:spPr>
        <a:xfrm rot="5400000">
          <a:off x="4910376" y="1807780"/>
          <a:ext cx="1975217" cy="1718439"/>
        </a:xfrm>
        <a:prstGeom prst="hexagon">
          <a:avLst>
            <a:gd name="adj" fmla="val 25000"/>
            <a:gd name="vf" fmla="val 11547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a:latin typeface="Calibri" panose="020F0502020204030204" pitchFamily="34" charset="0"/>
            <a:cs typeface="Calibri" panose="020F0502020204030204" pitchFamily="34" charset="0"/>
          </a:endParaRPr>
        </a:p>
      </dsp:txBody>
      <dsp:txXfrm rot="-5400000">
        <a:off x="5306555" y="1987196"/>
        <a:ext cx="1182859" cy="1359607"/>
      </dsp:txXfrm>
    </dsp:sp>
    <dsp:sp modelId="{8E034EC4-4CB0-44AD-BB1E-AD5BBD850C52}">
      <dsp:nvSpPr>
        <dsp:cNvPr id="0" name=""/>
        <dsp:cNvSpPr/>
      </dsp:nvSpPr>
      <dsp:spPr>
        <a:xfrm rot="5400000">
          <a:off x="3985974" y="3484345"/>
          <a:ext cx="1975217" cy="1718439"/>
        </a:xfrm>
        <a:prstGeom prst="hexagon">
          <a:avLst>
            <a:gd name="adj" fmla="val 25000"/>
            <a:gd name="vf" fmla="val 11547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3% report current</a:t>
          </a:r>
        </a:p>
        <a:p>
          <a:pPr marL="0" lvl="0" indent="0" algn="ctr"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substance use treatment</a:t>
          </a:r>
        </a:p>
      </dsp:txBody>
      <dsp:txXfrm rot="-5400000">
        <a:off x="4382153" y="3663761"/>
        <a:ext cx="1182859" cy="1359607"/>
      </dsp:txXfrm>
    </dsp:sp>
    <dsp:sp modelId="{EBCFFD89-20FE-4575-A57D-B83D6E4F000A}">
      <dsp:nvSpPr>
        <dsp:cNvPr id="0" name=""/>
        <dsp:cNvSpPr/>
      </dsp:nvSpPr>
      <dsp:spPr>
        <a:xfrm>
          <a:off x="5884949" y="3750999"/>
          <a:ext cx="2204343" cy="1185130"/>
        </a:xfrm>
        <a:prstGeom prst="rect">
          <a:avLst/>
        </a:prstGeom>
        <a:noFill/>
        <a:ln>
          <a:noFill/>
        </a:ln>
        <a:effectLst/>
      </dsp:spPr>
      <dsp:style>
        <a:lnRef idx="0">
          <a:scrgbClr r="0" g="0" b="0"/>
        </a:lnRef>
        <a:fillRef idx="0">
          <a:scrgbClr r="0" g="0" b="0"/>
        </a:fillRef>
        <a:effectRef idx="0">
          <a:scrgbClr r="0" g="0" b="0"/>
        </a:effectRef>
        <a:fontRef idx="minor"/>
      </dsp:style>
    </dsp:sp>
    <dsp:sp modelId="{D200C43C-69A5-4C92-BC3D-ADEFB9439CBB}">
      <dsp:nvSpPr>
        <dsp:cNvPr id="0" name=""/>
        <dsp:cNvSpPr/>
      </dsp:nvSpPr>
      <dsp:spPr>
        <a:xfrm rot="5400000">
          <a:off x="2130059" y="3484345"/>
          <a:ext cx="1975217" cy="1718439"/>
        </a:xfrm>
        <a:prstGeom prst="hexagon">
          <a:avLst>
            <a:gd name="adj" fmla="val 25000"/>
            <a:gd name="vf" fmla="val 11547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a:latin typeface="Calibri" panose="020F0502020204030204" pitchFamily="34" charset="0"/>
            <a:cs typeface="Calibri" panose="020F0502020204030204" pitchFamily="34" charset="0"/>
          </a:endParaRPr>
        </a:p>
      </dsp:txBody>
      <dsp:txXfrm rot="-5400000">
        <a:off x="2526238" y="3663761"/>
        <a:ext cx="1182859" cy="1359607"/>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0E4FF8FC-8473-4DFD-87CC-D576DA80B410}" type="datetimeFigureOut">
              <a:rPr lang="en-US" smtClean="0"/>
              <a:pPr/>
              <a:t>2/4/19</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AD422161-F0FA-48FB-AB7F-FA9B9B1E1F93}" type="slidenum">
              <a:rPr lang="en-US" smtClean="0"/>
              <a:pPr/>
              <a:t>‹#›</a:t>
            </a:fld>
            <a:endParaRPr lang="en-US" dirty="0"/>
          </a:p>
        </p:txBody>
      </p:sp>
    </p:spTree>
    <p:extLst>
      <p:ext uri="{BB962C8B-B14F-4D97-AF65-F5344CB8AC3E}">
        <p14:creationId xmlns:p14="http://schemas.microsoft.com/office/powerpoint/2010/main" val="1375925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9B1B0C3C-330C-4AA9-A3D8-1540170BCD2E}" type="datetimeFigureOut">
              <a:rPr lang="en-US" smtClean="0"/>
              <a:t>2/4/19</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08661EF4-C0F2-4147-8DCD-B8DF3E46153C}" type="slidenum">
              <a:rPr lang="en-US" smtClean="0"/>
              <a:t>‹#›</a:t>
            </a:fld>
            <a:endParaRPr lang="en-US" dirty="0"/>
          </a:p>
        </p:txBody>
      </p:sp>
    </p:spTree>
    <p:extLst>
      <p:ext uri="{BB962C8B-B14F-4D97-AF65-F5344CB8AC3E}">
        <p14:creationId xmlns:p14="http://schemas.microsoft.com/office/powerpoint/2010/main" val="19797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61EF4-C0F2-4147-8DCD-B8DF3E46153C}" type="slidenum">
              <a:rPr lang="en-US" smtClean="0"/>
              <a:t>1</a:t>
            </a:fld>
            <a:endParaRPr lang="en-US" dirty="0"/>
          </a:p>
        </p:txBody>
      </p:sp>
    </p:spTree>
    <p:extLst>
      <p:ext uri="{BB962C8B-B14F-4D97-AF65-F5344CB8AC3E}">
        <p14:creationId xmlns:p14="http://schemas.microsoft.com/office/powerpoint/2010/main" val="2656831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baseline="0"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8661EF4-C0F2-4147-8DCD-B8DF3E46153C}"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879341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baseline="0"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8661EF4-C0F2-4147-8DCD-B8DF3E46153C}"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850036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baseline="0"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8661EF4-C0F2-4147-8DCD-B8DF3E46153C}"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965886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baseline="0"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8661EF4-C0F2-4147-8DCD-B8DF3E46153C}"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198488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baseline="0"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8661EF4-C0F2-4147-8DCD-B8DF3E46153C}"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04617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Admission to longer-term recovery support services is seen as an outcome of interventions provided via the Recovery Coach team. For the purposes of this project, connection to treatment is defined as enrollment in one or more Department of Mental Health (DMH) program (CIMOR enrollment). </a:t>
            </a:r>
            <a:endParaRPr lang="en-US" sz="1200" b="1" baseline="0"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8661EF4-C0F2-4147-8DCD-B8DF3E46153C}"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950166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540414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1147186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3336133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1977206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33390624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1998642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33141476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180905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9389656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20078437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86901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117615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430127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20123894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7494179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320405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FF2618-C234-4528-BB60-72360CB0937F}" type="datetimeFigureOut">
              <a:rPr lang="en-US" smtClean="0"/>
              <a:pPr/>
              <a:t>2/4/19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69FB6-8607-469E-84BB-4E9214D062C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FF2618-C234-4528-BB60-72360CB0937F}" type="datetimeFigureOut">
              <a:rPr lang="en-US" smtClean="0"/>
              <a:pPr/>
              <a:t>2/4/19</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6969FB6-8607-469E-84BB-4E9214D062C9}" type="slidenum">
              <a:rPr lang="en-US" smtClean="0"/>
              <a:pPr/>
              <a:t>‹#›</a:t>
            </a:fld>
            <a:endParaRPr lang="en-US" dirty="0"/>
          </a:p>
        </p:txBody>
      </p:sp>
    </p:spTree>
    <p:extLst>
      <p:ext uri="{BB962C8B-B14F-4D97-AF65-F5344CB8AC3E}">
        <p14:creationId xmlns:p14="http://schemas.microsoft.com/office/powerpoint/2010/main" val="2159743067"/>
      </p:ext>
    </p:extLst>
  </p:cSld>
  <p:clrMap bg1="lt1" tx1="dk1" bg2="lt2" tx2="dk2" accent1="accent1" accent2="accent2" accent3="accent3" accent4="accent4" accent5="accent5" accent6="accent6" hlink="hlink" folHlink="folHlink"/>
  <p:sldLayoutIdLst>
    <p:sldLayoutId id="2147484106" r:id="rId1"/>
    <p:sldLayoutId id="2147484107" r:id="rId2"/>
    <p:sldLayoutId id="2147484108" r:id="rId3"/>
    <p:sldLayoutId id="2147484109" r:id="rId4"/>
    <p:sldLayoutId id="2147484110" r:id="rId5"/>
    <p:sldLayoutId id="2147484111" r:id="rId6"/>
    <p:sldLayoutId id="2147484112" r:id="rId7"/>
    <p:sldLayoutId id="2147484113" r:id="rId8"/>
    <p:sldLayoutId id="2147484114" r:id="rId9"/>
    <p:sldLayoutId id="2147484115" r:id="rId10"/>
    <p:sldLayoutId id="2147484116" r:id="rId11"/>
    <p:sldLayoutId id="2147484117" r:id="rId12"/>
    <p:sldLayoutId id="2147484118" r:id="rId13"/>
    <p:sldLayoutId id="2147484119" r:id="rId14"/>
    <p:sldLayoutId id="2147484120" r:id="rId15"/>
    <p:sldLayoutId id="214748412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hyperlink" Target="http://www.amazingandatopic.com/2011/11/ems-emergency-medical-services-visit.html" TargetMode="External"/><Relationship Id="rId2" Type="http://schemas.openxmlformats.org/officeDocument/2006/relationships/image" Target="../media/image4.jpg"/><Relationship Id="rId1" Type="http://schemas.openxmlformats.org/officeDocument/2006/relationships/slideLayout" Target="../slideLayouts/slideLayout13.xml"/><Relationship Id="rId5" Type="http://schemas.openxmlformats.org/officeDocument/2006/relationships/hyperlink" Target="https://openclipart.org/detail/212114/house" TargetMode="Externa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2" descr="Image result for clip art people"/>
          <p:cNvSpPr>
            <a:spLocks noChangeAspect="1" noChangeArrowheads="1"/>
          </p:cNvSpPr>
          <p:nvPr/>
        </p:nvSpPr>
        <p:spPr bwMode="auto">
          <a:xfrm>
            <a:off x="155574" y="-144463"/>
            <a:ext cx="1901825" cy="190183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9" name="Picture 8"/>
          <p:cNvPicPr>
            <a:picLocks noChangeAspect="1"/>
          </p:cNvPicPr>
          <p:nvPr/>
        </p:nvPicPr>
        <p:blipFill>
          <a:blip r:embed="rId3"/>
          <a:stretch>
            <a:fillRect/>
          </a:stretch>
        </p:blipFill>
        <p:spPr>
          <a:xfrm>
            <a:off x="380999" y="5640856"/>
            <a:ext cx="3352800" cy="836144"/>
          </a:xfrm>
          <a:prstGeom prst="rect">
            <a:avLst/>
          </a:prstGeom>
        </p:spPr>
      </p:pic>
      <p:pic>
        <p:nvPicPr>
          <p:cNvPr id="10" name="Picture 9">
            <a:extLst>
              <a:ext uri="{FF2B5EF4-FFF2-40B4-BE49-F238E27FC236}">
                <a16:creationId xmlns:a16="http://schemas.microsoft.com/office/drawing/2014/main" id="{5094CE25-19F6-43DF-A75C-B5B1162A7DEA}"/>
              </a:ext>
            </a:extLst>
          </p:cNvPr>
          <p:cNvPicPr/>
          <p:nvPr/>
        </p:nvPicPr>
        <p:blipFill rotWithShape="1">
          <a:blip r:embed="rId4">
            <a:extLst>
              <a:ext uri="{28A0092B-C50C-407E-A947-70E740481C1C}">
                <a14:useLocalDpi xmlns:a14="http://schemas.microsoft.com/office/drawing/2010/main" val="0"/>
              </a:ext>
            </a:extLst>
          </a:blip>
          <a:srcRect t="17761" b="10953"/>
          <a:stretch/>
        </p:blipFill>
        <p:spPr bwMode="auto">
          <a:xfrm>
            <a:off x="1106486" y="381000"/>
            <a:ext cx="5691188" cy="2230655"/>
          </a:xfrm>
          <a:prstGeom prst="rect">
            <a:avLst/>
          </a:prstGeom>
          <a:noFill/>
          <a:ln>
            <a:noFill/>
          </a:ln>
        </p:spPr>
      </p:pic>
      <p:sp>
        <p:nvSpPr>
          <p:cNvPr id="2" name="Rectangle 1">
            <a:extLst>
              <a:ext uri="{FF2B5EF4-FFF2-40B4-BE49-F238E27FC236}">
                <a16:creationId xmlns:a16="http://schemas.microsoft.com/office/drawing/2014/main" id="{2B0E597B-4C13-EE4E-A378-3E0A80C777B4}"/>
              </a:ext>
            </a:extLst>
          </p:cNvPr>
          <p:cNvSpPr/>
          <p:nvPr/>
        </p:nvSpPr>
        <p:spPr>
          <a:xfrm>
            <a:off x="211319" y="3260210"/>
            <a:ext cx="7481521" cy="1323439"/>
          </a:xfrm>
          <a:prstGeom prst="rect">
            <a:avLst/>
          </a:prstGeom>
        </p:spPr>
        <p:txBody>
          <a:bodyPr wrap="square">
            <a:spAutoFit/>
          </a:bodyPr>
          <a:lstStyle/>
          <a:p>
            <a:pPr algn="ctr"/>
            <a:r>
              <a:rPr lang="en-US" sz="4000" dirty="0">
                <a:solidFill>
                  <a:schemeClr val="tx2">
                    <a:lumMod val="75000"/>
                  </a:schemeClr>
                </a:solidFill>
                <a:latin typeface="Times New Roman" panose="02020603050405020304" pitchFamily="18" charset="0"/>
                <a:cs typeface="Times New Roman" panose="02020603050405020304" pitchFamily="18" charset="0"/>
              </a:rPr>
              <a:t>ENGAGING PATIENTS IN </a:t>
            </a:r>
          </a:p>
          <a:p>
            <a:pPr algn="ctr"/>
            <a:r>
              <a:rPr lang="en-US" sz="4000" dirty="0">
                <a:solidFill>
                  <a:schemeClr val="tx2">
                    <a:lumMod val="75000"/>
                  </a:schemeClr>
                </a:solidFill>
                <a:latin typeface="Times New Roman" panose="02020603050405020304" pitchFamily="18" charset="0"/>
                <a:cs typeface="Times New Roman" panose="02020603050405020304" pitchFamily="18" charset="0"/>
              </a:rPr>
              <a:t>CARE COORDINATION</a:t>
            </a:r>
            <a:endParaRPr lang="en-US" sz="4000"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52399"/>
            <a:ext cx="6347714" cy="1320800"/>
          </a:xfrm>
        </p:spPr>
        <p:txBody>
          <a:bodyPr>
            <a:normAutofit/>
          </a:bodyPr>
          <a:lstStyle/>
          <a:p>
            <a:r>
              <a:rPr lang="en-US" sz="4400" b="1" dirty="0">
                <a:solidFill>
                  <a:srgbClr val="002060"/>
                </a:solidFill>
                <a:latin typeface="Calibri" panose="020F0502020204030204" pitchFamily="34" charset="0"/>
                <a:cs typeface="Calibri" panose="020F0502020204030204" pitchFamily="34" charset="0"/>
              </a:rPr>
              <a:t>Characteristics</a:t>
            </a:r>
            <a:endParaRPr lang="en-US" sz="4400" dirty="0">
              <a:latin typeface="Calibri" panose="020F0502020204030204" pitchFamily="34" charset="0"/>
              <a:cs typeface="Calibri" panose="020F0502020204030204" pitchFamily="34" charset="0"/>
            </a:endParaRPr>
          </a:p>
        </p:txBody>
      </p:sp>
      <p:graphicFrame>
        <p:nvGraphicFramePr>
          <p:cNvPr id="2" name="Diagram 1">
            <a:extLst>
              <a:ext uri="{FF2B5EF4-FFF2-40B4-BE49-F238E27FC236}">
                <a16:creationId xmlns:a16="http://schemas.microsoft.com/office/drawing/2014/main" id="{49C348BD-5874-4727-81B3-8E75DDB33146}"/>
              </a:ext>
            </a:extLst>
          </p:cNvPr>
          <p:cNvGraphicFramePr/>
          <p:nvPr>
            <p:extLst>
              <p:ext uri="{D42A27DB-BD31-4B8C-83A1-F6EECF244321}">
                <p14:modId xmlns:p14="http://schemas.microsoft.com/office/powerpoint/2010/main" val="255154788"/>
              </p:ext>
            </p:extLst>
          </p:nvPr>
        </p:nvGraphicFramePr>
        <p:xfrm>
          <a:off x="-685800" y="914400"/>
          <a:ext cx="90678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6556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722437"/>
            <a:ext cx="7098157" cy="4525963"/>
          </a:xfrm>
        </p:spPr>
        <p:txBody>
          <a:bodyPr>
            <a:normAutofit/>
          </a:bodyPr>
          <a:lstStyle/>
          <a:p>
            <a:pPr>
              <a:buSzPct val="60000"/>
            </a:pPr>
            <a:r>
              <a:rPr lang="en-US" altLang="en-US" sz="2800" dirty="0">
                <a:solidFill>
                  <a:schemeClr val="tx1"/>
                </a:solidFill>
                <a:latin typeface="Calibri" panose="020F0502020204030204" pitchFamily="34" charset="0"/>
                <a:cs typeface="Calibri" panose="020F0502020204030204" pitchFamily="34" charset="0"/>
              </a:rPr>
              <a:t>97% of all referrals were eligible and agreeable to engaging in EPICC</a:t>
            </a:r>
          </a:p>
          <a:p>
            <a:pPr lvl="0">
              <a:buSzPct val="60000"/>
            </a:pPr>
            <a:r>
              <a:rPr lang="en-US" sz="2800" dirty="0">
                <a:solidFill>
                  <a:schemeClr val="tx1"/>
                </a:solidFill>
                <a:latin typeface="Calibri" panose="020F0502020204030204" pitchFamily="34" charset="0"/>
                <a:cs typeface="Calibri" panose="020F0502020204030204" pitchFamily="34" charset="0"/>
              </a:rPr>
              <a:t>90% of eligible referrals received a face-to-face outreach by a Recovery Coach</a:t>
            </a:r>
          </a:p>
          <a:p>
            <a:pPr lvl="0">
              <a:buSzPct val="60000"/>
            </a:pPr>
            <a:r>
              <a:rPr lang="en-US" sz="2800" dirty="0">
                <a:solidFill>
                  <a:schemeClr val="tx1"/>
                </a:solidFill>
                <a:latin typeface="Calibri" panose="020F0502020204030204" pitchFamily="34" charset="0"/>
                <a:cs typeface="Calibri" panose="020F0502020204030204" pitchFamily="34" charset="0"/>
              </a:rPr>
              <a:t>Overdose Education provided to 90% of successful dispatches referrals</a:t>
            </a:r>
          </a:p>
          <a:p>
            <a:pPr lvl="0">
              <a:buSzPct val="60000"/>
            </a:pPr>
            <a:r>
              <a:rPr lang="en-US" sz="2800" dirty="0">
                <a:solidFill>
                  <a:schemeClr val="tx1"/>
                </a:solidFill>
                <a:latin typeface="Calibri" panose="020F0502020204030204" pitchFamily="34" charset="0"/>
                <a:cs typeface="Calibri" panose="020F0502020204030204" pitchFamily="34" charset="0"/>
              </a:rPr>
              <a:t>Narcan distributed to 81% of successful dispatches referrals</a:t>
            </a:r>
            <a:endParaRPr lang="en-US" dirty="0">
              <a:solidFill>
                <a:schemeClr val="tx1"/>
              </a:solidFill>
            </a:endParaRPr>
          </a:p>
          <a:p>
            <a:pPr indent="0"/>
            <a:endParaRPr lang="en-US" dirty="0">
              <a:solidFill>
                <a:schemeClr val="tx1"/>
              </a:solidFill>
            </a:endParaRPr>
          </a:p>
          <a:p>
            <a:endParaRPr lang="en-US" sz="2800" dirty="0">
              <a:solidFill>
                <a:schemeClr val="tx1"/>
              </a:solidFill>
            </a:endParaRPr>
          </a:p>
        </p:txBody>
      </p:sp>
      <p:sp>
        <p:nvSpPr>
          <p:cNvPr id="5" name="Title 3">
            <a:extLst>
              <a:ext uri="{FF2B5EF4-FFF2-40B4-BE49-F238E27FC236}">
                <a16:creationId xmlns:a16="http://schemas.microsoft.com/office/drawing/2014/main" id="{A9652A7F-AA05-4A97-B4D3-76DCD990E551}"/>
              </a:ext>
            </a:extLst>
          </p:cNvPr>
          <p:cNvSpPr txBox="1">
            <a:spLocks/>
          </p:cNvSpPr>
          <p:nvPr/>
        </p:nvSpPr>
        <p:spPr>
          <a:xfrm>
            <a:off x="381000" y="609600"/>
            <a:ext cx="6347714" cy="9906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dirty="0">
                <a:solidFill>
                  <a:srgbClr val="002060"/>
                </a:solidFill>
                <a:latin typeface="Calibri" panose="020F0502020204030204" pitchFamily="34" charset="0"/>
                <a:cs typeface="Calibri" panose="020F0502020204030204" pitchFamily="34" charset="0"/>
              </a:rPr>
              <a:t>Impact</a:t>
            </a:r>
            <a:endParaRPr lang="en-US" sz="4400" dirty="0">
              <a:solidFill>
                <a:schemeClr val="accent2">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9391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94048" y="1775235"/>
            <a:ext cx="8382000" cy="4419600"/>
          </a:xfrm>
        </p:spPr>
        <p:txBody>
          <a:bodyPr>
            <a:normAutofit/>
          </a:bodyPr>
          <a:lstStyle/>
          <a:p>
            <a:pPr lvl="0">
              <a:buSzPct val="60000"/>
            </a:pPr>
            <a:r>
              <a:rPr lang="en-US" sz="2800" dirty="0">
                <a:solidFill>
                  <a:schemeClr val="tx1"/>
                </a:solidFill>
                <a:latin typeface="Calibri" panose="020F0502020204030204" pitchFamily="34" charset="0"/>
                <a:cs typeface="Calibri" panose="020F0502020204030204" pitchFamily="34" charset="0"/>
              </a:rPr>
              <a:t>90% agreed to participate in the program </a:t>
            </a:r>
            <a:r>
              <a:rPr lang="en-US" sz="2000" dirty="0">
                <a:solidFill>
                  <a:schemeClr val="tx1"/>
                </a:solidFill>
                <a:latin typeface="Calibri" panose="020F0502020204030204" pitchFamily="34" charset="0"/>
                <a:cs typeface="Calibri" panose="020F0502020204030204" pitchFamily="34" charset="0"/>
              </a:rPr>
              <a:t>(90% overall).</a:t>
            </a:r>
          </a:p>
          <a:p>
            <a:pPr lvl="0">
              <a:buSzPct val="60000"/>
            </a:pPr>
            <a:r>
              <a:rPr lang="en-US" sz="2800" dirty="0">
                <a:solidFill>
                  <a:schemeClr val="tx1"/>
                </a:solidFill>
                <a:latin typeface="Calibri" panose="020F0502020204030204" pitchFamily="34" charset="0"/>
                <a:cs typeface="Calibri" panose="020F0502020204030204" pitchFamily="34" charset="0"/>
              </a:rPr>
              <a:t>39% were engaged 30 days post-outreach </a:t>
            </a:r>
            <a:r>
              <a:rPr lang="en-US" sz="2000" dirty="0">
                <a:solidFill>
                  <a:schemeClr val="tx1"/>
                </a:solidFill>
                <a:latin typeface="Calibri" panose="020F0502020204030204" pitchFamily="34" charset="0"/>
                <a:cs typeface="Calibri" panose="020F0502020204030204" pitchFamily="34" charset="0"/>
              </a:rPr>
              <a:t>(40% overall). </a:t>
            </a:r>
          </a:p>
          <a:p>
            <a:pPr lvl="0">
              <a:buSzPct val="60000"/>
            </a:pPr>
            <a:r>
              <a:rPr lang="en-US" sz="2600" dirty="0">
                <a:solidFill>
                  <a:schemeClr val="tx1"/>
                </a:solidFill>
                <a:latin typeface="Calibri" panose="020F0502020204030204" pitchFamily="34" charset="0"/>
                <a:cs typeface="Calibri" panose="020F0502020204030204" pitchFamily="34" charset="0"/>
              </a:rPr>
              <a:t>23% were engaged 3 months post-outreach </a:t>
            </a:r>
            <a:r>
              <a:rPr lang="en-US" sz="2000" dirty="0">
                <a:solidFill>
                  <a:schemeClr val="tx1"/>
                </a:solidFill>
                <a:latin typeface="Calibri" panose="020F0502020204030204" pitchFamily="34" charset="0"/>
                <a:cs typeface="Calibri" panose="020F0502020204030204" pitchFamily="34" charset="0"/>
              </a:rPr>
              <a:t>(25% overall).</a:t>
            </a:r>
            <a:r>
              <a:rPr lang="en-US" sz="2600" dirty="0">
                <a:solidFill>
                  <a:schemeClr val="tx1"/>
                </a:solidFill>
                <a:latin typeface="Calibri" panose="020F0502020204030204" pitchFamily="34" charset="0"/>
                <a:cs typeface="Calibri" panose="020F0502020204030204" pitchFamily="34" charset="0"/>
              </a:rPr>
              <a:t> </a:t>
            </a:r>
          </a:p>
          <a:p>
            <a:pPr marL="0" lvl="0" indent="0">
              <a:buSzPct val="60000"/>
              <a:buNone/>
            </a:pPr>
            <a:endParaRPr lang="en-US" sz="2600" dirty="0">
              <a:solidFill>
                <a:schemeClr val="tx1"/>
              </a:solidFill>
            </a:endParaRPr>
          </a:p>
          <a:p>
            <a:pPr marL="0" lvl="0" indent="0">
              <a:buSzPct val="60000"/>
              <a:buNone/>
            </a:pPr>
            <a:r>
              <a:rPr lang="en-US" sz="2600" dirty="0">
                <a:solidFill>
                  <a:schemeClr val="tx1"/>
                </a:solidFill>
              </a:rPr>
              <a:t>For this typically difficult to reach population, similar outcomes to housed clients demonstrate the impact of peer and medication first models. </a:t>
            </a:r>
          </a:p>
          <a:p>
            <a:pPr indent="0">
              <a:buNone/>
            </a:pPr>
            <a:endParaRPr lang="en-US" dirty="0">
              <a:solidFill>
                <a:schemeClr val="tx1"/>
              </a:solidFill>
            </a:endParaRPr>
          </a:p>
          <a:p>
            <a:endParaRPr lang="en-US" sz="2800" dirty="0">
              <a:solidFill>
                <a:schemeClr val="tx1"/>
              </a:solidFill>
            </a:endParaRPr>
          </a:p>
        </p:txBody>
      </p:sp>
      <p:sp>
        <p:nvSpPr>
          <p:cNvPr id="4" name="Title 3"/>
          <p:cNvSpPr>
            <a:spLocks noGrp="1"/>
          </p:cNvSpPr>
          <p:nvPr>
            <p:ph type="title"/>
          </p:nvPr>
        </p:nvSpPr>
        <p:spPr>
          <a:xfrm>
            <a:off x="609600" y="609600"/>
            <a:ext cx="6347714" cy="990600"/>
          </a:xfrm>
        </p:spPr>
        <p:txBody>
          <a:bodyPr>
            <a:normAutofit/>
          </a:bodyPr>
          <a:lstStyle/>
          <a:p>
            <a:r>
              <a:rPr lang="en-US" sz="4400" b="1" dirty="0">
                <a:solidFill>
                  <a:srgbClr val="002060"/>
                </a:solidFill>
                <a:latin typeface="Calibri" panose="020F0502020204030204" pitchFamily="34" charset="0"/>
                <a:cs typeface="Calibri" panose="020F0502020204030204" pitchFamily="34" charset="0"/>
              </a:rPr>
              <a:t>Comparison</a:t>
            </a:r>
            <a:endParaRPr lang="en-US" sz="4400" dirty="0">
              <a:solidFill>
                <a:schemeClr val="accent2">
                  <a:lumMod val="75000"/>
                </a:schemeClr>
              </a:solidFill>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FE4F5CD4-21D8-46E9-8AA4-2815CE82836D}"/>
              </a:ext>
            </a:extLst>
          </p:cNvPr>
          <p:cNvSpPr/>
          <p:nvPr/>
        </p:nvSpPr>
        <p:spPr>
          <a:xfrm>
            <a:off x="381000" y="6248400"/>
            <a:ext cx="8382000" cy="676467"/>
          </a:xfrm>
          <a:prstGeom prst="rect">
            <a:avLst/>
          </a:prstGeom>
        </p:spPr>
        <p:txBody>
          <a:bodyPr wrap="square">
            <a:spAutoFit/>
          </a:bodyPr>
          <a:lstStyle/>
          <a:p>
            <a:pPr>
              <a:lnSpc>
                <a:spcPct val="107000"/>
              </a:lnSpc>
              <a:spcAft>
                <a:spcPts val="800"/>
              </a:spcAft>
            </a:pPr>
            <a:r>
              <a:rPr lang="en-US" sz="1200" i="1" dirty="0">
                <a:latin typeface="Calibri" panose="020F0502020204030204" pitchFamily="34" charset="0"/>
                <a:ea typeface="Calibri" panose="020F0502020204030204" pitchFamily="34" charset="0"/>
                <a:cs typeface="Times New Roman" panose="02020603050405020304" pitchFamily="18" charset="0"/>
              </a:rPr>
              <a:t>Note: Numbers reflect the number of individuals engaged at Initial Contact, minus those who are not yet due for a follow-up form at the subsequent time point.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5277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403D9-68E2-4FC2-9128-A5DC31787C5A}"/>
              </a:ext>
            </a:extLst>
          </p:cNvPr>
          <p:cNvSpPr>
            <a:spLocks noGrp="1"/>
          </p:cNvSpPr>
          <p:nvPr>
            <p:ph type="title"/>
          </p:nvPr>
        </p:nvSpPr>
        <p:spPr/>
        <p:txBody>
          <a:bodyPr>
            <a:normAutofit/>
          </a:bodyPr>
          <a:lstStyle/>
          <a:p>
            <a:r>
              <a:rPr lang="en-US" sz="4000" b="1" dirty="0">
                <a:solidFill>
                  <a:srgbClr val="002060"/>
                </a:solidFill>
                <a:latin typeface="Calibri" panose="020F0502020204030204" pitchFamily="34" charset="0"/>
                <a:cs typeface="Calibri" panose="020F0502020204030204" pitchFamily="34" charset="0"/>
              </a:rPr>
              <a:t>Next Steps</a:t>
            </a:r>
          </a:p>
        </p:txBody>
      </p:sp>
      <p:pic>
        <p:nvPicPr>
          <p:cNvPr id="5" name="Picture 4" descr="A close up of a sign&#10;&#10;Description generated with very high confidence">
            <a:extLst>
              <a:ext uri="{FF2B5EF4-FFF2-40B4-BE49-F238E27FC236}">
                <a16:creationId xmlns:a16="http://schemas.microsoft.com/office/drawing/2014/main" id="{BC6568DA-580A-49D0-BEDC-4D8C2615E9A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077885" y="3962400"/>
            <a:ext cx="1555750" cy="1559639"/>
          </a:xfrm>
          <a:prstGeom prst="rect">
            <a:avLst/>
          </a:prstGeom>
        </p:spPr>
      </p:pic>
      <p:sp>
        <p:nvSpPr>
          <p:cNvPr id="6" name="Content Placeholder 2">
            <a:extLst>
              <a:ext uri="{FF2B5EF4-FFF2-40B4-BE49-F238E27FC236}">
                <a16:creationId xmlns:a16="http://schemas.microsoft.com/office/drawing/2014/main" id="{71AFE75C-5558-6F45-8155-ED5AF82CC9AC}"/>
              </a:ext>
            </a:extLst>
          </p:cNvPr>
          <p:cNvSpPr txBox="1">
            <a:spLocks/>
          </p:cNvSpPr>
          <p:nvPr/>
        </p:nvSpPr>
        <p:spPr>
          <a:xfrm>
            <a:off x="428102" y="1524000"/>
            <a:ext cx="6734698" cy="4343399"/>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000" i="1" dirty="0">
                <a:latin typeface="Times New Roman" panose="02020603050405020304" pitchFamily="18" charset="0"/>
                <a:cs typeface="Times New Roman" panose="02020603050405020304" pitchFamily="18" charset="0"/>
              </a:rPr>
              <a:t>Increased research </a:t>
            </a:r>
            <a:r>
              <a:rPr lang="en-US" sz="3000" dirty="0">
                <a:latin typeface="Times New Roman" panose="02020603050405020304" pitchFamily="18" charset="0"/>
                <a:cs typeface="Times New Roman" panose="02020603050405020304" pitchFamily="18" charset="0"/>
              </a:rPr>
              <a:t>on clients experiencing homelessness to best improve outcomes. </a:t>
            </a:r>
            <a:r>
              <a:rPr lang="en-US" sz="3000" i="1" dirty="0">
                <a:latin typeface="Times New Roman" panose="02020603050405020304" pitchFamily="18" charset="0"/>
                <a:cs typeface="Times New Roman" panose="02020603050405020304" pitchFamily="18" charset="0"/>
              </a:rPr>
              <a:t>  </a:t>
            </a:r>
          </a:p>
          <a:p>
            <a:r>
              <a:rPr lang="en-US" sz="3000" i="1" dirty="0">
                <a:latin typeface="Times New Roman" panose="02020603050405020304" pitchFamily="18" charset="0"/>
                <a:cs typeface="Times New Roman" panose="02020603050405020304" pitchFamily="18" charset="0"/>
              </a:rPr>
              <a:t>Housing partnerships </a:t>
            </a:r>
            <a:r>
              <a:rPr lang="en-US" sz="3000" dirty="0">
                <a:latin typeface="Times New Roman" panose="02020603050405020304" pitchFamily="18" charset="0"/>
                <a:cs typeface="Times New Roman" panose="02020603050405020304" pitchFamily="18" charset="0"/>
              </a:rPr>
              <a:t>for increased access to services. </a:t>
            </a:r>
          </a:p>
          <a:p>
            <a:r>
              <a:rPr lang="en-US" sz="3000" i="1" dirty="0">
                <a:latin typeface="Times New Roman" panose="02020603050405020304" pitchFamily="18" charset="0"/>
                <a:cs typeface="Times New Roman" panose="02020603050405020304" pitchFamily="18" charset="0"/>
              </a:rPr>
              <a:t>Engagement Specialist </a:t>
            </a:r>
            <a:r>
              <a:rPr lang="en-US" sz="3000" dirty="0">
                <a:latin typeface="Times New Roman" panose="02020603050405020304" pitchFamily="18" charset="0"/>
                <a:cs typeface="Times New Roman" panose="02020603050405020304" pitchFamily="18" charset="0"/>
              </a:rPr>
              <a:t>for difficult to reach clients. </a:t>
            </a:r>
          </a:p>
          <a:p>
            <a:r>
              <a:rPr lang="en-US" sz="3000" i="1" dirty="0">
                <a:latin typeface="Times New Roman" panose="02020603050405020304" pitchFamily="18" charset="0"/>
                <a:cs typeface="Times New Roman" panose="02020603050405020304" pitchFamily="18" charset="0"/>
              </a:rPr>
              <a:t>EMS Program </a:t>
            </a:r>
            <a:r>
              <a:rPr lang="en-US" sz="3000" dirty="0">
                <a:latin typeface="Times New Roman" panose="02020603050405020304" pitchFamily="18" charset="0"/>
                <a:cs typeface="Times New Roman" panose="02020603050405020304" pitchFamily="18" charset="0"/>
              </a:rPr>
              <a:t>as a large portion of overdoses are never seen in a hospital. </a:t>
            </a:r>
          </a:p>
          <a:p>
            <a:pPr marL="0" indent="0">
              <a:buNone/>
            </a:pPr>
            <a:endParaRPr lang="en-US" sz="3000" dirty="0">
              <a:latin typeface="Times New Roman" panose="02020603050405020304" pitchFamily="18" charset="0"/>
              <a:cs typeface="Times New Roman" panose="02020603050405020304" pitchFamily="18" charset="0"/>
            </a:endParaRPr>
          </a:p>
          <a:p>
            <a:endParaRPr lang="en-US" sz="3000" dirty="0">
              <a:latin typeface="Times New Roman" panose="02020603050405020304" pitchFamily="18" charset="0"/>
              <a:cs typeface="Times New Roman" panose="02020603050405020304" pitchFamily="18" charset="0"/>
            </a:endParaRPr>
          </a:p>
        </p:txBody>
      </p:sp>
      <p:pic>
        <p:nvPicPr>
          <p:cNvPr id="4" name="Picture 3" descr="Clipart - house">
            <a:extLst>
              <a:ext uri="{FF2B5EF4-FFF2-40B4-BE49-F238E27FC236}">
                <a16:creationId xmlns:a16="http://schemas.microsoft.com/office/drawing/2014/main" id="{B0C9E037-95CB-C045-937A-D9541027F17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957312" y="1522390"/>
            <a:ext cx="1796897" cy="1781189"/>
          </a:xfrm>
          <a:prstGeom prst="rect">
            <a:avLst/>
          </a:prstGeom>
        </p:spPr>
      </p:pic>
    </p:spTree>
    <p:extLst>
      <p:ext uri="{BB962C8B-B14F-4D97-AF65-F5344CB8AC3E}">
        <p14:creationId xmlns:p14="http://schemas.microsoft.com/office/powerpoint/2010/main" val="1478652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9716" y="1489472"/>
            <a:ext cx="1964531" cy="1307306"/>
          </a:xfrm>
          <a:prstGeom prst="rect">
            <a:avLst/>
          </a:prstGeom>
        </p:spPr>
      </p:pic>
      <p:pic>
        <p:nvPicPr>
          <p:cNvPr id="3" name="Picture 2">
            <a:extLst>
              <a:ext uri="{FF2B5EF4-FFF2-40B4-BE49-F238E27FC236}">
                <a16:creationId xmlns:a16="http://schemas.microsoft.com/office/drawing/2014/main" id="{00D060C1-35A2-4E7E-BB0A-403C09F965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9715" y="3153966"/>
            <a:ext cx="2143125" cy="2135981"/>
          </a:xfrm>
          <a:prstGeom prst="rect">
            <a:avLst/>
          </a:prstGeom>
        </p:spPr>
      </p:pic>
    </p:spTree>
    <p:extLst>
      <p:ext uri="{BB962C8B-B14F-4D97-AF65-F5344CB8AC3E}">
        <p14:creationId xmlns:p14="http://schemas.microsoft.com/office/powerpoint/2010/main" val="3237226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6579B23-953D-4D45-A018-C0168761C949}"/>
              </a:ext>
            </a:extLst>
          </p:cNvPr>
          <p:cNvSpPr>
            <a:spLocks noGrp="1"/>
          </p:cNvSpPr>
          <p:nvPr>
            <p:ph idx="1"/>
          </p:nvPr>
        </p:nvSpPr>
        <p:spPr>
          <a:xfrm>
            <a:off x="628650" y="2129422"/>
            <a:ext cx="7886700" cy="3263504"/>
          </a:xfrm>
        </p:spPr>
        <p:txBody>
          <a:bodyPr vert="horz" lIns="68580" tIns="34290" rIns="68580" bIns="34290" rtlCol="0" anchor="t">
            <a:normAutofit fontScale="92500" lnSpcReduction="10000"/>
          </a:bodyPr>
          <a:lstStyle/>
          <a:p>
            <a:pPr>
              <a:buNone/>
            </a:pPr>
            <a:r>
              <a:rPr lang="en-US" dirty="0">
                <a:cs typeface="Calibri"/>
              </a:rPr>
              <a:t>     </a:t>
            </a:r>
            <a:r>
              <a:rPr lang="en-US" dirty="0">
                <a:latin typeface="Times New Roman" panose="02020603050405020304" pitchFamily="18" charset="0"/>
                <a:cs typeface="Times New Roman" panose="02020603050405020304" pitchFamily="18" charset="0"/>
              </a:rPr>
              <a:t>An</a:t>
            </a:r>
            <a:r>
              <a:rPr lang="en-US" dirty="0">
                <a:cs typeface="Calibri"/>
              </a:rPr>
              <a:t> </a:t>
            </a:r>
            <a:r>
              <a:rPr lang="en-US" dirty="0">
                <a:solidFill>
                  <a:schemeClr val="tx2">
                    <a:lumMod val="75000"/>
                  </a:schemeClr>
                </a:solidFill>
                <a:latin typeface="Times New Roman" panose="02020603050405020304" pitchFamily="18" charset="0"/>
                <a:cs typeface="Times New Roman" panose="02020603050405020304" pitchFamily="18" charset="0"/>
              </a:rPr>
              <a:t>independent</a:t>
            </a:r>
            <a:r>
              <a:rPr lang="en-US" dirty="0">
                <a:latin typeface="Times New Roman" panose="02020603050405020304" pitchFamily="18" charset="0"/>
                <a:cs typeface="Times New Roman" panose="02020603050405020304" pitchFamily="18" charset="0"/>
              </a:rPr>
              <a:t> not-for-profit that coordinates the </a:t>
            </a:r>
            <a:r>
              <a:rPr lang="en-US" b="1" dirty="0">
                <a:latin typeface="Times New Roman" panose="02020603050405020304" pitchFamily="18" charset="0"/>
                <a:cs typeface="Times New Roman" panose="02020603050405020304" pitchFamily="18" charset="0"/>
              </a:rPr>
              <a:t>collaborative </a:t>
            </a:r>
            <a:r>
              <a:rPr lang="en-US" dirty="0">
                <a:latin typeface="Times New Roman" panose="02020603050405020304" pitchFamily="18" charset="0"/>
                <a:cs typeface="Times New Roman" panose="02020603050405020304" pitchFamily="18" charset="0"/>
              </a:rPr>
              <a:t>efforts of providers, advocacy organizations, government leaders and community members that are dedicated to developing an accessible and coordinated system of behavioral health (BH) care throughout the Eastern Region of Missouri. </a:t>
            </a:r>
          </a:p>
          <a:p>
            <a:pPr>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Creates a better safety-net system of care;</a:t>
            </a:r>
          </a:p>
          <a:p>
            <a:r>
              <a:rPr lang="en-US" dirty="0">
                <a:latin typeface="Times New Roman" panose="02020603050405020304" pitchFamily="18" charset="0"/>
                <a:cs typeface="Times New Roman" panose="02020603050405020304" pitchFamily="18" charset="0"/>
              </a:rPr>
              <a:t>Encompasses concerns at all levels of severity and points on the service continuum;</a:t>
            </a:r>
          </a:p>
          <a:p>
            <a:r>
              <a:rPr lang="en-US" dirty="0">
                <a:latin typeface="Times New Roman" panose="02020603050405020304" pitchFamily="18" charset="0"/>
                <a:cs typeface="Times New Roman" panose="02020603050405020304" pitchFamily="18" charset="0"/>
              </a:rPr>
              <a:t>Focus on services to the uninsured and underinsured residents of seven Missouri counties;</a:t>
            </a:r>
          </a:p>
          <a:p>
            <a:r>
              <a:rPr lang="en-US" dirty="0">
                <a:latin typeface="Times New Roman" panose="02020603050405020304" pitchFamily="18" charset="0"/>
                <a:cs typeface="Times New Roman" panose="02020603050405020304" pitchFamily="18" charset="0"/>
              </a:rPr>
              <a:t>Address mental health and substance use disorders / services / health.</a:t>
            </a:r>
          </a:p>
        </p:txBody>
      </p:sp>
      <p:sp>
        <p:nvSpPr>
          <p:cNvPr id="6" name="Title 3">
            <a:extLst>
              <a:ext uri="{FF2B5EF4-FFF2-40B4-BE49-F238E27FC236}">
                <a16:creationId xmlns:a16="http://schemas.microsoft.com/office/drawing/2014/main" id="{5F4E5533-A7E1-8C4B-ACB0-94B8CFFEBA4D}"/>
              </a:ext>
            </a:extLst>
          </p:cNvPr>
          <p:cNvSpPr txBox="1">
            <a:spLocks/>
          </p:cNvSpPr>
          <p:nvPr/>
        </p:nvSpPr>
        <p:spPr>
          <a:xfrm>
            <a:off x="609600" y="415808"/>
            <a:ext cx="6347714" cy="640206"/>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dirty="0">
                <a:solidFill>
                  <a:srgbClr val="002060"/>
                </a:solidFill>
                <a:latin typeface="Calibri" panose="020F0502020204030204" pitchFamily="34" charset="0"/>
                <a:cs typeface="Calibri" panose="020F0502020204030204" pitchFamily="34" charset="0"/>
              </a:rPr>
              <a:t>BHN Overview</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004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6579B23-953D-4D45-A018-C0168761C949}"/>
              </a:ext>
            </a:extLst>
          </p:cNvPr>
          <p:cNvSpPr>
            <a:spLocks noGrp="1"/>
          </p:cNvSpPr>
          <p:nvPr>
            <p:ph idx="1"/>
          </p:nvPr>
        </p:nvSpPr>
        <p:spPr>
          <a:xfrm>
            <a:off x="628650" y="2129422"/>
            <a:ext cx="7886700" cy="3263504"/>
          </a:xfrm>
        </p:spPr>
        <p:txBody>
          <a:bodyPr vert="horz" lIns="68580" tIns="34290" rIns="68580" bIns="34290" rtlCol="0" anchor="t">
            <a:normAutofit/>
          </a:bodyPr>
          <a:lstStyle/>
          <a:p>
            <a:r>
              <a:rPr lang="en-US" dirty="0">
                <a:solidFill>
                  <a:schemeClr val="tx2">
                    <a:lumMod val="75000"/>
                  </a:schemeClr>
                </a:solidFill>
                <a:latin typeface="Times New Roman" panose="02020603050405020304" pitchFamily="18" charset="0"/>
                <a:cs typeface="Times New Roman" panose="02020603050405020304" pitchFamily="18" charset="0"/>
              </a:rPr>
              <a:t>Community collaboration serving 149 clients during a pilot study funded through DMH.  </a:t>
            </a:r>
          </a:p>
          <a:p>
            <a:r>
              <a:rPr lang="en-US" dirty="0">
                <a:solidFill>
                  <a:schemeClr val="tx2">
                    <a:lumMod val="75000"/>
                  </a:schemeClr>
                </a:solidFill>
                <a:latin typeface="Times New Roman" panose="02020603050405020304" pitchFamily="18" charset="0"/>
                <a:cs typeface="Times New Roman" panose="02020603050405020304" pitchFamily="18" charset="0"/>
              </a:rPr>
              <a:t>SAMHSA funded through DMH and UMSL-MIMH STR/SOR. </a:t>
            </a:r>
          </a:p>
          <a:p>
            <a:r>
              <a:rPr lang="en-US" dirty="0">
                <a:solidFill>
                  <a:schemeClr val="tx2">
                    <a:lumMod val="75000"/>
                  </a:schemeClr>
                </a:solidFill>
                <a:latin typeface="Times New Roman" panose="02020603050405020304" pitchFamily="18" charset="0"/>
                <a:cs typeface="Times New Roman" panose="02020603050405020304" pitchFamily="18" charset="0"/>
              </a:rPr>
              <a:t>Behavioral Health Network oversees project implementation. </a:t>
            </a:r>
          </a:p>
          <a:p>
            <a:r>
              <a:rPr lang="en-US" dirty="0">
                <a:solidFill>
                  <a:schemeClr val="tx2">
                    <a:lumMod val="75000"/>
                  </a:schemeClr>
                </a:solidFill>
                <a:latin typeface="Times New Roman" panose="02020603050405020304" pitchFamily="18" charset="0"/>
                <a:cs typeface="Times New Roman" panose="02020603050405020304" pitchFamily="18" charset="0"/>
              </a:rPr>
              <a:t>Peer coach rapid-response to patients in ED post-overdose and expansion to serve EMS community patients.  </a:t>
            </a:r>
          </a:p>
          <a:p>
            <a:r>
              <a:rPr lang="en-US" dirty="0">
                <a:solidFill>
                  <a:schemeClr val="tx2">
                    <a:lumMod val="75000"/>
                  </a:schemeClr>
                </a:solidFill>
                <a:latin typeface="Times New Roman" panose="02020603050405020304" pitchFamily="18" charset="0"/>
                <a:cs typeface="Times New Roman" panose="02020603050405020304" pitchFamily="18" charset="0"/>
              </a:rPr>
              <a:t>Project has now served over 2,500 clients with an average 48% engagement. </a:t>
            </a:r>
          </a:p>
        </p:txBody>
      </p:sp>
      <p:sp>
        <p:nvSpPr>
          <p:cNvPr id="6" name="Title 3">
            <a:extLst>
              <a:ext uri="{FF2B5EF4-FFF2-40B4-BE49-F238E27FC236}">
                <a16:creationId xmlns:a16="http://schemas.microsoft.com/office/drawing/2014/main" id="{CD99CA9A-DD4D-A24D-A9E0-C0B95499BBB4}"/>
              </a:ext>
            </a:extLst>
          </p:cNvPr>
          <p:cNvSpPr>
            <a:spLocks noGrp="1"/>
          </p:cNvSpPr>
          <p:nvPr>
            <p:ph type="title"/>
          </p:nvPr>
        </p:nvSpPr>
        <p:spPr>
          <a:xfrm>
            <a:off x="609600" y="415808"/>
            <a:ext cx="6347714" cy="640206"/>
          </a:xfrm>
        </p:spPr>
        <p:txBody>
          <a:bodyPr>
            <a:normAutofit fontScale="90000"/>
          </a:bodyPr>
          <a:lstStyle/>
          <a:p>
            <a:r>
              <a:rPr lang="en-US" sz="4400" b="1" dirty="0">
                <a:solidFill>
                  <a:srgbClr val="002060"/>
                </a:solidFill>
                <a:latin typeface="Calibri" panose="020F0502020204030204" pitchFamily="34" charset="0"/>
                <a:cs typeface="Calibri" panose="020F0502020204030204" pitchFamily="34" charset="0"/>
              </a:rPr>
              <a:t>EPICC Overview</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2087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01769131"/>
              </p:ext>
            </p:extLst>
          </p:nvPr>
        </p:nvGraphicFramePr>
        <p:xfrm>
          <a:off x="609600" y="1524000"/>
          <a:ext cx="6534150" cy="4326683"/>
        </p:xfrm>
        <a:graphic>
          <a:graphicData uri="http://schemas.openxmlformats.org/drawingml/2006/table">
            <a:tbl>
              <a:tblPr firstRow="1" bandRow="1">
                <a:tableStyleId>{5C22544A-7EE6-4342-B048-85BDC9FD1C3A}</a:tableStyleId>
              </a:tblPr>
              <a:tblGrid>
                <a:gridCol w="3267075">
                  <a:extLst>
                    <a:ext uri="{9D8B030D-6E8A-4147-A177-3AD203B41FA5}">
                      <a16:colId xmlns:a16="http://schemas.microsoft.com/office/drawing/2014/main" val="3488627341"/>
                    </a:ext>
                  </a:extLst>
                </a:gridCol>
                <a:gridCol w="3267075">
                  <a:extLst>
                    <a:ext uri="{9D8B030D-6E8A-4147-A177-3AD203B41FA5}">
                      <a16:colId xmlns:a16="http://schemas.microsoft.com/office/drawing/2014/main" val="2356396964"/>
                    </a:ext>
                  </a:extLst>
                </a:gridCol>
              </a:tblGrid>
              <a:tr h="286895">
                <a:tc>
                  <a:txBody>
                    <a:bodyPr/>
                    <a:lstStyle/>
                    <a:p>
                      <a:r>
                        <a:rPr lang="en-US" sz="1400" dirty="0">
                          <a:latin typeface="Times New Roman" panose="02020603050405020304" pitchFamily="18" charset="0"/>
                          <a:cs typeface="Times New Roman" panose="02020603050405020304" pitchFamily="18" charset="0"/>
                        </a:rPr>
                        <a:t>PROJECT PARTNER</a:t>
                      </a:r>
                    </a:p>
                  </a:txBody>
                  <a:tcPr marL="68580" marR="68580" marT="34290" marB="34290"/>
                </a:tc>
                <a:tc>
                  <a:txBody>
                    <a:bodyPr/>
                    <a:lstStyle/>
                    <a:p>
                      <a:r>
                        <a:rPr lang="en-US" sz="1400" dirty="0">
                          <a:latin typeface="Times New Roman" panose="02020603050405020304" pitchFamily="18" charset="0"/>
                          <a:cs typeface="Times New Roman" panose="02020603050405020304" pitchFamily="18" charset="0"/>
                        </a:rPr>
                        <a:t>PARTNER ROLES</a:t>
                      </a:r>
                    </a:p>
                  </a:txBody>
                  <a:tcPr marL="68580" marR="68580" marT="34290" marB="34290"/>
                </a:tc>
                <a:extLst>
                  <a:ext uri="{0D108BD9-81ED-4DB2-BD59-A6C34878D82A}">
                    <a16:rowId xmlns:a16="http://schemas.microsoft.com/office/drawing/2014/main" val="3881298499"/>
                  </a:ext>
                </a:extLst>
              </a:tr>
              <a:tr h="504004">
                <a:tc>
                  <a:txBody>
                    <a:bodyPr/>
                    <a:lstStyle/>
                    <a:p>
                      <a:r>
                        <a:rPr lang="en-US" sz="1400" dirty="0">
                          <a:latin typeface="Times New Roman" panose="02020603050405020304" pitchFamily="18" charset="0"/>
                          <a:cs typeface="Times New Roman" panose="02020603050405020304" pitchFamily="18" charset="0"/>
                        </a:rPr>
                        <a:t>Behavioral</a:t>
                      </a:r>
                      <a:r>
                        <a:rPr lang="en-US" sz="1400" baseline="0" dirty="0">
                          <a:latin typeface="Times New Roman" panose="02020603050405020304" pitchFamily="18" charset="0"/>
                          <a:cs typeface="Times New Roman" panose="02020603050405020304" pitchFamily="18" charset="0"/>
                        </a:rPr>
                        <a:t> Health Network</a:t>
                      </a:r>
                      <a:endParaRPr lang="en-US" sz="14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400" dirty="0">
                          <a:latin typeface="Times New Roman" panose="02020603050405020304" pitchFamily="18" charset="0"/>
                          <a:cs typeface="Times New Roman" panose="02020603050405020304" pitchFamily="18" charset="0"/>
                        </a:rPr>
                        <a:t>Project</a:t>
                      </a:r>
                      <a:r>
                        <a:rPr lang="en-US" sz="1400" baseline="0" dirty="0">
                          <a:latin typeface="Times New Roman" panose="02020603050405020304" pitchFamily="18" charset="0"/>
                          <a:cs typeface="Times New Roman" panose="02020603050405020304" pitchFamily="18" charset="0"/>
                        </a:rPr>
                        <a:t> Management / Outcomes Reporting</a:t>
                      </a:r>
                    </a:p>
                  </a:txBody>
                  <a:tcPr marL="68580" marR="68580" marT="34290" marB="34290"/>
                </a:tc>
                <a:extLst>
                  <a:ext uri="{0D108BD9-81ED-4DB2-BD59-A6C34878D82A}">
                    <a16:rowId xmlns:a16="http://schemas.microsoft.com/office/drawing/2014/main" val="3020567391"/>
                  </a:ext>
                </a:extLst>
              </a:tr>
              <a:tr h="721114">
                <a:tc>
                  <a:txBody>
                    <a:bodyPr/>
                    <a:lstStyle/>
                    <a:p>
                      <a:r>
                        <a:rPr lang="en-US" sz="1400" dirty="0">
                          <a:latin typeface="Times New Roman" panose="02020603050405020304" pitchFamily="18" charset="0"/>
                          <a:cs typeface="Times New Roman" panose="02020603050405020304" pitchFamily="18" charset="0"/>
                        </a:rPr>
                        <a:t>Behavioral Health Response</a:t>
                      </a:r>
                    </a:p>
                  </a:txBody>
                  <a:tcPr marL="68580" marR="68580" marT="34290" marB="34290"/>
                </a:tc>
                <a:tc>
                  <a:txBody>
                    <a:bodyPr/>
                    <a:lstStyle/>
                    <a:p>
                      <a:r>
                        <a:rPr lang="en-US" sz="1400" dirty="0">
                          <a:latin typeface="Times New Roman" panose="02020603050405020304" pitchFamily="18" charset="0"/>
                          <a:cs typeface="Times New Roman" panose="02020603050405020304" pitchFamily="18" charset="0"/>
                        </a:rPr>
                        <a:t>-24/7 Crisis</a:t>
                      </a:r>
                      <a:r>
                        <a:rPr lang="en-US" sz="1400" baseline="0" dirty="0">
                          <a:latin typeface="Times New Roman" panose="02020603050405020304" pitchFamily="18" charset="0"/>
                          <a:cs typeface="Times New Roman" panose="02020603050405020304" pitchFamily="18" charset="0"/>
                        </a:rPr>
                        <a:t> Hotline</a:t>
                      </a:r>
                    </a:p>
                    <a:p>
                      <a:r>
                        <a:rPr lang="en-US" sz="1400" baseline="0" dirty="0">
                          <a:latin typeface="Times New Roman" panose="02020603050405020304" pitchFamily="18" charset="0"/>
                          <a:cs typeface="Times New Roman" panose="02020603050405020304" pitchFamily="18" charset="0"/>
                        </a:rPr>
                        <a:t>-Mobile Outreach/Dispatching for Recovery Coaches</a:t>
                      </a:r>
                      <a:endParaRPr lang="en-US" sz="1400"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val="1499417935"/>
                  </a:ext>
                </a:extLst>
              </a:tr>
              <a:tr h="1372442">
                <a:tc>
                  <a:txBody>
                    <a:bodyPr/>
                    <a:lstStyle/>
                    <a:p>
                      <a:r>
                        <a:rPr lang="en-US" sz="1400" dirty="0">
                          <a:latin typeface="Times New Roman" panose="02020603050405020304" pitchFamily="18" charset="0"/>
                          <a:cs typeface="Times New Roman" panose="02020603050405020304" pitchFamily="18" charset="0"/>
                        </a:rPr>
                        <a:t>Center for Life</a:t>
                      </a:r>
                      <a:r>
                        <a:rPr lang="en-US" sz="1400" baseline="0" dirty="0">
                          <a:latin typeface="Times New Roman" panose="02020603050405020304" pitchFamily="18" charset="0"/>
                          <a:cs typeface="Times New Roman" panose="02020603050405020304" pitchFamily="18" charset="0"/>
                        </a:rPr>
                        <a:t> Solutions</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Community</a:t>
                      </a:r>
                      <a:r>
                        <a:rPr lang="en-US" sz="1400" baseline="0" dirty="0">
                          <a:latin typeface="Times New Roman" panose="02020603050405020304" pitchFamily="18" charset="0"/>
                          <a:cs typeface="Times New Roman" panose="02020603050405020304" pitchFamily="18" charset="0"/>
                        </a:rPr>
                        <a:t> Treatment, Inc. (COMTREA)</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Gateway Foundation</a:t>
                      </a:r>
                    </a:p>
                    <a:p>
                      <a:r>
                        <a:rPr lang="en-US" sz="1400" dirty="0">
                          <a:latin typeface="Times New Roman"/>
                          <a:cs typeface="Times New Roman"/>
                        </a:rPr>
                        <a:t>Preferred Family</a:t>
                      </a:r>
                      <a:r>
                        <a:rPr lang="en-US" sz="1400" baseline="0" dirty="0">
                          <a:latin typeface="Times New Roman"/>
                          <a:cs typeface="Times New Roman"/>
                        </a:rPr>
                        <a:t> Healthcare</a:t>
                      </a:r>
                    </a:p>
                    <a:p>
                      <a:r>
                        <a:rPr lang="en-US" sz="1400" baseline="0" dirty="0">
                          <a:latin typeface="Times New Roman" panose="02020603050405020304" pitchFamily="18" charset="0"/>
                          <a:cs typeface="Times New Roman" panose="02020603050405020304" pitchFamily="18" charset="0"/>
                        </a:rPr>
                        <a:t>Queen of Peace</a:t>
                      </a:r>
                      <a:endParaRPr lang="en-US" sz="14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400" dirty="0">
                          <a:latin typeface="Times New Roman"/>
                          <a:cs typeface="Times New Roman"/>
                        </a:rPr>
                        <a:t>-Dedicate</a:t>
                      </a:r>
                      <a:r>
                        <a:rPr lang="en-US" sz="1400" baseline="0" dirty="0">
                          <a:latin typeface="Times New Roman"/>
                          <a:cs typeface="Times New Roman"/>
                        </a:rPr>
                        <a:t> 13 Recovery Coaches to engage patients with 24/7 availability</a:t>
                      </a:r>
                    </a:p>
                    <a:p>
                      <a:r>
                        <a:rPr lang="en-US" sz="1400" baseline="0" dirty="0">
                          <a:latin typeface="Times New Roman" panose="02020603050405020304" pitchFamily="18" charset="0"/>
                          <a:cs typeface="Times New Roman" panose="02020603050405020304" pitchFamily="18" charset="0"/>
                        </a:rPr>
                        <a:t>-Substance use Treatment and MAT Access/Delivery</a:t>
                      </a:r>
                    </a:p>
                    <a:p>
                      <a:endParaRPr lang="en-US" sz="1400" baseline="0"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val="282763876"/>
                  </a:ext>
                </a:extLst>
              </a:tr>
              <a:tr h="721114">
                <a:tc>
                  <a:txBody>
                    <a:bodyPr/>
                    <a:lstStyle/>
                    <a:p>
                      <a:r>
                        <a:rPr lang="en-US" sz="1400" dirty="0">
                          <a:latin typeface="Times New Roman" panose="02020603050405020304" pitchFamily="18" charset="0"/>
                          <a:cs typeface="Times New Roman" panose="02020603050405020304" pitchFamily="18" charset="0"/>
                        </a:rPr>
                        <a:t>Missouri Institute of Health</a:t>
                      </a:r>
                    </a:p>
                    <a:p>
                      <a:r>
                        <a:rPr lang="en-US" sz="1400" dirty="0">
                          <a:latin typeface="Times New Roman" panose="02020603050405020304" pitchFamily="18" charset="0"/>
                          <a:cs typeface="Times New Roman" panose="02020603050405020304" pitchFamily="18" charset="0"/>
                        </a:rPr>
                        <a:t>National Council on Alcoholism</a:t>
                      </a:r>
                      <a:r>
                        <a:rPr lang="en-US" sz="1400" baseline="0" dirty="0">
                          <a:latin typeface="Times New Roman" panose="02020603050405020304" pitchFamily="18" charset="0"/>
                          <a:cs typeface="Times New Roman" panose="02020603050405020304" pitchFamily="18" charset="0"/>
                        </a:rPr>
                        <a:t> and Drug Abuse</a:t>
                      </a:r>
                      <a:endParaRPr lang="en-US" sz="14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400" dirty="0">
                          <a:latin typeface="Times New Roman" panose="02020603050405020304" pitchFamily="18" charset="0"/>
                          <a:cs typeface="Times New Roman" panose="02020603050405020304" pitchFamily="18" charset="0"/>
                        </a:rPr>
                        <a:t>-Opioid Overdose Education Training</a:t>
                      </a:r>
                    </a:p>
                    <a:p>
                      <a:r>
                        <a:rPr lang="en-US" sz="1400" dirty="0">
                          <a:latin typeface="Times New Roman"/>
                          <a:cs typeface="Times New Roman"/>
                        </a:rPr>
                        <a:t>-Narcan Distribution</a:t>
                      </a:r>
                    </a:p>
                  </a:txBody>
                  <a:tcPr marL="68580" marR="68580" marT="34290" marB="34290"/>
                </a:tc>
                <a:extLst>
                  <a:ext uri="{0D108BD9-81ED-4DB2-BD59-A6C34878D82A}">
                    <a16:rowId xmlns:a16="http://schemas.microsoft.com/office/drawing/2014/main" val="3599766583"/>
                  </a:ext>
                </a:extLst>
              </a:tr>
              <a:tr h="721114">
                <a:tc>
                  <a:txBody>
                    <a:bodyPr/>
                    <a:lstStyle/>
                    <a:p>
                      <a:r>
                        <a:rPr lang="en-US" sz="1400" dirty="0">
                          <a:latin typeface="Times New Roman" panose="02020603050405020304" pitchFamily="18" charset="0"/>
                          <a:cs typeface="Times New Roman" panose="02020603050405020304" pitchFamily="18" charset="0"/>
                        </a:rPr>
                        <a:t>SSM Health </a:t>
                      </a:r>
                    </a:p>
                    <a:p>
                      <a:r>
                        <a:rPr lang="en-US" sz="1400" dirty="0">
                          <a:latin typeface="Times New Roman" panose="02020603050405020304" pitchFamily="18" charset="0"/>
                          <a:cs typeface="Times New Roman" panose="02020603050405020304" pitchFamily="18" charset="0"/>
                        </a:rPr>
                        <a:t>Barnes</a:t>
                      </a:r>
                      <a:r>
                        <a:rPr lang="en-US" sz="1400" baseline="0" dirty="0">
                          <a:latin typeface="Times New Roman" panose="02020603050405020304" pitchFamily="18" charset="0"/>
                          <a:cs typeface="Times New Roman" panose="02020603050405020304" pitchFamily="18" charset="0"/>
                        </a:rPr>
                        <a:t> Jewish Hospital</a:t>
                      </a:r>
                    </a:p>
                    <a:p>
                      <a:r>
                        <a:rPr lang="en-US" sz="1400" baseline="0" dirty="0">
                          <a:latin typeface="Times New Roman" panose="02020603050405020304" pitchFamily="18" charset="0"/>
                          <a:cs typeface="Times New Roman" panose="02020603050405020304" pitchFamily="18" charset="0"/>
                        </a:rPr>
                        <a:t>Mercy</a:t>
                      </a:r>
                      <a:endParaRPr lang="en-US" sz="14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400" dirty="0">
                          <a:latin typeface="Times New Roman" panose="02020603050405020304" pitchFamily="18" charset="0"/>
                          <a:cs typeface="Times New Roman" panose="02020603050405020304" pitchFamily="18" charset="0"/>
                        </a:rPr>
                        <a:t>-Patient Stabilization</a:t>
                      </a:r>
                    </a:p>
                    <a:p>
                      <a:r>
                        <a:rPr lang="en-US" sz="1400" dirty="0">
                          <a:latin typeface="Times New Roman" panose="02020603050405020304" pitchFamily="18" charset="0"/>
                          <a:cs typeface="Times New Roman" panose="02020603050405020304" pitchFamily="18" charset="0"/>
                        </a:rPr>
                        <a:t>-MAT</a:t>
                      </a:r>
                      <a:r>
                        <a:rPr lang="en-US" sz="1400" baseline="0" dirty="0">
                          <a:latin typeface="Times New Roman" panose="02020603050405020304" pitchFamily="18" charset="0"/>
                          <a:cs typeface="Times New Roman" panose="02020603050405020304" pitchFamily="18" charset="0"/>
                        </a:rPr>
                        <a:t> Induction &amp; Rx in ER, when app</a:t>
                      </a:r>
                    </a:p>
                    <a:p>
                      <a:r>
                        <a:rPr lang="en-US" sz="1400" baseline="0" dirty="0">
                          <a:latin typeface="Times New Roman" panose="02020603050405020304" pitchFamily="18" charset="0"/>
                          <a:cs typeface="Times New Roman" panose="02020603050405020304" pitchFamily="18" charset="0"/>
                        </a:rPr>
                        <a:t>-Contact BHR for Project Referral</a:t>
                      </a:r>
                      <a:endParaRPr lang="en-US" sz="1400"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val="969736838"/>
                  </a:ext>
                </a:extLst>
              </a:tr>
            </a:tbl>
          </a:graphicData>
        </a:graphic>
      </p:graphicFrame>
      <p:sp>
        <p:nvSpPr>
          <p:cNvPr id="6" name="Title 3">
            <a:extLst>
              <a:ext uri="{FF2B5EF4-FFF2-40B4-BE49-F238E27FC236}">
                <a16:creationId xmlns:a16="http://schemas.microsoft.com/office/drawing/2014/main" id="{DED7421F-77BE-FF45-B90A-C0D8E80AB28D}"/>
              </a:ext>
            </a:extLst>
          </p:cNvPr>
          <p:cNvSpPr>
            <a:spLocks noGrp="1"/>
          </p:cNvSpPr>
          <p:nvPr>
            <p:ph type="title"/>
          </p:nvPr>
        </p:nvSpPr>
        <p:spPr>
          <a:xfrm>
            <a:off x="609600" y="415808"/>
            <a:ext cx="6347714" cy="640206"/>
          </a:xfrm>
        </p:spPr>
        <p:txBody>
          <a:bodyPr>
            <a:normAutofit fontScale="90000"/>
          </a:bodyPr>
          <a:lstStyle/>
          <a:p>
            <a:r>
              <a:rPr lang="en-US" sz="4400" b="1" dirty="0">
                <a:solidFill>
                  <a:srgbClr val="002060"/>
                </a:solidFill>
                <a:latin typeface="Calibri" panose="020F0502020204030204" pitchFamily="34" charset="0"/>
                <a:cs typeface="Calibri" panose="020F0502020204030204" pitchFamily="34" charset="0"/>
              </a:rPr>
              <a:t>EPICC Overview</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4406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609600"/>
            <a:ext cx="6814287" cy="1066800"/>
          </a:xfrm>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CATCHMENT 				TARGET</a:t>
            </a:r>
            <a:br>
              <a:rPr lang="en-US" sz="4000" b="1" dirty="0">
                <a:solidFill>
                  <a:srgbClr val="002060"/>
                </a:solidFill>
                <a:latin typeface="Calibri" panose="020F0502020204030204" pitchFamily="34" charset="0"/>
                <a:cs typeface="Calibri" panose="020F0502020204030204" pitchFamily="34" charset="0"/>
              </a:rPr>
            </a:br>
            <a:r>
              <a:rPr lang="en-US" sz="4000" b="1" dirty="0">
                <a:solidFill>
                  <a:srgbClr val="002060"/>
                </a:solidFill>
                <a:latin typeface="Calibri" panose="020F0502020204030204" pitchFamily="34" charset="0"/>
                <a:cs typeface="Calibri" panose="020F0502020204030204" pitchFamily="34" charset="0"/>
              </a:rPr>
              <a:t>AREA							POPULATION</a:t>
            </a:r>
          </a:p>
        </p:txBody>
      </p:sp>
      <p:pic>
        <p:nvPicPr>
          <p:cNvPr id="9" name="Content Placeholder 8"/>
          <p:cNvPicPr>
            <a:picLocks noGrp="1"/>
          </p:cNvPicPr>
          <p:nvPr>
            <p:ph sz="half" idx="1"/>
          </p:nvPr>
        </p:nvPicPr>
        <p:blipFill rotWithShape="1">
          <a:blip r:embed="rId2" cstate="print">
            <a:extLst>
              <a:ext uri="{28A0092B-C50C-407E-A947-70E740481C1C}">
                <a14:useLocalDpi xmlns:a14="http://schemas.microsoft.com/office/drawing/2010/main" val="0"/>
              </a:ext>
            </a:extLst>
          </a:blip>
          <a:stretch/>
        </p:blipFill>
        <p:spPr>
          <a:xfrm>
            <a:off x="746166" y="2022037"/>
            <a:ext cx="2284782" cy="3107531"/>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2" name="TextBox 11"/>
          <p:cNvSpPr txBox="1"/>
          <p:nvPr/>
        </p:nvSpPr>
        <p:spPr>
          <a:xfrm>
            <a:off x="3859308" y="2051725"/>
            <a:ext cx="3737546" cy="2516073"/>
          </a:xfrm>
          <a:prstGeom prst="rect">
            <a:avLst/>
          </a:prstGeom>
          <a:noFill/>
        </p:spPr>
        <p:txBody>
          <a:bodyPr wrap="square" rtlCol="0">
            <a:spAutoFit/>
          </a:bodyPr>
          <a:lstStyle/>
          <a:p>
            <a:pPr lvl="2"/>
            <a:r>
              <a:rPr lang="en-US" dirty="0">
                <a:latin typeface="Times New Roman" panose="02020603050405020304" pitchFamily="18" charset="0"/>
                <a:cs typeface="Times New Roman" panose="02020603050405020304" pitchFamily="18" charset="0"/>
              </a:rPr>
              <a:t>Age: ≥ 18 </a:t>
            </a:r>
          </a:p>
          <a:p>
            <a:pPr lvl="2"/>
            <a:endParaRPr lang="en-US" dirty="0">
              <a:latin typeface="Times New Roman" panose="02020603050405020304" pitchFamily="18" charset="0"/>
              <a:cs typeface="Times New Roman" panose="02020603050405020304" pitchFamily="18" charset="0"/>
            </a:endParaRPr>
          </a:p>
          <a:p>
            <a:pPr lvl="2"/>
            <a:r>
              <a:rPr lang="en-US" dirty="0">
                <a:latin typeface="Times New Roman" panose="02020603050405020304" pitchFamily="18" charset="0"/>
                <a:cs typeface="Times New Roman" panose="02020603050405020304" pitchFamily="18" charset="0"/>
              </a:rPr>
              <a:t>Opioid Overdose</a:t>
            </a:r>
          </a:p>
          <a:p>
            <a:pPr lvl="2"/>
            <a:endParaRPr lang="en-US" dirty="0">
              <a:latin typeface="Times New Roman" panose="02020603050405020304" pitchFamily="18" charset="0"/>
              <a:cs typeface="Times New Roman" panose="02020603050405020304" pitchFamily="18" charset="0"/>
            </a:endParaRPr>
          </a:p>
          <a:p>
            <a:pPr lvl="2"/>
            <a:r>
              <a:rPr lang="en-US" dirty="0">
                <a:latin typeface="Times New Roman" panose="02020603050405020304" pitchFamily="18" charset="0"/>
                <a:cs typeface="Times New Roman" panose="02020603050405020304" pitchFamily="18" charset="0"/>
              </a:rPr>
              <a:t>Residency: Eastern Region </a:t>
            </a:r>
          </a:p>
          <a:p>
            <a:pPr lvl="2"/>
            <a:endParaRPr lang="en-US" dirty="0">
              <a:latin typeface="Times New Roman" panose="02020603050405020304" pitchFamily="18" charset="0"/>
              <a:cs typeface="Times New Roman" panose="02020603050405020304" pitchFamily="18" charset="0"/>
            </a:endParaRPr>
          </a:p>
          <a:p>
            <a:pPr lvl="2"/>
            <a:r>
              <a:rPr lang="en-US" dirty="0">
                <a:latin typeface="Times New Roman" panose="02020603050405020304" pitchFamily="18" charset="0"/>
                <a:cs typeface="Times New Roman" panose="02020603050405020304" pitchFamily="18" charset="0"/>
              </a:rPr>
              <a:t>Client presents as homeless in Eastern Region </a:t>
            </a:r>
          </a:p>
          <a:p>
            <a:endParaRPr lang="en-US" sz="1350" dirty="0"/>
          </a:p>
        </p:txBody>
      </p:sp>
    </p:spTree>
    <p:extLst>
      <p:ext uri="{BB962C8B-B14F-4D97-AF65-F5344CB8AC3E}">
        <p14:creationId xmlns:p14="http://schemas.microsoft.com/office/powerpoint/2010/main" val="2681948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solidFill>
                  <a:srgbClr val="002060"/>
                </a:solidFill>
                <a:latin typeface="Calibri" panose="020F0502020204030204" pitchFamily="34" charset="0"/>
                <a:cs typeface="Calibri" panose="020F0502020204030204" pitchFamily="34" charset="0"/>
              </a:rPr>
              <a:t>KEY PROJECT GOALS &amp; OUTCOMES</a:t>
            </a:r>
          </a:p>
        </p:txBody>
      </p:sp>
      <p:sp>
        <p:nvSpPr>
          <p:cNvPr id="7" name="Text Placeholder 6"/>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GOALS</a:t>
            </a:r>
          </a:p>
        </p:txBody>
      </p:sp>
      <p:sp>
        <p:nvSpPr>
          <p:cNvPr id="8" name="Content Placeholder 7"/>
          <p:cNvSpPr>
            <a:spLocks noGrp="1"/>
          </p:cNvSpPr>
          <p:nvPr>
            <p:ph sz="half" idx="2"/>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Improve client recovery ambivalence</a:t>
            </a:r>
          </a:p>
          <a:p>
            <a:r>
              <a:rPr lang="en-US" dirty="0">
                <a:latin typeface="Times New Roman" panose="02020603050405020304" pitchFamily="18" charset="0"/>
                <a:cs typeface="Times New Roman" panose="02020603050405020304" pitchFamily="18" charset="0"/>
              </a:rPr>
              <a:t>Increase SU Tx &amp; MAT access via outreach/engagement</a:t>
            </a:r>
          </a:p>
          <a:p>
            <a:r>
              <a:rPr lang="en-US" dirty="0">
                <a:latin typeface="Times New Roman" panose="02020603050405020304" pitchFamily="18" charset="0"/>
                <a:cs typeface="Times New Roman" panose="02020603050405020304" pitchFamily="18" charset="0"/>
              </a:rPr>
              <a:t>Provide Overdose Education &amp; </a:t>
            </a:r>
            <a:r>
              <a:rPr lang="en-US" dirty="0" err="1">
                <a:latin typeface="Times New Roman" panose="02020603050405020304" pitchFamily="18" charset="0"/>
                <a:cs typeface="Times New Roman" panose="02020603050405020304" pitchFamily="18" charset="0"/>
              </a:rPr>
              <a:t>Narcan</a:t>
            </a:r>
            <a:r>
              <a:rPr lang="en-US" dirty="0">
                <a:latin typeface="Times New Roman" panose="02020603050405020304" pitchFamily="18" charset="0"/>
                <a:cs typeface="Times New Roman" panose="02020603050405020304" pitchFamily="18" charset="0"/>
              </a:rPr>
              <a:t> Distribution (OEND)</a:t>
            </a:r>
          </a:p>
          <a:p>
            <a:r>
              <a:rPr lang="en-US" dirty="0">
                <a:latin typeface="Times New Roman" panose="02020603050405020304" pitchFamily="18" charset="0"/>
                <a:cs typeface="Times New Roman" panose="02020603050405020304" pitchFamily="18" charset="0"/>
              </a:rPr>
              <a:t>Increase MAT induction in ED’s</a:t>
            </a:r>
          </a:p>
          <a:p>
            <a:r>
              <a:rPr lang="en-US" dirty="0">
                <a:latin typeface="Times New Roman" panose="02020603050405020304" pitchFamily="18" charset="0"/>
                <a:cs typeface="Times New Roman" panose="02020603050405020304" pitchFamily="18" charset="0"/>
              </a:rPr>
              <a:t>Increase medical staff willing to provide long term MAT</a:t>
            </a:r>
          </a:p>
        </p:txBody>
      </p:sp>
      <p:sp>
        <p:nvSpPr>
          <p:cNvPr id="9" name="Text Placeholder 8"/>
          <p:cNvSpPr>
            <a:spLocks noGrp="1"/>
          </p:cNvSpPr>
          <p:nvPr>
            <p:ph type="body" sz="quarter" idx="3"/>
          </p:nvPr>
        </p:nvSpPr>
        <p:spPr/>
        <p:txBody>
          <a:bodyPr/>
          <a:lstStyle/>
          <a:p>
            <a:r>
              <a:rPr lang="en-US" dirty="0">
                <a:latin typeface="Times New Roman" panose="02020603050405020304" pitchFamily="18" charset="0"/>
                <a:cs typeface="Times New Roman" panose="02020603050405020304" pitchFamily="18" charset="0"/>
              </a:rPr>
              <a:t>OUTCOMES</a:t>
            </a:r>
          </a:p>
        </p:txBody>
      </p:sp>
      <p:sp>
        <p:nvSpPr>
          <p:cNvPr id="10" name="Content Placeholder 9"/>
          <p:cNvSpPr>
            <a:spLocks noGrp="1"/>
          </p:cNvSpPr>
          <p:nvPr>
            <p:ph sz="quarter" idx="4"/>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Outreach – connection to recovery support services</a:t>
            </a:r>
          </a:p>
          <a:p>
            <a:r>
              <a:rPr lang="en-US" dirty="0">
                <a:latin typeface="Times New Roman" panose="02020603050405020304" pitchFamily="18" charset="0"/>
                <a:cs typeface="Times New Roman" panose="02020603050405020304" pitchFamily="18" charset="0"/>
              </a:rPr>
              <a:t>Engagement – connection to SU treatment from ED</a:t>
            </a:r>
          </a:p>
          <a:p>
            <a:r>
              <a:rPr lang="en-US" dirty="0">
                <a:latin typeface="Times New Roman" panose="02020603050405020304" pitchFamily="18" charset="0"/>
                <a:cs typeface="Times New Roman" panose="02020603050405020304" pitchFamily="18" charset="0"/>
              </a:rPr>
              <a:t>Number of clients who receive OEND</a:t>
            </a:r>
          </a:p>
          <a:p>
            <a:r>
              <a:rPr lang="en-US" dirty="0">
                <a:latin typeface="Times New Roman" panose="02020603050405020304" pitchFamily="18" charset="0"/>
                <a:cs typeface="Times New Roman" panose="02020603050405020304" pitchFamily="18" charset="0"/>
              </a:rPr>
              <a:t>SU TX retention – 30-days, 12-weeks, 6-months</a:t>
            </a:r>
          </a:p>
          <a:p>
            <a:r>
              <a:rPr lang="en-US" dirty="0">
                <a:latin typeface="Times New Roman" panose="02020603050405020304" pitchFamily="18" charset="0"/>
                <a:cs typeface="Times New Roman" panose="02020603050405020304" pitchFamily="18" charset="0"/>
              </a:rPr>
              <a:t>MAT induction/retention </a:t>
            </a:r>
          </a:p>
          <a:p>
            <a:endParaRPr lang="en-US" dirty="0"/>
          </a:p>
        </p:txBody>
      </p:sp>
    </p:spTree>
    <p:extLst>
      <p:ext uri="{BB962C8B-B14F-4D97-AF65-F5344CB8AC3E}">
        <p14:creationId xmlns:p14="http://schemas.microsoft.com/office/powerpoint/2010/main" val="2688565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415808"/>
            <a:ext cx="6347714" cy="640206"/>
          </a:xfrm>
        </p:spPr>
        <p:txBody>
          <a:bodyPr>
            <a:normAutofit fontScale="90000"/>
          </a:bodyPr>
          <a:lstStyle/>
          <a:p>
            <a:r>
              <a:rPr lang="en-US" sz="4400" b="1" dirty="0">
                <a:solidFill>
                  <a:srgbClr val="002060"/>
                </a:solidFill>
                <a:latin typeface="Calibri" panose="020F0502020204030204" pitchFamily="34" charset="0"/>
                <a:cs typeface="Calibri" panose="020F0502020204030204" pitchFamily="34" charset="0"/>
              </a:rPr>
              <a:t>Referral Patterns</a:t>
            </a:r>
            <a:endParaRPr lang="en-US" sz="4400" dirty="0">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848563DE-618D-4DEF-833B-D6F075958913}"/>
              </a:ext>
            </a:extLst>
          </p:cNvPr>
          <p:cNvSpPr/>
          <p:nvPr/>
        </p:nvSpPr>
        <p:spPr>
          <a:xfrm>
            <a:off x="643467" y="1094138"/>
            <a:ext cx="8153400" cy="461665"/>
          </a:xfrm>
          <a:prstGeom prst="rect">
            <a:avLst/>
          </a:prstGeom>
        </p:spPr>
        <p:txBody>
          <a:bodyPr wrap="square">
            <a:spAutoFit/>
          </a:bodyPr>
          <a:lstStyle/>
          <a:p>
            <a:pPr marL="285750" lvl="0" indent="-285750" eaLnBrk="0" fontAlgn="base" hangingPunct="0">
              <a:spcBef>
                <a:spcPct val="0"/>
              </a:spcBef>
              <a:spcAft>
                <a:spcPct val="0"/>
              </a:spcAft>
              <a:buFont typeface="Arial" panose="020B0604020202020204" pitchFamily="34" charset="0"/>
              <a:buChar char="•"/>
            </a:pPr>
            <a:r>
              <a:rPr lang="en-US" altLang="en-US" sz="2400" dirty="0">
                <a:latin typeface="Calibri" panose="020F0502020204030204" pitchFamily="34" charset="0"/>
                <a:cs typeface="Times New Roman" panose="02020603050405020304" pitchFamily="18" charset="0"/>
              </a:rPr>
              <a:t>Trends show an increase over time</a:t>
            </a:r>
            <a:endParaRPr lang="en-US" altLang="en-US" sz="2400" dirty="0"/>
          </a:p>
        </p:txBody>
      </p:sp>
      <p:graphicFrame>
        <p:nvGraphicFramePr>
          <p:cNvPr id="6" name="Chart 5">
            <a:extLst>
              <a:ext uri="{FF2B5EF4-FFF2-40B4-BE49-F238E27FC236}">
                <a16:creationId xmlns:a16="http://schemas.microsoft.com/office/drawing/2014/main" id="{E4D5855A-6B11-F948-8EBB-A8DBCCA33266}"/>
              </a:ext>
            </a:extLst>
          </p:cNvPr>
          <p:cNvGraphicFramePr/>
          <p:nvPr>
            <p:extLst>
              <p:ext uri="{D42A27DB-BD31-4B8C-83A1-F6EECF244321}">
                <p14:modId xmlns:p14="http://schemas.microsoft.com/office/powerpoint/2010/main" val="2717420690"/>
              </p:ext>
            </p:extLst>
          </p:nvPr>
        </p:nvGraphicFramePr>
        <p:xfrm>
          <a:off x="609600" y="1752600"/>
          <a:ext cx="7239000" cy="38651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5263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415808"/>
            <a:ext cx="6347714" cy="640206"/>
          </a:xfrm>
        </p:spPr>
        <p:txBody>
          <a:bodyPr>
            <a:normAutofit fontScale="90000"/>
          </a:bodyPr>
          <a:lstStyle/>
          <a:p>
            <a:r>
              <a:rPr lang="en-US" sz="4400" b="1" dirty="0">
                <a:solidFill>
                  <a:srgbClr val="002060"/>
                </a:solidFill>
                <a:latin typeface="Calibri" panose="020F0502020204030204" pitchFamily="34" charset="0"/>
                <a:cs typeface="Calibri" panose="020F0502020204030204" pitchFamily="34" charset="0"/>
              </a:rPr>
              <a:t>Homelessness</a:t>
            </a:r>
            <a:br>
              <a:rPr lang="en-US" sz="4400" b="1" dirty="0">
                <a:solidFill>
                  <a:srgbClr val="002060"/>
                </a:solidFill>
                <a:latin typeface="Calibri" panose="020F0502020204030204" pitchFamily="34" charset="0"/>
                <a:cs typeface="Calibri" panose="020F0502020204030204" pitchFamily="34" charset="0"/>
              </a:rPr>
            </a:br>
            <a:endParaRPr lang="en-US" sz="4400" dirty="0">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48A2C657-7853-A444-BEA8-F9AB37017695}"/>
              </a:ext>
            </a:extLst>
          </p:cNvPr>
          <p:cNvSpPr/>
          <p:nvPr/>
        </p:nvSpPr>
        <p:spPr>
          <a:xfrm>
            <a:off x="643467" y="1094138"/>
            <a:ext cx="8153400" cy="830997"/>
          </a:xfrm>
          <a:prstGeom prst="rect">
            <a:avLst/>
          </a:prstGeom>
        </p:spPr>
        <p:txBody>
          <a:bodyPr wrap="square">
            <a:spAutoFit/>
          </a:bodyPr>
          <a:lstStyle/>
          <a:p>
            <a:pPr marL="285750" lvl="0" indent="-285750" eaLnBrk="0" fontAlgn="base" hangingPunct="0">
              <a:spcBef>
                <a:spcPct val="0"/>
              </a:spcBef>
              <a:spcAft>
                <a:spcPct val="0"/>
              </a:spcAft>
              <a:buFont typeface="Arial" panose="020B0604020202020204" pitchFamily="34" charset="0"/>
              <a:buChar char="•"/>
            </a:pPr>
            <a:r>
              <a:rPr lang="en-US" altLang="en-US" sz="2400" dirty="0">
                <a:latin typeface="Calibri" panose="020F0502020204030204" pitchFamily="34" charset="0"/>
                <a:cs typeface="Times New Roman" panose="02020603050405020304" pitchFamily="18" charset="0"/>
              </a:rPr>
              <a:t>Since inception, EPICC has served nearly 600 </a:t>
            </a:r>
          </a:p>
          <a:p>
            <a:pPr lvl="0" eaLnBrk="0" fontAlgn="base" hangingPunct="0">
              <a:spcBef>
                <a:spcPct val="0"/>
              </a:spcBef>
              <a:spcAft>
                <a:spcPct val="0"/>
              </a:spcAft>
            </a:pPr>
            <a:r>
              <a:rPr lang="en-US" altLang="en-US" sz="2400" dirty="0">
                <a:latin typeface="Calibri" panose="020F0502020204030204" pitchFamily="34" charset="0"/>
                <a:cs typeface="Times New Roman" panose="02020603050405020304" pitchFamily="18" charset="0"/>
              </a:rPr>
              <a:t>clients experiencing homelessness (22%)</a:t>
            </a:r>
            <a:endParaRPr lang="en-US" altLang="en-US" sz="2400" dirty="0"/>
          </a:p>
        </p:txBody>
      </p:sp>
      <p:graphicFrame>
        <p:nvGraphicFramePr>
          <p:cNvPr id="11" name="Chart 10">
            <a:extLst>
              <a:ext uri="{FF2B5EF4-FFF2-40B4-BE49-F238E27FC236}">
                <a16:creationId xmlns:a16="http://schemas.microsoft.com/office/drawing/2014/main" id="{797AAE17-3B3E-C440-A9FE-F4D54331C5F6}"/>
              </a:ext>
            </a:extLst>
          </p:cNvPr>
          <p:cNvGraphicFramePr/>
          <p:nvPr>
            <p:extLst>
              <p:ext uri="{D42A27DB-BD31-4B8C-83A1-F6EECF244321}">
                <p14:modId xmlns:p14="http://schemas.microsoft.com/office/powerpoint/2010/main" val="2111617720"/>
              </p:ext>
            </p:extLst>
          </p:nvPr>
        </p:nvGraphicFramePr>
        <p:xfrm>
          <a:off x="817033" y="2133600"/>
          <a:ext cx="7509933"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5706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400" b="1" dirty="0">
                <a:solidFill>
                  <a:srgbClr val="002060"/>
                </a:solidFill>
                <a:latin typeface="Calibri" panose="020F0502020204030204" pitchFamily="34" charset="0"/>
                <a:cs typeface="Calibri" panose="020F0502020204030204" pitchFamily="34" charset="0"/>
              </a:rPr>
              <a:t>Demographics</a:t>
            </a:r>
            <a:endParaRPr lang="en-US" sz="4400" dirty="0">
              <a:latin typeface="Calibri" panose="020F0502020204030204" pitchFamily="34" charset="0"/>
              <a:cs typeface="Calibri" panose="020F0502020204030204" pitchFamily="34" charset="0"/>
            </a:endParaRPr>
          </a:p>
        </p:txBody>
      </p:sp>
      <p:graphicFrame>
        <p:nvGraphicFramePr>
          <p:cNvPr id="10" name="Chart 9">
            <a:extLst>
              <a:ext uri="{FF2B5EF4-FFF2-40B4-BE49-F238E27FC236}">
                <a16:creationId xmlns:a16="http://schemas.microsoft.com/office/drawing/2014/main" id="{FA284CF6-459E-C748-A64E-5C919C953D6D}"/>
              </a:ext>
            </a:extLst>
          </p:cNvPr>
          <p:cNvGraphicFramePr/>
          <p:nvPr>
            <p:extLst>
              <p:ext uri="{D42A27DB-BD31-4B8C-83A1-F6EECF244321}">
                <p14:modId xmlns:p14="http://schemas.microsoft.com/office/powerpoint/2010/main" val="130826574"/>
              </p:ext>
            </p:extLst>
          </p:nvPr>
        </p:nvGraphicFramePr>
        <p:xfrm>
          <a:off x="612228" y="1693332"/>
          <a:ext cx="3646506" cy="2878667"/>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5E886D33-D7B0-8F43-B250-C208E6BB3C62}"/>
              </a:ext>
            </a:extLst>
          </p:cNvPr>
          <p:cNvSpPr/>
          <p:nvPr/>
        </p:nvSpPr>
        <p:spPr>
          <a:xfrm>
            <a:off x="3048000" y="4961760"/>
            <a:ext cx="2794355" cy="1477328"/>
          </a:xfrm>
          <a:prstGeom prst="rect">
            <a:avLst/>
          </a:prstGeom>
          <a:ln>
            <a:solidFill>
              <a:sysClr val="windowText" lastClr="000000"/>
            </a:solidFill>
          </a:ln>
        </p:spPr>
        <p:txBody>
          <a:bodyPr wrap="square">
            <a:spAutoFit/>
          </a:bodyPr>
          <a:lstStyle/>
          <a:p>
            <a:pPr algn="ctr"/>
            <a:r>
              <a:rPr lang="en-US" dirty="0">
                <a:latin typeface="Times New Roman" panose="02020603050405020304" pitchFamily="18" charset="0"/>
                <a:cs typeface="Times New Roman" panose="02020603050405020304" pitchFamily="18" charset="0"/>
              </a:rPr>
              <a:t>Over 50% from 3 </a:t>
            </a:r>
            <a:r>
              <a:rPr lang="en-US" dirty="0" err="1">
                <a:latin typeface="Times New Roman" panose="02020603050405020304" pitchFamily="18" charset="0"/>
                <a:cs typeface="Times New Roman" panose="02020603050405020304" pitchFamily="18" charset="0"/>
              </a:rPr>
              <a:t>zipcodes</a:t>
            </a:r>
            <a:r>
              <a:rPr lang="en-US" dirty="0">
                <a:latin typeface="Times New Roman" panose="02020603050405020304" pitchFamily="18" charset="0"/>
                <a:cs typeface="Times New Roman" panose="02020603050405020304" pitchFamily="18" charset="0"/>
              </a:rPr>
              <a:t>: </a:t>
            </a:r>
          </a:p>
          <a:p>
            <a:pPr marL="285750" indent="-285750" algn="ct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63110</a:t>
            </a:r>
          </a:p>
          <a:p>
            <a:pPr marL="285750" indent="-285750" algn="ct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63136</a:t>
            </a:r>
          </a:p>
          <a:p>
            <a:pPr marL="285750" indent="-285750" algn="ct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63108</a:t>
            </a:r>
          </a:p>
          <a:p>
            <a:pPr algn="ctr"/>
            <a:r>
              <a:rPr lang="en-US" dirty="0">
                <a:latin typeface="Times New Roman" panose="02020603050405020304" pitchFamily="18" charset="0"/>
                <a:cs typeface="Times New Roman" panose="02020603050405020304" pitchFamily="18" charset="0"/>
              </a:rPr>
              <a:t>(Tower Grove to Jennings)</a:t>
            </a:r>
          </a:p>
        </p:txBody>
      </p:sp>
      <p:graphicFrame>
        <p:nvGraphicFramePr>
          <p:cNvPr id="11" name="Chart 10">
            <a:extLst>
              <a:ext uri="{FF2B5EF4-FFF2-40B4-BE49-F238E27FC236}">
                <a16:creationId xmlns:a16="http://schemas.microsoft.com/office/drawing/2014/main" id="{D1E14801-2E93-A149-B46C-72DABFC29781}"/>
              </a:ext>
            </a:extLst>
          </p:cNvPr>
          <p:cNvGraphicFramePr/>
          <p:nvPr>
            <p:extLst>
              <p:ext uri="{D42A27DB-BD31-4B8C-83A1-F6EECF244321}">
                <p14:modId xmlns:p14="http://schemas.microsoft.com/office/powerpoint/2010/main" val="2634795002"/>
              </p:ext>
            </p:extLst>
          </p:nvPr>
        </p:nvGraphicFramePr>
        <p:xfrm>
          <a:off x="4572001" y="1693332"/>
          <a:ext cx="3646506" cy="287866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9218868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3a52915-f493-4943-b07e-b42fe0e06e30">
      <UserInfo>
        <DisplayName>Wendy Orson</DisplayName>
        <AccountId>12</AccountId>
        <AccountType/>
      </UserInfo>
      <UserInfo>
        <DisplayName>Alison Kraus</DisplayName>
        <AccountId>20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D86B11BE57B0438D2A84707FED3B6F" ma:contentTypeVersion="13" ma:contentTypeDescription="Create a new document." ma:contentTypeScope="" ma:versionID="d7ec4314d6f76d2e722cb0252b0254c1">
  <xsd:schema xmlns:xsd="http://www.w3.org/2001/XMLSchema" xmlns:xs="http://www.w3.org/2001/XMLSchema" xmlns:p="http://schemas.microsoft.com/office/2006/metadata/properties" xmlns:ns2="c3a52915-f493-4943-b07e-b42fe0e06e30" xmlns:ns3="2d25c379-ac62-49d7-89da-fe7d96cc616e" targetNamespace="http://schemas.microsoft.com/office/2006/metadata/properties" ma:root="true" ma:fieldsID="2c1316de504966104a0a6eabeeb53577" ns2:_="" ns3:_="">
    <xsd:import namespace="c3a52915-f493-4943-b07e-b42fe0e06e30"/>
    <xsd:import namespace="2d25c379-ac62-49d7-89da-fe7d96cc616e"/>
    <xsd:element name="properties">
      <xsd:complexType>
        <xsd:sequence>
          <xsd:element name="documentManagement">
            <xsd:complexType>
              <xsd:all>
                <xsd:element ref="ns2:SharedWithUsers" minOccurs="0"/>
                <xsd:element ref="ns2:SharedWithDetails" minOccurs="0"/>
                <xsd:element ref="ns2:SharingHintHash"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a52915-f493-4943-b07e-b42fe0e06e3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d25c379-ac62-49d7-89da-fe7d96cc616e"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MediaServiceLocation" ma:internalName="MediaServiceLocation"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C444A5-7E46-4748-BB6E-2B7A9AC14AEF}">
  <ds:schemaRefs>
    <ds:schemaRef ds:uri="http://schemas.microsoft.com/office/2006/metadata/properties"/>
    <ds:schemaRef ds:uri="http://schemas.microsoft.com/office/infopath/2007/PartnerControls"/>
    <ds:schemaRef ds:uri="c3a52915-f493-4943-b07e-b42fe0e06e30"/>
  </ds:schemaRefs>
</ds:datastoreItem>
</file>

<file path=customXml/itemProps2.xml><?xml version="1.0" encoding="utf-8"?>
<ds:datastoreItem xmlns:ds="http://schemas.openxmlformats.org/officeDocument/2006/customXml" ds:itemID="{80EB1971-DCA4-493D-8786-477A86DD5075}">
  <ds:schemaRefs>
    <ds:schemaRef ds:uri="http://schemas.microsoft.com/sharepoint/v3/contenttype/forms"/>
  </ds:schemaRefs>
</ds:datastoreItem>
</file>

<file path=customXml/itemProps3.xml><?xml version="1.0" encoding="utf-8"?>
<ds:datastoreItem xmlns:ds="http://schemas.openxmlformats.org/officeDocument/2006/customXml" ds:itemID="{5DB186E1-31B0-43CB-9DB2-A331FD10D4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a52915-f493-4943-b07e-b42fe0e06e30"/>
    <ds:schemaRef ds:uri="2d25c379-ac62-49d7-89da-fe7d96cc61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8333</TotalTime>
  <Words>530</Words>
  <Application>Microsoft Macintosh PowerPoint</Application>
  <PresentationFormat>On-screen Show (4:3)</PresentationFormat>
  <Paragraphs>108</Paragraphs>
  <Slides>14</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Times New Roman</vt:lpstr>
      <vt:lpstr>Trebuchet MS</vt:lpstr>
      <vt:lpstr>Wingdings 3</vt:lpstr>
      <vt:lpstr>Custom Design</vt:lpstr>
      <vt:lpstr>Facet</vt:lpstr>
      <vt:lpstr>PowerPoint Presentation</vt:lpstr>
      <vt:lpstr>PowerPoint Presentation</vt:lpstr>
      <vt:lpstr>EPICC Overview</vt:lpstr>
      <vt:lpstr>EPICC Overview</vt:lpstr>
      <vt:lpstr>CATCHMENT     TARGET AREA       POPULATION</vt:lpstr>
      <vt:lpstr>KEY PROJECT GOALS &amp; OUTCOMES</vt:lpstr>
      <vt:lpstr>Referral Patterns</vt:lpstr>
      <vt:lpstr>Homelessness </vt:lpstr>
      <vt:lpstr>Demographics</vt:lpstr>
      <vt:lpstr>Characteristics</vt:lpstr>
      <vt:lpstr>PowerPoint Presentation</vt:lpstr>
      <vt:lpstr>Comparison</vt:lpstr>
      <vt:lpstr>Next Steps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 2016-2018</dc:title>
  <dc:creator>Wendy Orson</dc:creator>
  <cp:keywords/>
  <cp:lastModifiedBy>Callan Howton</cp:lastModifiedBy>
  <cp:revision>274</cp:revision>
  <cp:lastPrinted>2018-02-06T18:16:44Z</cp:lastPrinted>
  <dcterms:created xsi:type="dcterms:W3CDTF">2016-08-16T17:59:29Z</dcterms:created>
  <dcterms:modified xsi:type="dcterms:W3CDTF">2019-02-04T19:28:50Z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TC103853799990</vt:lpwstr>
  </property>
  <property fmtid="{D5CDD505-2E9C-101B-9397-08002B2CF9AE}" pid="3" name="ContentTypeId">
    <vt:lpwstr>0x010100C2D86B11BE57B0438D2A84707FED3B6F</vt:lpwstr>
  </property>
</Properties>
</file>