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3" r:id="rId3"/>
    <p:sldId id="280" r:id="rId4"/>
    <p:sldId id="264" r:id="rId5"/>
    <p:sldId id="279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4" r:id="rId14"/>
    <p:sldId id="273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6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6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9D6C-6E2A-4CE0-94CF-E47F1DADCD7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A1A57-30E9-4CA6-AC0E-8135D8505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Nathan.Lang@Stanford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Clickstreams and  Video Engagement: </a:t>
            </a:r>
            <a:br>
              <a:rPr lang="en-US" dirty="0" smtClean="0"/>
            </a:br>
            <a:r>
              <a:rPr lang="en-US" dirty="0" smtClean="0"/>
              <a:t>Predicting User Interactions with Transcript Level Features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458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Amanda Boone</a:t>
            </a:r>
          </a:p>
          <a:p>
            <a:r>
              <a:rPr lang="en-US" dirty="0" err="1" smtClean="0"/>
              <a:t>Neethu</a:t>
            </a:r>
            <a:r>
              <a:rPr lang="en-US" dirty="0" smtClean="0"/>
              <a:t> </a:t>
            </a:r>
            <a:r>
              <a:rPr lang="en-US" dirty="0" err="1" smtClean="0"/>
              <a:t>Renjith</a:t>
            </a:r>
            <a:endParaRPr lang="en-US" dirty="0" smtClean="0"/>
          </a:p>
          <a:p>
            <a:r>
              <a:rPr lang="en-US" dirty="0" smtClean="0"/>
              <a:t>David Lang</a:t>
            </a:r>
          </a:p>
          <a:p>
            <a:r>
              <a:rPr lang="en-US" dirty="0" smtClean="0"/>
              <a:t>Stanford University</a:t>
            </a:r>
          </a:p>
          <a:p>
            <a:endParaRPr lang="en-US" dirty="0" smtClean="0"/>
          </a:p>
          <a:p>
            <a:r>
              <a:rPr lang="en-US" dirty="0" smtClean="0"/>
              <a:t>BAYLAN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March 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9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Generation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Bag of words</a:t>
            </a:r>
          </a:p>
          <a:p>
            <a:r>
              <a:rPr lang="en-US" dirty="0"/>
              <a:t>LIWC (</a:t>
            </a:r>
            <a:r>
              <a:rPr lang="en-US" dirty="0" err="1"/>
              <a:t>Pennebaker</a:t>
            </a:r>
            <a:r>
              <a:rPr lang="en-US" dirty="0"/>
              <a:t> et al 2015)</a:t>
            </a:r>
          </a:p>
          <a:p>
            <a:r>
              <a:rPr lang="en-US" dirty="0"/>
              <a:t>Reading Level/Lexical Density </a:t>
            </a:r>
          </a:p>
          <a:p>
            <a:r>
              <a:rPr lang="en-US" dirty="0"/>
              <a:t>Cosine Similarity between lecture and quizzes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7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 a variety of shallow and deep methods using transcripts features </a:t>
            </a:r>
          </a:p>
          <a:p>
            <a:r>
              <a:rPr lang="en-US" dirty="0" smtClean="0"/>
              <a:t>Loss Function Root-mean squared  (RMSE)</a:t>
            </a:r>
          </a:p>
          <a:p>
            <a:r>
              <a:rPr lang="en-US" dirty="0" smtClean="0"/>
              <a:t>Null </a:t>
            </a:r>
            <a:r>
              <a:rPr lang="en-US" dirty="0" smtClean="0"/>
              <a:t>model </a:t>
            </a:r>
            <a:r>
              <a:rPr lang="en-US" dirty="0" smtClean="0"/>
              <a:t>is a simple average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2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Transcripts: Can Improve Prediction of </a:t>
            </a:r>
            <a:r>
              <a:rPr lang="en-US" smtClean="0"/>
              <a:t>Seek Behavior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6" y="2700996"/>
            <a:ext cx="11872334" cy="18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 Like Terms are Most Predictive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113" y="1825625"/>
            <a:ext cx="60057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this approach</a:t>
            </a:r>
          </a:p>
          <a:p>
            <a:pPr lvl="1"/>
            <a:r>
              <a:rPr lang="en-US" dirty="0" smtClean="0"/>
              <a:t>Cross-course training model</a:t>
            </a:r>
          </a:p>
          <a:p>
            <a:pPr lvl="1"/>
            <a:r>
              <a:rPr lang="en-US" dirty="0" smtClean="0"/>
              <a:t>Subset this type of analysis by learner engagement  type</a:t>
            </a:r>
          </a:p>
          <a:p>
            <a:pPr lvl="1"/>
            <a:r>
              <a:rPr lang="en-US" dirty="0" smtClean="0"/>
              <a:t>Try and model more complex learner behaviors</a:t>
            </a:r>
          </a:p>
          <a:p>
            <a:pPr lvl="1"/>
            <a:r>
              <a:rPr lang="en-US" dirty="0" smtClean="0"/>
              <a:t>More Complex Architecture</a:t>
            </a:r>
          </a:p>
          <a:p>
            <a:pPr lvl="1"/>
            <a:r>
              <a:rPr lang="en-US" dirty="0" smtClean="0"/>
              <a:t>More training data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David Lang</a:t>
            </a:r>
          </a:p>
          <a:p>
            <a:r>
              <a:rPr lang="en-US" dirty="0" smtClean="0">
                <a:hlinkClick r:id="rId2"/>
              </a:rPr>
              <a:t>David.Nathan.Lang@Stanford.edu</a:t>
            </a:r>
            <a:endParaRPr lang="en-US" dirty="0" smtClean="0"/>
          </a:p>
          <a:p>
            <a:r>
              <a:rPr lang="en-US" dirty="0"/>
              <a:t>The research reported here was supported in part by the Institute of Education Sciences, U.S. Department of Education, through Grant (#R305B140009). We also acknowledge </a:t>
            </a:r>
            <a:r>
              <a:rPr lang="en-US" dirty="0" smtClean="0"/>
              <a:t>Stanford University and the Center for Advanced Research in Online Learning (CAROL).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5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Time Distributed in a Lecture?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Traditional Lecture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Video-based Lecture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8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Time Distributed in a Lecture?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Traditional Lecture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Video-based Lecture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70" y="2331665"/>
            <a:ext cx="5797850" cy="4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Time Distributed in a Lecture?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Traditional Lecture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Video-based Lecture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70" y="2331665"/>
            <a:ext cx="5797850" cy="4027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09" y="2436153"/>
            <a:ext cx="5245225" cy="36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Uses this Engagement Graph as a type of Recommendation </a:t>
            </a:r>
            <a:r>
              <a:rPr lang="en-US" dirty="0"/>
              <a:t>E</a:t>
            </a:r>
            <a:r>
              <a:rPr lang="en-US" dirty="0" smtClean="0"/>
              <a:t>ngine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identifies the most viewed/most engaging  portion of a conversation</a:t>
            </a:r>
          </a:p>
          <a:p>
            <a:r>
              <a:rPr lang="en-US" dirty="0" smtClean="0"/>
              <a:t>Education Applications: </a:t>
            </a:r>
          </a:p>
          <a:p>
            <a:pPr lvl="1"/>
            <a:r>
              <a:rPr lang="en-US" dirty="0" smtClean="0"/>
              <a:t>Identify engaging </a:t>
            </a:r>
            <a:r>
              <a:rPr lang="en-US" dirty="0"/>
              <a:t>c</a:t>
            </a:r>
            <a:r>
              <a:rPr lang="en-US" dirty="0" smtClean="0"/>
              <a:t>ontent</a:t>
            </a:r>
          </a:p>
          <a:p>
            <a:pPr lvl="1"/>
            <a:r>
              <a:rPr lang="en-US" dirty="0" smtClean="0"/>
              <a:t>Identify areas </a:t>
            </a:r>
            <a:r>
              <a:rPr lang="en-US" dirty="0"/>
              <a:t>w</a:t>
            </a:r>
            <a:r>
              <a:rPr lang="en-US" dirty="0" smtClean="0"/>
              <a:t>here students are confused </a:t>
            </a:r>
          </a:p>
          <a:p>
            <a:r>
              <a:rPr lang="en-US" dirty="0" smtClean="0"/>
              <a:t>Task: Can we build this plot before students actually view a new video?</a:t>
            </a:r>
            <a:endParaRPr lang="en-US" dirty="0"/>
          </a:p>
        </p:txBody>
      </p:sp>
      <p:pic>
        <p:nvPicPr>
          <p:cNvPr id="13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83365"/>
            <a:ext cx="5181600" cy="303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8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Guo</a:t>
            </a:r>
            <a:r>
              <a:rPr lang="en-US" dirty="0" smtClean="0"/>
              <a:t> et al (2015) Noticed that individual areas of focus tends to heap on slide/visual transitions</a:t>
            </a:r>
          </a:p>
          <a:p>
            <a:r>
              <a:rPr lang="en-US" dirty="0" err="1" smtClean="0"/>
              <a:t>Leskovec</a:t>
            </a:r>
            <a:r>
              <a:rPr lang="en-US" dirty="0" smtClean="0"/>
              <a:t> (2014) Tried to model video interaction patterns as context free grammars </a:t>
            </a:r>
          </a:p>
          <a:p>
            <a:r>
              <a:rPr lang="en-US" dirty="0" smtClean="0"/>
              <a:t>What people haven’t done is look at the actual words being spoken:</a:t>
            </a:r>
          </a:p>
          <a:p>
            <a:pPr lvl="1"/>
            <a:r>
              <a:rPr lang="en-US" dirty="0" smtClean="0"/>
              <a:t>Why? Transcription costs were exorbitant and were unavailable during the rise and fall of MOOC 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0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Lawsuits to Rescue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59" y="1825625"/>
            <a:ext cx="103758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1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p</a:t>
            </a:r>
            <a:r>
              <a:rPr lang="en-US" dirty="0" smtClean="0"/>
              <a:t>redict clickstream </a:t>
            </a:r>
            <a:r>
              <a:rPr lang="en-US" dirty="0" smtClean="0"/>
              <a:t>i</a:t>
            </a:r>
            <a:r>
              <a:rPr lang="en-US" dirty="0" smtClean="0"/>
              <a:t>nteractions </a:t>
            </a:r>
            <a:r>
              <a:rPr lang="en-US" dirty="0" smtClean="0"/>
              <a:t>as a function of video transcripts?  (</a:t>
            </a:r>
            <a:r>
              <a:rPr lang="en-US" dirty="0" err="1" smtClean="0"/>
              <a:t>Pause,Play</a:t>
            </a:r>
            <a:r>
              <a:rPr lang="en-US" dirty="0" smtClean="0"/>
              <a:t>, Seeks to/from)</a:t>
            </a:r>
          </a:p>
          <a:p>
            <a:r>
              <a:rPr lang="en-US" dirty="0" smtClean="0"/>
              <a:t>Which behaviors can be predicted?</a:t>
            </a:r>
          </a:p>
          <a:p>
            <a:r>
              <a:rPr lang="en-US" dirty="0" smtClean="0"/>
              <a:t>Which features of a transcript are predictive?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Data: </a:t>
            </a:r>
          </a:p>
          <a:p>
            <a:pPr marL="0" indent="0">
              <a:buNone/>
            </a:pPr>
            <a:r>
              <a:rPr lang="en-US" dirty="0" smtClean="0"/>
              <a:t>-A  Course in Statistical Learning 77 </a:t>
            </a:r>
            <a:r>
              <a:rPr lang="en-US" dirty="0" smtClean="0"/>
              <a:t>Videos  </a:t>
            </a:r>
            <a:r>
              <a:rPr lang="en-US" dirty="0" smtClean="0"/>
              <a:t>(60/20/20</a:t>
            </a:r>
            <a:r>
              <a:rPr lang="en-US" dirty="0" smtClean="0"/>
              <a:t>) split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-14,000 Utterances </a:t>
            </a:r>
          </a:p>
          <a:p>
            <a:pPr marL="0" indent="0">
              <a:buNone/>
            </a:pPr>
            <a:r>
              <a:rPr lang="en-US" dirty="0" smtClean="0"/>
              <a:t>-More than 5000 students completed the course</a:t>
            </a:r>
          </a:p>
        </p:txBody>
      </p:sp>
    </p:spTree>
    <p:extLst>
      <p:ext uri="{BB962C8B-B14F-4D97-AF65-F5344CB8AC3E}">
        <p14:creationId xmlns:p14="http://schemas.microsoft.com/office/powerpoint/2010/main" val="330422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Transcripts Are Very Salient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639" y="1825625"/>
            <a:ext cx="84547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371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Clickstreams and  Video Engagement:  Predicting User Interactions with Transcript Level Features </vt:lpstr>
      <vt:lpstr>How is Time Distributed in a Lecture?</vt:lpstr>
      <vt:lpstr>How is Time Distributed in a Lecture?</vt:lpstr>
      <vt:lpstr>How is Time Distributed in a Lecture?</vt:lpstr>
      <vt:lpstr>Facebook Uses this Engagement Graph as a type of Recommendation Engine </vt:lpstr>
      <vt:lpstr>Prior Work</vt:lpstr>
      <vt:lpstr>ADA Lawsuits to Rescue</vt:lpstr>
      <vt:lpstr>Research Questions </vt:lpstr>
      <vt:lpstr>Transcripts Are Very Salient</vt:lpstr>
      <vt:lpstr>Feature Generation</vt:lpstr>
      <vt:lpstr>Model </vt:lpstr>
      <vt:lpstr>Transcripts: Can Improve Prediction of Seek Behavior</vt:lpstr>
      <vt:lpstr>Glossary Like Terms are Most Predictive 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Lang</dc:creator>
  <cp:lastModifiedBy>David Lang</cp:lastModifiedBy>
  <cp:revision>30</cp:revision>
  <dcterms:created xsi:type="dcterms:W3CDTF">2019-02-14T20:05:37Z</dcterms:created>
  <dcterms:modified xsi:type="dcterms:W3CDTF">2019-03-02T06:44:08Z</dcterms:modified>
</cp:coreProperties>
</file>