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3" r:id="rId3"/>
    <p:sldMasterId id="2147483684" r:id="rId4"/>
    <p:sldMasterId id="214748368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y="5143500" cx="9144000"/>
  <p:notesSz cx="6858000" cy="9144000"/>
  <p:embeddedFontLst>
    <p:embeddedFont>
      <p:font typeface="Source Sans Pro SemiBold"/>
      <p:regular r:id="rId61"/>
      <p:bold r:id="rId62"/>
      <p:italic r:id="rId63"/>
      <p:boldItalic r:id="rId64"/>
    </p:embeddedFont>
    <p:embeddedFont>
      <p:font typeface="Source Sans Pro"/>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SourceSansProSemiBold-bold.fntdata"/><Relationship Id="rId61" Type="http://schemas.openxmlformats.org/officeDocument/2006/relationships/font" Target="fonts/SourceSansProSemiBold-regular.fntdata"/><Relationship Id="rId20" Type="http://schemas.openxmlformats.org/officeDocument/2006/relationships/slide" Target="slides/slide14.xml"/><Relationship Id="rId64" Type="http://schemas.openxmlformats.org/officeDocument/2006/relationships/font" Target="fonts/SourceSansProSemiBold-boldItalic.fntdata"/><Relationship Id="rId63" Type="http://schemas.openxmlformats.org/officeDocument/2006/relationships/font" Target="fonts/SourceSansProSemiBold-italic.fntdata"/><Relationship Id="rId22" Type="http://schemas.openxmlformats.org/officeDocument/2006/relationships/slide" Target="slides/slide16.xml"/><Relationship Id="rId66" Type="http://schemas.openxmlformats.org/officeDocument/2006/relationships/font" Target="fonts/SourceSansPro-bold.fntdata"/><Relationship Id="rId21" Type="http://schemas.openxmlformats.org/officeDocument/2006/relationships/slide" Target="slides/slide15.xml"/><Relationship Id="rId65" Type="http://schemas.openxmlformats.org/officeDocument/2006/relationships/font" Target="fonts/SourceSansPro-regular.fntdata"/><Relationship Id="rId24" Type="http://schemas.openxmlformats.org/officeDocument/2006/relationships/slide" Target="slides/slide18.xml"/><Relationship Id="rId68" Type="http://schemas.openxmlformats.org/officeDocument/2006/relationships/font" Target="fonts/SourceSansPro-boldItalic.fntdata"/><Relationship Id="rId23" Type="http://schemas.openxmlformats.org/officeDocument/2006/relationships/slide" Target="slides/slide17.xml"/><Relationship Id="rId67" Type="http://schemas.openxmlformats.org/officeDocument/2006/relationships/font" Target="fonts/SourceSansPro-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502abd481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502abd481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4e38972ba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4e38972ba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502abd481d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502abd481d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502abd481d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502abd481d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I will describe our domain, our domain is our Korean language learning webgame Katchi that teaches colors (red, green, white), shapes (circle, triangle, and square) numbers, 1, 2, 3 and combining them grammatically. Users complete the illustated phrase by dragging and dropping Korean words from a wordbank into the correct position. The goal of our game is for students to master the hardest level, number shape color and number shape color in all possible cominations of vocabulary. With this in mind, I will describe our methods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502abd481d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502abd481d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I will describe our domain, our domain is our Korean language learning webgame Katchi that teaches colors (red, green, white), shapes (circle, triangle, and square) numbers, 1, 2, 3 and combining them grammatically. Users complete the illustated phrase by dragging and dropping Korean words from a wordbank into the correct position. The goal of our game is for students to master the hardest level, number shape color and number shape color in all possible cominations of vocabulary. With this in mind, I will describe our methods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502abd481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502abd481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4e38972ba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4e38972ba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level that we already have can be described by a sentence. For example, the level on the previous slides is __</a:t>
            </a:r>
            <a:endParaRPr/>
          </a:p>
          <a:p>
            <a:pPr indent="0" lvl="0" marL="0" rtl="0" algn="l">
              <a:spcBef>
                <a:spcPts val="0"/>
              </a:spcBef>
              <a:spcAft>
                <a:spcPts val="0"/>
              </a:spcAft>
              <a:buNone/>
            </a:pPr>
            <a:r>
              <a:rPr lang="en"/>
              <a:t>We can then order the sentences using a method shown effective to work by wang et all.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502abd481d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502abd481d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level that we already have can be described by a sentence. For example, the level on the previous slides is __</a:t>
            </a:r>
            <a:endParaRPr/>
          </a:p>
          <a:p>
            <a:pPr indent="0" lvl="0" marL="0" rtl="0" algn="l">
              <a:spcBef>
                <a:spcPts val="0"/>
              </a:spcBef>
              <a:spcAft>
                <a:spcPts val="0"/>
              </a:spcAft>
              <a:buNone/>
            </a:pPr>
            <a:r>
              <a:rPr lang="en"/>
              <a:t>We can then order the sentences using a method shown effective to work by wang et all.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502abd481d_0_7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EXP3 multi armed bandit algorithm. Nonstationary reward</a:t>
            </a:r>
            <a:endParaRPr/>
          </a:p>
        </p:txBody>
      </p:sp>
      <p:sp>
        <p:nvSpPr>
          <p:cNvPr id="359" name="Google Shape;359;g502abd481d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4e38972ba7_0_2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4e38972ba7_0_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1b6962ed4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1b6962ed4_0_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51b6962ed4_0_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4e38972ba7_0_26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4e38972ba7_0_2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g502abd481d_0_10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502abd481d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g4e38972ba7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4e38972ba7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time a problem is reviewed, a trace is left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g4e38972ba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4e38972ba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Resulting in a method that requires no prior data and minimum expert input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502abd481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502abd481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I will describe our domain, our domain is our Korean language learning webgame Katchi that teaches colors (red, green, white), shapes (circle, triangle, and square) numbers, 1, 2, 3 and combining them grammatically. Users complete the illustated phrase by dragging and dropping Korean words from a wordbank into the correct position. The goal of our game is for students to master the hardest level, number shape color and number shape color in all possible cominations of vocabulary. With this in mind, I will describe our methods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g4e38972ba7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4e38972ba7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Google Shape;505;g4e38972ba7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4e38972ba7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Fixed V1 was designed by experts to teach the same material, but for a different study from before our study was even formulated</a:t>
            </a:r>
            <a:endParaRPr/>
          </a:p>
          <a:p>
            <a:pPr indent="0" lvl="0" marL="0" rtl="0" algn="l">
              <a:spcBef>
                <a:spcPts val="0"/>
              </a:spcBef>
              <a:spcAft>
                <a:spcPts val="0"/>
              </a:spcAft>
              <a:buNone/>
            </a:pPr>
            <a:r>
              <a:rPr lang="en"/>
              <a:t>Adaptive V1:</a:t>
            </a:r>
            <a:br>
              <a:rPr lang="en"/>
            </a:br>
            <a:r>
              <a:rPr lang="en"/>
              <a:t>1. Each sentence was its own node</a:t>
            </a:r>
            <a:endParaRPr/>
          </a:p>
          <a:p>
            <a:pPr indent="0" lvl="0" marL="0" rtl="0" algn="l">
              <a:spcBef>
                <a:spcPts val="0"/>
              </a:spcBef>
              <a:spcAft>
                <a:spcPts val="0"/>
              </a:spcAft>
              <a:buNone/>
            </a:pPr>
            <a:r>
              <a:rPr lang="en"/>
              <a:t>Posted on reddit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g4e38972ba7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4e38972ba7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Anita bowles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g502abd481d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502abd481d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4e38972ba7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4e38972ba7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51b6962ed4_0_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AI to automate humans</a:t>
            </a:r>
            <a:endParaRPr/>
          </a:p>
        </p:txBody>
      </p:sp>
      <p:sp>
        <p:nvSpPr>
          <p:cNvPr id="235" name="Google Shape;235;g51b6962ed4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g4e38972ba7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4e38972ba7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Google Shape;544;g502abd481d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502abd481d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I will describe our domain, our domain is our Korean language learning webgame Katchi that teaches colors (red, green, white), shapes (circle, triangle, and square) numbers, 1, 2, 3 and combining them grammatically. Users complete the illustated phrase by dragging and dropping Korean words from a wordbank into the correct position. The goal of our game is for students to master the hardest level, number shape color and number shape color in all possible cominations of vocabulary. With this in mind, I will describe our methods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2" name="Shape 552"/>
        <p:cNvGrpSpPr/>
        <p:nvPr/>
      </p:nvGrpSpPr>
      <p:grpSpPr>
        <a:xfrm>
          <a:off x="0" y="0"/>
          <a:ext cx="0" cy="0"/>
          <a:chOff x="0" y="0"/>
          <a:chExt cx="0" cy="0"/>
        </a:xfrm>
      </p:grpSpPr>
      <p:sp>
        <p:nvSpPr>
          <p:cNvPr id="553" name="Google Shape;553;g502abd481d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502abd481d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I will describe our domain, our domain is our Korean language learning webgame Katchi that teaches colors (red, green, white), shapes (circle, triangle, and square) numbers, 1, 2, 3 and combining them grammatically. Users complete the illustated phrase by dragging and dropping Korean words from a wordbank into the correct position. The goal of our game is for students to master the hardest level, number shape color and number shape color in all possible cominations of vocabulary. With this in mind, I will describe our methods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g502abd481d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502abd481d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I will describe our domain, our domain is our Korean language learning webgame Katchi that teaches colors (red, green, white), shapes (circle, triangle, and square) numbers, 1, 2, 3 and combining them grammatically. Users complete the illustated phrase by dragging and dropping Korean words from a wordbank into the correct position. The goal of our game is for students to master the hardest level, number shape color and number shape color in all possible cominations of vocabulary. With this in mind, I will describe our methods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g502abd481d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502abd481d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I will describe our domain, our domain is our Korean language learning webgame Katchi that teaches colors (red, green, white), shapes (circle, triangle, and square) numbers, 1, 2, 3 and combining them grammatically. Users complete the illustated phrase by dragging and dropping Korean words from a wordbank into the correct position. The goal of our game is for students to master the hardest level, number shape color and number shape color in all possible cominations of vocabulary. With this in mind, I will describe our methods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g4e38972ba7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4e38972ba7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Fixed v2 had no repeats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Google Shape;590;g502abd481d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502abd481d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Fixed v2 had no repeats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Google Shape;597;g4e38972ba7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4e38972ba7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g502abd481d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502abd481d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g502abd481d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502abd481d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02abd48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02abd48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6" name="Shape 616"/>
        <p:cNvGrpSpPr/>
        <p:nvPr/>
      </p:nvGrpSpPr>
      <p:grpSpPr>
        <a:xfrm>
          <a:off x="0" y="0"/>
          <a:ext cx="0" cy="0"/>
          <a:chOff x="0" y="0"/>
          <a:chExt cx="0" cy="0"/>
        </a:xfrm>
      </p:grpSpPr>
      <p:sp>
        <p:nvSpPr>
          <p:cNvPr id="617" name="Google Shape;617;g502abd481d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502abd481d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Google Shape;626;g502abd481d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502abd481d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g502abd481d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502abd481d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Efficacy vs enggement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g502abd481d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502abd481d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Efficacy vs enggement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9" name="Shape 649"/>
        <p:cNvGrpSpPr/>
        <p:nvPr/>
      </p:nvGrpSpPr>
      <p:grpSpPr>
        <a:xfrm>
          <a:off x="0" y="0"/>
          <a:ext cx="0" cy="0"/>
          <a:chOff x="0" y="0"/>
          <a:chExt cx="0" cy="0"/>
        </a:xfrm>
      </p:grpSpPr>
      <p:sp>
        <p:nvSpPr>
          <p:cNvPr id="650" name="Google Shape;650;g4e38972ba7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4e38972ba7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Google Shape;656;g502abd481d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502abd481d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g502abd481d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502abd481d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7" name="Shape 667"/>
        <p:cNvGrpSpPr/>
        <p:nvPr/>
      </p:nvGrpSpPr>
      <p:grpSpPr>
        <a:xfrm>
          <a:off x="0" y="0"/>
          <a:ext cx="0" cy="0"/>
          <a:chOff x="0" y="0"/>
          <a:chExt cx="0" cy="0"/>
        </a:xfrm>
      </p:grpSpPr>
      <p:sp>
        <p:nvSpPr>
          <p:cNvPr id="668" name="Google Shape;668;g502abd481d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502abd481d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Google Shape;674;g502abd481d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502abd481d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9" name="Shape 679"/>
        <p:cNvGrpSpPr/>
        <p:nvPr/>
      </p:nvGrpSpPr>
      <p:grpSpPr>
        <a:xfrm>
          <a:off x="0" y="0"/>
          <a:ext cx="0" cy="0"/>
          <a:chOff x="0" y="0"/>
          <a:chExt cx="0" cy="0"/>
        </a:xfrm>
      </p:grpSpPr>
      <p:sp>
        <p:nvSpPr>
          <p:cNvPr id="680" name="Google Shape;680;g502abd481d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502abd481d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02abd481d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502abd481d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5" name="Shape 685"/>
        <p:cNvGrpSpPr/>
        <p:nvPr/>
      </p:nvGrpSpPr>
      <p:grpSpPr>
        <a:xfrm>
          <a:off x="0" y="0"/>
          <a:ext cx="0" cy="0"/>
          <a:chOff x="0" y="0"/>
          <a:chExt cx="0" cy="0"/>
        </a:xfrm>
      </p:grpSpPr>
      <p:sp>
        <p:nvSpPr>
          <p:cNvPr id="686" name="Google Shape;686;g502abd481d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502abd481d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Google Shape;692;g502abd481d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502abd481d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8" name="Shape 698"/>
        <p:cNvGrpSpPr/>
        <p:nvPr/>
      </p:nvGrpSpPr>
      <p:grpSpPr>
        <a:xfrm>
          <a:off x="0" y="0"/>
          <a:ext cx="0" cy="0"/>
          <a:chOff x="0" y="0"/>
          <a:chExt cx="0" cy="0"/>
        </a:xfrm>
      </p:grpSpPr>
      <p:sp>
        <p:nvSpPr>
          <p:cNvPr id="699" name="Google Shape;699;g502abd481d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502abd481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5" name="Shape 705"/>
        <p:cNvGrpSpPr/>
        <p:nvPr/>
      </p:nvGrpSpPr>
      <p:grpSpPr>
        <a:xfrm>
          <a:off x="0" y="0"/>
          <a:ext cx="0" cy="0"/>
          <a:chOff x="0" y="0"/>
          <a:chExt cx="0" cy="0"/>
        </a:xfrm>
      </p:grpSpPr>
      <p:sp>
        <p:nvSpPr>
          <p:cNvPr id="706" name="Google Shape;706;g502abd481d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502abd481d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1" name="Shape 711"/>
        <p:cNvGrpSpPr/>
        <p:nvPr/>
      </p:nvGrpSpPr>
      <p:grpSpPr>
        <a:xfrm>
          <a:off x="0" y="0"/>
          <a:ext cx="0" cy="0"/>
          <a:chOff x="0" y="0"/>
          <a:chExt cx="0" cy="0"/>
        </a:xfrm>
      </p:grpSpPr>
      <p:sp>
        <p:nvSpPr>
          <p:cNvPr id="712" name="Google Shape;712;g502abd481d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502abd481d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502abd481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502abd481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502abd481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502abd481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502abd481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502abd481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502abd481d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502abd481d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51" name="Shape 51"/>
        <p:cNvGrpSpPr/>
        <p:nvPr/>
      </p:nvGrpSpPr>
      <p:grpSpPr>
        <a:xfrm>
          <a:off x="0" y="0"/>
          <a:ext cx="0" cy="0"/>
          <a:chOff x="0" y="0"/>
          <a:chExt cx="0" cy="0"/>
        </a:xfrm>
      </p:grpSpPr>
      <p:sp>
        <p:nvSpPr>
          <p:cNvPr id="52" name="Google Shape;52;p13"/>
          <p:cNvSpPr txBox="1"/>
          <p:nvPr>
            <p:ph type="title"/>
          </p:nvPr>
        </p:nvSpPr>
        <p:spPr>
          <a:xfrm>
            <a:off x="948776" y="359541"/>
            <a:ext cx="7707900" cy="488100"/>
          </a:xfrm>
          <a:prstGeom prst="rect">
            <a:avLst/>
          </a:prstGeom>
          <a:noFill/>
          <a:ln>
            <a:noFill/>
          </a:ln>
        </p:spPr>
        <p:txBody>
          <a:bodyPr anchorCtr="0" anchor="b" bIns="91425" lIns="91425" spcFirstLastPara="1" rIns="91425" wrap="square" tIns="91425"/>
          <a:lstStyle>
            <a:lvl1pPr indent="0" lvl="0" marL="0" marR="0" rtl="0" algn="l">
              <a:lnSpc>
                <a:spcPct val="85000"/>
              </a:lnSpc>
              <a:spcBef>
                <a:spcPts val="0"/>
              </a:spcBef>
              <a:spcAft>
                <a:spcPts val="0"/>
              </a:spcAft>
              <a:buSzPts val="2800"/>
              <a:buNone/>
              <a:defRPr b="0" i="0" sz="2400" u="none" cap="none" strike="noStrike">
                <a:solidFill>
                  <a:schemeClr val="lt2"/>
                </a:solidFill>
                <a:latin typeface="Arial"/>
                <a:ea typeface="Arial"/>
                <a:cs typeface="Arial"/>
                <a:sym typeface="Arial"/>
              </a:defRPr>
            </a:lvl1pPr>
            <a:lvl2pPr indent="0" lvl="1" marL="0" marR="0" rtl="0" algn="l">
              <a:lnSpc>
                <a:spcPct val="85000"/>
              </a:lnSpc>
              <a:spcBef>
                <a:spcPts val="0"/>
              </a:spcBef>
              <a:spcAft>
                <a:spcPts val="0"/>
              </a:spcAft>
              <a:buSzPts val="2800"/>
              <a:buNone/>
              <a:defRPr b="0" i="0" sz="2400" u="none" cap="none" strike="noStrike">
                <a:solidFill>
                  <a:schemeClr val="lt2"/>
                </a:solidFill>
                <a:latin typeface="Arial"/>
                <a:ea typeface="Arial"/>
                <a:cs typeface="Arial"/>
                <a:sym typeface="Arial"/>
              </a:defRPr>
            </a:lvl2pPr>
            <a:lvl3pPr indent="0" lvl="2" marL="0" marR="0" rtl="0" algn="l">
              <a:lnSpc>
                <a:spcPct val="85000"/>
              </a:lnSpc>
              <a:spcBef>
                <a:spcPts val="0"/>
              </a:spcBef>
              <a:spcAft>
                <a:spcPts val="0"/>
              </a:spcAft>
              <a:buSzPts val="2800"/>
              <a:buNone/>
              <a:defRPr b="0" i="0" sz="2400" u="none" cap="none" strike="noStrike">
                <a:solidFill>
                  <a:schemeClr val="lt2"/>
                </a:solidFill>
                <a:latin typeface="Arial"/>
                <a:ea typeface="Arial"/>
                <a:cs typeface="Arial"/>
                <a:sym typeface="Arial"/>
              </a:defRPr>
            </a:lvl3pPr>
            <a:lvl4pPr indent="0" lvl="3" marL="0" marR="0" rtl="0" algn="l">
              <a:lnSpc>
                <a:spcPct val="85000"/>
              </a:lnSpc>
              <a:spcBef>
                <a:spcPts val="0"/>
              </a:spcBef>
              <a:spcAft>
                <a:spcPts val="0"/>
              </a:spcAft>
              <a:buSzPts val="2800"/>
              <a:buNone/>
              <a:defRPr b="0" i="0" sz="2400" u="none" cap="none" strike="noStrike">
                <a:solidFill>
                  <a:schemeClr val="lt2"/>
                </a:solidFill>
                <a:latin typeface="Arial"/>
                <a:ea typeface="Arial"/>
                <a:cs typeface="Arial"/>
                <a:sym typeface="Arial"/>
              </a:defRPr>
            </a:lvl4pPr>
            <a:lvl5pPr indent="0" lvl="4" marL="0" marR="0" rtl="0" algn="l">
              <a:lnSpc>
                <a:spcPct val="85000"/>
              </a:lnSpc>
              <a:spcBef>
                <a:spcPts val="0"/>
              </a:spcBef>
              <a:spcAft>
                <a:spcPts val="0"/>
              </a:spcAft>
              <a:buSzPts val="2800"/>
              <a:buNone/>
              <a:defRPr b="0" i="0" sz="2400" u="none" cap="none" strike="noStrike">
                <a:solidFill>
                  <a:schemeClr val="lt2"/>
                </a:solidFill>
                <a:latin typeface="Arial"/>
                <a:ea typeface="Arial"/>
                <a:cs typeface="Arial"/>
                <a:sym typeface="Arial"/>
              </a:defRPr>
            </a:lvl5pPr>
            <a:lvl6pPr indent="0" lvl="5" marL="457200" marR="0" rtl="0" algn="l">
              <a:lnSpc>
                <a:spcPct val="85000"/>
              </a:lnSpc>
              <a:spcBef>
                <a:spcPts val="0"/>
              </a:spcBef>
              <a:spcAft>
                <a:spcPts val="0"/>
              </a:spcAft>
              <a:buSzPts val="2800"/>
              <a:buNone/>
              <a:defRPr b="0" i="0" sz="2400" u="none" cap="none" strike="noStrike">
                <a:solidFill>
                  <a:schemeClr val="lt2"/>
                </a:solidFill>
                <a:latin typeface="Source Sans Pro SemiBold"/>
                <a:ea typeface="Source Sans Pro SemiBold"/>
                <a:cs typeface="Source Sans Pro SemiBold"/>
                <a:sym typeface="Source Sans Pro SemiBold"/>
              </a:defRPr>
            </a:lvl6pPr>
            <a:lvl7pPr indent="0" lvl="6" marL="914400" marR="0" rtl="0" algn="l">
              <a:lnSpc>
                <a:spcPct val="85000"/>
              </a:lnSpc>
              <a:spcBef>
                <a:spcPts val="0"/>
              </a:spcBef>
              <a:spcAft>
                <a:spcPts val="0"/>
              </a:spcAft>
              <a:buSzPts val="2800"/>
              <a:buNone/>
              <a:defRPr b="0" i="0" sz="2400" u="none" cap="none" strike="noStrike">
                <a:solidFill>
                  <a:schemeClr val="lt2"/>
                </a:solidFill>
                <a:latin typeface="Source Sans Pro SemiBold"/>
                <a:ea typeface="Source Sans Pro SemiBold"/>
                <a:cs typeface="Source Sans Pro SemiBold"/>
                <a:sym typeface="Source Sans Pro SemiBold"/>
              </a:defRPr>
            </a:lvl7pPr>
            <a:lvl8pPr indent="0" lvl="7" marL="1371600" marR="0" rtl="0" algn="l">
              <a:lnSpc>
                <a:spcPct val="85000"/>
              </a:lnSpc>
              <a:spcBef>
                <a:spcPts val="0"/>
              </a:spcBef>
              <a:spcAft>
                <a:spcPts val="0"/>
              </a:spcAft>
              <a:buSzPts val="2800"/>
              <a:buNone/>
              <a:defRPr b="0" i="0" sz="2400" u="none" cap="none" strike="noStrike">
                <a:solidFill>
                  <a:schemeClr val="lt2"/>
                </a:solidFill>
                <a:latin typeface="Source Sans Pro SemiBold"/>
                <a:ea typeface="Source Sans Pro SemiBold"/>
                <a:cs typeface="Source Sans Pro SemiBold"/>
                <a:sym typeface="Source Sans Pro SemiBold"/>
              </a:defRPr>
            </a:lvl8pPr>
            <a:lvl9pPr indent="0" lvl="8" marL="1828800" marR="0" rtl="0" algn="l">
              <a:lnSpc>
                <a:spcPct val="85000"/>
              </a:lnSpc>
              <a:spcBef>
                <a:spcPts val="0"/>
              </a:spcBef>
              <a:spcAft>
                <a:spcPts val="0"/>
              </a:spcAft>
              <a:buSzPts val="2800"/>
              <a:buNone/>
              <a:defRPr b="0" i="0" sz="2400" u="none" cap="none" strike="noStrike">
                <a:solidFill>
                  <a:schemeClr val="lt2"/>
                </a:solidFill>
                <a:latin typeface="Source Sans Pro SemiBold"/>
                <a:ea typeface="Source Sans Pro SemiBold"/>
                <a:cs typeface="Source Sans Pro SemiBold"/>
                <a:sym typeface="Source Sans Pro SemiBold"/>
              </a:defRPr>
            </a:lvl9pPr>
          </a:lstStyle>
          <a:p/>
        </p:txBody>
      </p:sp>
      <p:sp>
        <p:nvSpPr>
          <p:cNvPr id="53" name="Google Shape;53;p13"/>
          <p:cNvSpPr txBox="1"/>
          <p:nvPr>
            <p:ph idx="1" type="body"/>
          </p:nvPr>
        </p:nvSpPr>
        <p:spPr>
          <a:xfrm>
            <a:off x="955678" y="908685"/>
            <a:ext cx="7701000" cy="375900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SzPts val="1800"/>
              <a:buNone/>
              <a:defRPr b="0" i="0" sz="1800" u="none" cap="none" strike="noStrike">
                <a:solidFill>
                  <a:schemeClr val="dk1"/>
                </a:solidFill>
                <a:latin typeface="Arial"/>
                <a:ea typeface="Arial"/>
                <a:cs typeface="Arial"/>
                <a:sym typeface="Arial"/>
              </a:defRPr>
            </a:lvl1pPr>
            <a:lvl2pPr indent="-342900" lvl="1" marL="914400" marR="0" rtl="0" algn="l">
              <a:spcBef>
                <a:spcPts val="360"/>
              </a:spcBef>
              <a:spcAft>
                <a:spcPts val="0"/>
              </a:spcAft>
              <a:buClr>
                <a:schemeClr val="lt2"/>
              </a:buClr>
              <a:buSzPts val="1800"/>
              <a:buFont typeface="Noto Sans Symbols"/>
              <a:buChar char="▪"/>
              <a:defRPr b="0" i="0" sz="1800" u="none" cap="none" strike="noStrike">
                <a:solidFill>
                  <a:srgbClr val="595959"/>
                </a:solidFill>
                <a:latin typeface="Arial"/>
                <a:ea typeface="Arial"/>
                <a:cs typeface="Arial"/>
                <a:sym typeface="Arial"/>
              </a:defRPr>
            </a:lvl2pPr>
            <a:lvl3pPr indent="-345186" lvl="2" marL="1371600" marR="0" rtl="0" algn="l">
              <a:spcBef>
                <a:spcPts val="360"/>
              </a:spcBef>
              <a:spcAft>
                <a:spcPts val="0"/>
              </a:spcAft>
              <a:buClr>
                <a:schemeClr val="lt2"/>
              </a:buClr>
              <a:buSzPts val="1836"/>
              <a:buFont typeface="Source Sans Pro"/>
              <a:buChar char="›"/>
              <a:defRPr b="0" i="0" sz="1800" u="none" cap="none" strike="noStrike">
                <a:solidFill>
                  <a:srgbClr val="595959"/>
                </a:solidFill>
                <a:latin typeface="Arial"/>
                <a:ea typeface="Arial"/>
                <a:cs typeface="Arial"/>
                <a:sym typeface="Arial"/>
              </a:defRPr>
            </a:lvl3pPr>
            <a:lvl4pPr indent="-342900" lvl="3" marL="1828800" marR="0" rtl="0" algn="l">
              <a:spcBef>
                <a:spcPts val="360"/>
              </a:spcBef>
              <a:spcAft>
                <a:spcPts val="0"/>
              </a:spcAft>
              <a:buClr>
                <a:schemeClr val="lt2"/>
              </a:buClr>
              <a:buSzPts val="1800"/>
              <a:buFont typeface="Arial"/>
              <a:buChar char="•"/>
              <a:defRPr b="0" i="0" sz="1800" u="none" cap="none" strike="noStrike">
                <a:solidFill>
                  <a:srgbClr val="595959"/>
                </a:solidFill>
                <a:latin typeface="Arial"/>
                <a:ea typeface="Arial"/>
                <a:cs typeface="Arial"/>
                <a:sym typeface="Arial"/>
              </a:defRPr>
            </a:lvl4pPr>
            <a:lvl5pPr indent="-342900" lvl="4" marL="2286000" marR="0" rtl="0" algn="l">
              <a:spcBef>
                <a:spcPts val="360"/>
              </a:spcBef>
              <a:spcAft>
                <a:spcPts val="0"/>
              </a:spcAft>
              <a:buClr>
                <a:schemeClr val="lt2"/>
              </a:buClr>
              <a:buSzPts val="1800"/>
              <a:buFont typeface="Source Sans Pro"/>
              <a:buChar char="–"/>
              <a:defRPr b="0" i="0" sz="1800" u="none" cap="none" strike="noStrike">
                <a:solidFill>
                  <a:srgbClr val="595959"/>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54" name="Google Shape;54;p1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lgn="r">
              <a:buNone/>
              <a:defRPr sz="1300">
                <a:solidFill>
                  <a:schemeClr val="dk1"/>
                </a:solidFill>
              </a:defRPr>
            </a:lvl1pPr>
            <a:lvl2pPr lvl="1" rtl="0" algn="r">
              <a:buNone/>
              <a:defRPr sz="1300">
                <a:solidFill>
                  <a:schemeClr val="dk1"/>
                </a:solidFill>
              </a:defRPr>
            </a:lvl2pPr>
            <a:lvl3pPr lvl="2" rtl="0" algn="r">
              <a:buNone/>
              <a:defRPr sz="1300">
                <a:solidFill>
                  <a:schemeClr val="dk1"/>
                </a:solidFill>
              </a:defRPr>
            </a:lvl3pPr>
            <a:lvl4pPr lvl="3" rtl="0" algn="r">
              <a:buNone/>
              <a:defRPr sz="1300">
                <a:solidFill>
                  <a:schemeClr val="dk1"/>
                </a:solidFill>
              </a:defRPr>
            </a:lvl4pPr>
            <a:lvl5pPr lvl="4" rtl="0" algn="r">
              <a:buNone/>
              <a:defRPr sz="1300">
                <a:solidFill>
                  <a:schemeClr val="dk1"/>
                </a:solidFill>
              </a:defRPr>
            </a:lvl5pPr>
            <a:lvl6pPr lvl="5" rtl="0" algn="r">
              <a:buNone/>
              <a:defRPr sz="1300">
                <a:solidFill>
                  <a:schemeClr val="dk1"/>
                </a:solidFill>
              </a:defRPr>
            </a:lvl6pPr>
            <a:lvl7pPr lvl="6" rtl="0" algn="r">
              <a:buNone/>
              <a:defRPr sz="1300">
                <a:solidFill>
                  <a:schemeClr val="dk1"/>
                </a:solidFill>
              </a:defRPr>
            </a:lvl7pPr>
            <a:lvl8pPr lvl="7" rtl="0" algn="r">
              <a:buNone/>
              <a:defRPr sz="1300">
                <a:solidFill>
                  <a:schemeClr val="dk1"/>
                </a:solidFill>
              </a:defRPr>
            </a:lvl8pPr>
            <a:lvl9pPr lvl="8" rtl="0"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1" name="Shape 61"/>
        <p:cNvGrpSpPr/>
        <p:nvPr/>
      </p:nvGrpSpPr>
      <p:grpSpPr>
        <a:xfrm>
          <a:off x="0" y="0"/>
          <a:ext cx="0" cy="0"/>
          <a:chOff x="0" y="0"/>
          <a:chExt cx="0" cy="0"/>
        </a:xfrm>
      </p:grpSpPr>
      <p:sp>
        <p:nvSpPr>
          <p:cNvPr id="62" name="Google Shape;62;p15"/>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3" name="Google Shape;63;p15"/>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4" name="Google Shape;64;p1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7" name="Shape 67"/>
        <p:cNvGrpSpPr/>
        <p:nvPr/>
      </p:nvGrpSpPr>
      <p:grpSpPr>
        <a:xfrm>
          <a:off x="0" y="0"/>
          <a:ext cx="0" cy="0"/>
          <a:chOff x="0" y="0"/>
          <a:chExt cx="0" cy="0"/>
        </a:xfrm>
      </p:grpSpPr>
      <p:sp>
        <p:nvSpPr>
          <p:cNvPr id="68" name="Google Shape;68;p16"/>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9" name="Google Shape;69;p16"/>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0" name="Google Shape;70;p1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6"/>
          <p:cNvSpPr txBox="1"/>
          <p:nvPr/>
        </p:nvSpPr>
        <p:spPr>
          <a:xfrm>
            <a:off x="457200" y="4883925"/>
            <a:ext cx="8313000" cy="4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Emma Brunskill        Stanford University              @aiforhi             https://cs.stanford.edu/people/ebrun/</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3" name="Shape 73"/>
        <p:cNvGrpSpPr/>
        <p:nvPr/>
      </p:nvGrpSpPr>
      <p:grpSpPr>
        <a:xfrm>
          <a:off x="0" y="0"/>
          <a:ext cx="0" cy="0"/>
          <a:chOff x="0" y="0"/>
          <a:chExt cx="0" cy="0"/>
        </a:xfrm>
      </p:grpSpPr>
      <p:sp>
        <p:nvSpPr>
          <p:cNvPr id="74" name="Google Shape;74;p17"/>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5" name="Google Shape;75;p17"/>
          <p:cNvSpPr txBox="1"/>
          <p:nvPr>
            <p:ph idx="1" type="body"/>
          </p:nvPr>
        </p:nvSpPr>
        <p:spPr>
          <a:xfrm>
            <a:off x="722313" y="2180035"/>
            <a:ext cx="7772400" cy="1125300"/>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76" name="Google Shape;76;p1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9" name="Shape 79"/>
        <p:cNvGrpSpPr/>
        <p:nvPr/>
      </p:nvGrpSpPr>
      <p:grpSpPr>
        <a:xfrm>
          <a:off x="0" y="0"/>
          <a:ext cx="0" cy="0"/>
          <a:chOff x="0" y="0"/>
          <a:chExt cx="0" cy="0"/>
        </a:xfrm>
      </p:grpSpPr>
      <p:sp>
        <p:nvSpPr>
          <p:cNvPr id="80" name="Google Shape;80;p1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1" name="Google Shape;81;p18"/>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8"/>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6" name="Shape 86"/>
        <p:cNvGrpSpPr/>
        <p:nvPr/>
      </p:nvGrpSpPr>
      <p:grpSpPr>
        <a:xfrm>
          <a:off x="0" y="0"/>
          <a:ext cx="0" cy="0"/>
          <a:chOff x="0" y="0"/>
          <a:chExt cx="0" cy="0"/>
        </a:xfrm>
      </p:grpSpPr>
      <p:sp>
        <p:nvSpPr>
          <p:cNvPr id="87" name="Google Shape;87;p19"/>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8" name="Google Shape;88;p19"/>
          <p:cNvSpPr txBox="1"/>
          <p:nvPr>
            <p:ph idx="1" type="body"/>
          </p:nvPr>
        </p:nvSpPr>
        <p:spPr>
          <a:xfrm>
            <a:off x="457200" y="1151335"/>
            <a:ext cx="4040100" cy="4800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89" name="Google Shape;89;p19"/>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0" name="Google Shape;90;p19"/>
          <p:cNvSpPr txBox="1"/>
          <p:nvPr>
            <p:ph idx="3" type="body"/>
          </p:nvPr>
        </p:nvSpPr>
        <p:spPr>
          <a:xfrm>
            <a:off x="4645025" y="1151335"/>
            <a:ext cx="4041900" cy="4800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91" name="Google Shape;91;p19"/>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2" name="Google Shape;92;p1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5" name="Shape 95"/>
        <p:cNvGrpSpPr/>
        <p:nvPr/>
      </p:nvGrpSpPr>
      <p:grpSpPr>
        <a:xfrm>
          <a:off x="0" y="0"/>
          <a:ext cx="0" cy="0"/>
          <a:chOff x="0" y="0"/>
          <a:chExt cx="0" cy="0"/>
        </a:xfrm>
      </p:grpSpPr>
      <p:sp>
        <p:nvSpPr>
          <p:cNvPr id="96" name="Google Shape;96;p20"/>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7" name="Google Shape;97;p2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9" name="Google Shape;99;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0" name="Shape 100"/>
        <p:cNvGrpSpPr/>
        <p:nvPr/>
      </p:nvGrpSpPr>
      <p:grpSpPr>
        <a:xfrm>
          <a:off x="0" y="0"/>
          <a:ext cx="0" cy="0"/>
          <a:chOff x="0" y="0"/>
          <a:chExt cx="0" cy="0"/>
        </a:xfrm>
      </p:grpSpPr>
      <p:sp>
        <p:nvSpPr>
          <p:cNvPr id="101" name="Google Shape;101;p2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2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4" name="Shape 104"/>
        <p:cNvGrpSpPr/>
        <p:nvPr/>
      </p:nvGrpSpPr>
      <p:grpSpPr>
        <a:xfrm>
          <a:off x="0" y="0"/>
          <a:ext cx="0" cy="0"/>
          <a:chOff x="0" y="0"/>
          <a:chExt cx="0" cy="0"/>
        </a:xfrm>
      </p:grpSpPr>
      <p:sp>
        <p:nvSpPr>
          <p:cNvPr id="105" name="Google Shape;105;p22"/>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6" name="Google Shape;106;p22"/>
          <p:cNvSpPr txBox="1"/>
          <p:nvPr>
            <p:ph idx="1" type="body"/>
          </p:nvPr>
        </p:nvSpPr>
        <p:spPr>
          <a:xfrm>
            <a:off x="3575050" y="204788"/>
            <a:ext cx="5111700" cy="438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7" name="Google Shape;107;p22"/>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08" name="Google Shape;108;p2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2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1" name="Shape 111"/>
        <p:cNvGrpSpPr/>
        <p:nvPr/>
      </p:nvGrpSpPr>
      <p:grpSpPr>
        <a:xfrm>
          <a:off x="0" y="0"/>
          <a:ext cx="0" cy="0"/>
          <a:chOff x="0" y="0"/>
          <a:chExt cx="0" cy="0"/>
        </a:xfrm>
      </p:grpSpPr>
      <p:sp>
        <p:nvSpPr>
          <p:cNvPr id="112" name="Google Shape;112;p23"/>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3" name="Google Shape;113;p23"/>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14" name="Google Shape;114;p23"/>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15" name="Google Shape;115;p2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6" name="Google Shape;116;p2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8" name="Shape 118"/>
        <p:cNvGrpSpPr/>
        <p:nvPr/>
      </p:nvGrpSpPr>
      <p:grpSpPr>
        <a:xfrm>
          <a:off x="0" y="0"/>
          <a:ext cx="0" cy="0"/>
          <a:chOff x="0" y="0"/>
          <a:chExt cx="0" cy="0"/>
        </a:xfrm>
      </p:grpSpPr>
      <p:sp>
        <p:nvSpPr>
          <p:cNvPr id="119" name="Google Shape;119;p24"/>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0" name="Google Shape;120;p24"/>
          <p:cNvSpPr txBox="1"/>
          <p:nvPr>
            <p:ph idx="1" type="body"/>
          </p:nvPr>
        </p:nvSpPr>
        <p:spPr>
          <a:xfrm rot="5400000">
            <a:off x="2874750" y="-1217400"/>
            <a:ext cx="3394500"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1" name="Google Shape;121;p2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2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24" name="Shape 124"/>
        <p:cNvGrpSpPr/>
        <p:nvPr/>
      </p:nvGrpSpPr>
      <p:grpSpPr>
        <a:xfrm>
          <a:off x="0" y="0"/>
          <a:ext cx="0" cy="0"/>
          <a:chOff x="0" y="0"/>
          <a:chExt cx="0" cy="0"/>
        </a:xfrm>
      </p:grpSpPr>
      <p:sp>
        <p:nvSpPr>
          <p:cNvPr id="125" name="Google Shape;125;p25"/>
          <p:cNvSpPr txBox="1"/>
          <p:nvPr>
            <p:ph type="title"/>
          </p:nvPr>
        </p:nvSpPr>
        <p:spPr>
          <a:xfrm rot="5400000">
            <a:off x="5463750" y="1371628"/>
            <a:ext cx="4388700" cy="20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6" name="Google Shape;126;p25"/>
          <p:cNvSpPr txBox="1"/>
          <p:nvPr>
            <p:ph idx="1" type="body"/>
          </p:nvPr>
        </p:nvSpPr>
        <p:spPr>
          <a:xfrm rot="5400000">
            <a:off x="1272750" y="-609572"/>
            <a:ext cx="4388700"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7" name="Google Shape;127;p2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2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2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0" name="Shape 130"/>
        <p:cNvGrpSpPr/>
        <p:nvPr/>
      </p:nvGrpSpPr>
      <p:grpSpPr>
        <a:xfrm>
          <a:off x="0" y="0"/>
          <a:ext cx="0" cy="0"/>
          <a:chOff x="0" y="0"/>
          <a:chExt cx="0" cy="0"/>
        </a:xfrm>
      </p:grpSpPr>
      <p:sp>
        <p:nvSpPr>
          <p:cNvPr id="131" name="Google Shape;131;p26"/>
          <p:cNvSpPr txBox="1"/>
          <p:nvPr>
            <p:ph type="title"/>
          </p:nvPr>
        </p:nvSpPr>
        <p:spPr>
          <a:xfrm>
            <a:off x="311700" y="445025"/>
            <a:ext cx="8520600" cy="572700"/>
          </a:xfrm>
          <a:prstGeom prst="rect">
            <a:avLst/>
          </a:prstGeom>
        </p:spPr>
        <p:txBody>
          <a:bodyPr anchorCtr="0" anchor="ctr" bIns="91425" lIns="91425" spcFirstLastPara="1" rIns="91425" wrap="square" tIns="91425"/>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p26"/>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431800" lvl="0" marL="457200" rtl="0">
              <a:spcBef>
                <a:spcPts val="640"/>
              </a:spcBef>
              <a:spcAft>
                <a:spcPts val="0"/>
              </a:spcAft>
              <a:buSzPts val="3200"/>
              <a:buChar char="•"/>
              <a:defRPr/>
            </a:lvl1pPr>
            <a:lvl2pPr indent="-406400" lvl="1" marL="914400" rtl="0">
              <a:spcBef>
                <a:spcPts val="560"/>
              </a:spcBef>
              <a:spcAft>
                <a:spcPts val="0"/>
              </a:spcAft>
              <a:buSzPts val="2800"/>
              <a:buChar char="–"/>
              <a:defRPr/>
            </a:lvl2pPr>
            <a:lvl3pPr indent="-381000" lvl="2" marL="1371600" rtl="0">
              <a:spcBef>
                <a:spcPts val="480"/>
              </a:spcBef>
              <a:spcAft>
                <a:spcPts val="0"/>
              </a:spcAft>
              <a:buSzPts val="2400"/>
              <a:buChar char="•"/>
              <a:defRPr/>
            </a:lvl3pPr>
            <a:lvl4pPr indent="-355600" lvl="3" marL="1828800" rtl="0">
              <a:spcBef>
                <a:spcPts val="400"/>
              </a:spcBef>
              <a:spcAft>
                <a:spcPts val="0"/>
              </a:spcAft>
              <a:buSzPts val="2000"/>
              <a:buChar char="–"/>
              <a:defRPr/>
            </a:lvl4pPr>
            <a:lvl5pPr indent="-355600" lvl="4" marL="2286000" rtl="0">
              <a:spcBef>
                <a:spcPts val="400"/>
              </a:spcBef>
              <a:spcAft>
                <a:spcPts val="0"/>
              </a:spcAft>
              <a:buSzPts val="200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133" name="Google Shape;133;p26"/>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40" name="Shape 140"/>
        <p:cNvGrpSpPr/>
        <p:nvPr/>
      </p:nvGrpSpPr>
      <p:grpSpPr>
        <a:xfrm>
          <a:off x="0" y="0"/>
          <a:ext cx="0" cy="0"/>
          <a:chOff x="0" y="0"/>
          <a:chExt cx="0" cy="0"/>
        </a:xfrm>
      </p:grpSpPr>
      <p:sp>
        <p:nvSpPr>
          <p:cNvPr id="141" name="Google Shape;141;p28"/>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42" name="Google Shape;142;p28"/>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3" name="Google Shape;143;p2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4" name="Google Shape;144;p2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5" name="Google Shape;145;p2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46" name="Shape 146"/>
        <p:cNvGrpSpPr/>
        <p:nvPr/>
      </p:nvGrpSpPr>
      <p:grpSpPr>
        <a:xfrm>
          <a:off x="0" y="0"/>
          <a:ext cx="0" cy="0"/>
          <a:chOff x="0" y="0"/>
          <a:chExt cx="0" cy="0"/>
        </a:xfrm>
      </p:grpSpPr>
      <p:sp>
        <p:nvSpPr>
          <p:cNvPr id="147" name="Google Shape;147;p29"/>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48" name="Google Shape;148;p29"/>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9" name="Google Shape;149;p29"/>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0" name="Google Shape;150;p29"/>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1" name="Google Shape;151;p29"/>
          <p:cNvSpPr txBox="1"/>
          <p:nvPr/>
        </p:nvSpPr>
        <p:spPr>
          <a:xfrm>
            <a:off x="457200" y="4807725"/>
            <a:ext cx="8313000" cy="4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Emma Brunskill        Stanford University              @aiforhi             https://cs.stanford.edu/people/ebrun/</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2" name="Shape 152"/>
        <p:cNvGrpSpPr/>
        <p:nvPr/>
      </p:nvGrpSpPr>
      <p:grpSpPr>
        <a:xfrm>
          <a:off x="0" y="0"/>
          <a:ext cx="0" cy="0"/>
          <a:chOff x="0" y="0"/>
          <a:chExt cx="0" cy="0"/>
        </a:xfrm>
      </p:grpSpPr>
      <p:sp>
        <p:nvSpPr>
          <p:cNvPr id="153" name="Google Shape;153;p30"/>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54" name="Google Shape;154;p30"/>
          <p:cNvSpPr txBox="1"/>
          <p:nvPr>
            <p:ph idx="1" type="body"/>
          </p:nvPr>
        </p:nvSpPr>
        <p:spPr>
          <a:xfrm>
            <a:off x="722313" y="2180035"/>
            <a:ext cx="7772400" cy="1125300"/>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55" name="Google Shape;155;p30"/>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6" name="Google Shape;156;p30"/>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7" name="Google Shape;157;p3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58" name="Shape 158"/>
        <p:cNvGrpSpPr/>
        <p:nvPr/>
      </p:nvGrpSpPr>
      <p:grpSpPr>
        <a:xfrm>
          <a:off x="0" y="0"/>
          <a:ext cx="0" cy="0"/>
          <a:chOff x="0" y="0"/>
          <a:chExt cx="0" cy="0"/>
        </a:xfrm>
      </p:grpSpPr>
      <p:sp>
        <p:nvSpPr>
          <p:cNvPr id="159" name="Google Shape;159;p31"/>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60" name="Google Shape;160;p31"/>
          <p:cNvSpPr txBox="1"/>
          <p:nvPr>
            <p:ph idx="1" type="body"/>
          </p:nvPr>
        </p:nvSpPr>
        <p:spPr>
          <a:xfrm>
            <a:off x="457200" y="1200150"/>
            <a:ext cx="4038600" cy="33945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1"/>
          <p:cNvSpPr txBox="1"/>
          <p:nvPr>
            <p:ph idx="2" type="body"/>
          </p:nvPr>
        </p:nvSpPr>
        <p:spPr>
          <a:xfrm>
            <a:off x="4648200" y="1200150"/>
            <a:ext cx="4038600" cy="33945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31"/>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31"/>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3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65" name="Shape 165"/>
        <p:cNvGrpSpPr/>
        <p:nvPr/>
      </p:nvGrpSpPr>
      <p:grpSpPr>
        <a:xfrm>
          <a:off x="0" y="0"/>
          <a:ext cx="0" cy="0"/>
          <a:chOff x="0" y="0"/>
          <a:chExt cx="0" cy="0"/>
        </a:xfrm>
      </p:grpSpPr>
      <p:sp>
        <p:nvSpPr>
          <p:cNvPr id="166" name="Google Shape;166;p32"/>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67" name="Google Shape;167;p32"/>
          <p:cNvSpPr txBox="1"/>
          <p:nvPr>
            <p:ph idx="1" type="body"/>
          </p:nvPr>
        </p:nvSpPr>
        <p:spPr>
          <a:xfrm>
            <a:off x="457200" y="1151335"/>
            <a:ext cx="4040100" cy="4800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68" name="Google Shape;168;p32"/>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69" name="Google Shape;169;p32"/>
          <p:cNvSpPr txBox="1"/>
          <p:nvPr>
            <p:ph idx="3" type="body"/>
          </p:nvPr>
        </p:nvSpPr>
        <p:spPr>
          <a:xfrm>
            <a:off x="4645025" y="1151335"/>
            <a:ext cx="4041900" cy="4800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70" name="Google Shape;170;p32"/>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71" name="Google Shape;171;p32"/>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2" name="Google Shape;172;p32"/>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3" name="Google Shape;173;p3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txBox="1"/>
          <p:nvPr/>
        </p:nvSpPr>
        <p:spPr>
          <a:xfrm>
            <a:off x="457200" y="4807725"/>
            <a:ext cx="8313000" cy="4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Emma Brunskill        Stanford University              @aiforhi             https://cs.stanford.edu/people/ebrun/</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74" name="Shape 174"/>
        <p:cNvGrpSpPr/>
        <p:nvPr/>
      </p:nvGrpSpPr>
      <p:grpSpPr>
        <a:xfrm>
          <a:off x="0" y="0"/>
          <a:ext cx="0" cy="0"/>
          <a:chOff x="0" y="0"/>
          <a:chExt cx="0" cy="0"/>
        </a:xfrm>
      </p:grpSpPr>
      <p:sp>
        <p:nvSpPr>
          <p:cNvPr id="175" name="Google Shape;175;p3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76" name="Google Shape;176;p3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7" name="Google Shape;177;p3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8" name="Google Shape;178;p3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9" name="Shape 179"/>
        <p:cNvGrpSpPr/>
        <p:nvPr/>
      </p:nvGrpSpPr>
      <p:grpSpPr>
        <a:xfrm>
          <a:off x="0" y="0"/>
          <a:ext cx="0" cy="0"/>
          <a:chOff x="0" y="0"/>
          <a:chExt cx="0" cy="0"/>
        </a:xfrm>
      </p:grpSpPr>
      <p:sp>
        <p:nvSpPr>
          <p:cNvPr id="180" name="Google Shape;180;p3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1" name="Google Shape;181;p3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2" name="Google Shape;182;p3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83" name="Shape 183"/>
        <p:cNvGrpSpPr/>
        <p:nvPr/>
      </p:nvGrpSpPr>
      <p:grpSpPr>
        <a:xfrm>
          <a:off x="0" y="0"/>
          <a:ext cx="0" cy="0"/>
          <a:chOff x="0" y="0"/>
          <a:chExt cx="0" cy="0"/>
        </a:xfrm>
      </p:grpSpPr>
      <p:sp>
        <p:nvSpPr>
          <p:cNvPr id="184" name="Google Shape;184;p35"/>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85" name="Google Shape;185;p35"/>
          <p:cNvSpPr txBox="1"/>
          <p:nvPr>
            <p:ph idx="1" type="body"/>
          </p:nvPr>
        </p:nvSpPr>
        <p:spPr>
          <a:xfrm>
            <a:off x="3575050" y="204788"/>
            <a:ext cx="5111700" cy="438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6" name="Google Shape;186;p35"/>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87" name="Google Shape;187;p35"/>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8" name="Google Shape;188;p35"/>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9" name="Google Shape;189;p3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90" name="Shape 190"/>
        <p:cNvGrpSpPr/>
        <p:nvPr/>
      </p:nvGrpSpPr>
      <p:grpSpPr>
        <a:xfrm>
          <a:off x="0" y="0"/>
          <a:ext cx="0" cy="0"/>
          <a:chOff x="0" y="0"/>
          <a:chExt cx="0" cy="0"/>
        </a:xfrm>
      </p:grpSpPr>
      <p:sp>
        <p:nvSpPr>
          <p:cNvPr id="191" name="Google Shape;191;p36"/>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92" name="Google Shape;192;p36"/>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93" name="Google Shape;193;p36"/>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94" name="Google Shape;194;p36"/>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5" name="Google Shape;195;p36"/>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6" name="Google Shape;196;p3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97" name="Shape 197"/>
        <p:cNvGrpSpPr/>
        <p:nvPr/>
      </p:nvGrpSpPr>
      <p:grpSpPr>
        <a:xfrm>
          <a:off x="0" y="0"/>
          <a:ext cx="0" cy="0"/>
          <a:chOff x="0" y="0"/>
          <a:chExt cx="0" cy="0"/>
        </a:xfrm>
      </p:grpSpPr>
      <p:sp>
        <p:nvSpPr>
          <p:cNvPr id="198" name="Google Shape;198;p3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99" name="Google Shape;199;p37"/>
          <p:cNvSpPr txBox="1"/>
          <p:nvPr>
            <p:ph idx="1" type="body"/>
          </p:nvPr>
        </p:nvSpPr>
        <p:spPr>
          <a:xfrm rot="5400000">
            <a:off x="2874750" y="-1217400"/>
            <a:ext cx="3394500"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0" name="Google Shape;200;p3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1" name="Google Shape;201;p3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2" name="Google Shape;202;p3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03" name="Shape 203"/>
        <p:cNvGrpSpPr/>
        <p:nvPr/>
      </p:nvGrpSpPr>
      <p:grpSpPr>
        <a:xfrm>
          <a:off x="0" y="0"/>
          <a:ext cx="0" cy="0"/>
          <a:chOff x="0" y="0"/>
          <a:chExt cx="0" cy="0"/>
        </a:xfrm>
      </p:grpSpPr>
      <p:sp>
        <p:nvSpPr>
          <p:cNvPr id="204" name="Google Shape;204;p38"/>
          <p:cNvSpPr txBox="1"/>
          <p:nvPr>
            <p:ph type="title"/>
          </p:nvPr>
        </p:nvSpPr>
        <p:spPr>
          <a:xfrm rot="5400000">
            <a:off x="5463750" y="1371628"/>
            <a:ext cx="4388700" cy="20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205" name="Google Shape;205;p38"/>
          <p:cNvSpPr txBox="1"/>
          <p:nvPr>
            <p:ph idx="1" type="body"/>
          </p:nvPr>
        </p:nvSpPr>
        <p:spPr>
          <a:xfrm rot="5400000">
            <a:off x="1272750" y="-609572"/>
            <a:ext cx="4388700"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6" name="Google Shape;206;p38"/>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7" name="Google Shape;207;p38"/>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8" name="Google Shape;208;p3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1.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 name="Shape 55"/>
        <p:cNvGrpSpPr/>
        <p:nvPr/>
      </p:nvGrpSpPr>
      <p:grpSpPr>
        <a:xfrm>
          <a:off x="0" y="0"/>
          <a:ext cx="0" cy="0"/>
          <a:chOff x="0" y="0"/>
          <a:chExt cx="0" cy="0"/>
        </a:xfrm>
      </p:grpSpPr>
      <p:sp>
        <p:nvSpPr>
          <p:cNvPr id="56" name="Google Shape;56;p14"/>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7" name="Google Shape;57;p14"/>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8" name="Google Shape;58;p1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4" name="Shape 134"/>
        <p:cNvGrpSpPr/>
        <p:nvPr/>
      </p:nvGrpSpPr>
      <p:grpSpPr>
        <a:xfrm>
          <a:off x="0" y="0"/>
          <a:ext cx="0" cy="0"/>
          <a:chOff x="0" y="0"/>
          <a:chExt cx="0" cy="0"/>
        </a:xfrm>
      </p:grpSpPr>
      <p:sp>
        <p:nvSpPr>
          <p:cNvPr id="135" name="Google Shape;135;p27"/>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36" name="Google Shape;136;p27"/>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7" name="Google Shape;137;p27"/>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8" name="Google Shape;138;p27"/>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9" name="Google Shape;139;p2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www.bls.gov/nls/nlsfaqs.htm#anch4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8.xml"/><Relationship Id="rId3"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0.xml"/><Relationship Id="rId3"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1.xml"/><Relationship Id="rId3"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2.xml"/><Relationship Id="rId3"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9"/>
          <p:cNvSpPr txBox="1"/>
          <p:nvPr>
            <p:ph type="ctrTitle"/>
          </p:nvPr>
        </p:nvSpPr>
        <p:spPr>
          <a:xfrm>
            <a:off x="311708" y="14198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400">
                <a:solidFill>
                  <a:srgbClr val="1F1F1F"/>
                </a:solidFill>
              </a:rPr>
              <a:t>AI for Adaptive Curriculum</a:t>
            </a:r>
            <a:endParaRPr sz="4400">
              <a:solidFill>
                <a:srgbClr val="1F1F1F"/>
              </a:solidFill>
            </a:endParaRPr>
          </a:p>
          <a:p>
            <a:pPr indent="0" lvl="0" marL="0" rtl="0" algn="ctr">
              <a:spcBef>
                <a:spcPts val="0"/>
              </a:spcBef>
              <a:spcAft>
                <a:spcPts val="0"/>
              </a:spcAft>
              <a:buNone/>
            </a:pPr>
            <a:r>
              <a:t/>
            </a:r>
            <a:endParaRPr sz="4400">
              <a:solidFill>
                <a:srgbClr val="1F1F1F"/>
              </a:solidFill>
            </a:endParaRPr>
          </a:p>
          <a:p>
            <a:pPr indent="0" lvl="0" marL="0" rtl="0" algn="ctr">
              <a:spcBef>
                <a:spcPts val="0"/>
              </a:spcBef>
              <a:spcAft>
                <a:spcPts val="0"/>
              </a:spcAft>
              <a:buNone/>
            </a:pPr>
            <a:r>
              <a:rPr lang="en" sz="2400">
                <a:solidFill>
                  <a:srgbClr val="1F1F1F"/>
                </a:solidFill>
              </a:rPr>
              <a:t>Emma Brunskill</a:t>
            </a:r>
            <a:endParaRPr sz="2400">
              <a:solidFill>
                <a:srgbClr val="1F1F1F"/>
              </a:solidFill>
            </a:endParaRPr>
          </a:p>
          <a:p>
            <a:pPr indent="0" lvl="0" marL="0" rtl="0" algn="ctr">
              <a:spcBef>
                <a:spcPts val="0"/>
              </a:spcBef>
              <a:spcAft>
                <a:spcPts val="0"/>
              </a:spcAft>
              <a:buNone/>
            </a:pPr>
            <a:r>
              <a:rPr lang="en" sz="2400">
                <a:solidFill>
                  <a:srgbClr val="1F1F1F"/>
                </a:solidFill>
              </a:rPr>
              <a:t>Assistant Professor, Stanford University, CS Dept. </a:t>
            </a:r>
            <a:endParaRPr sz="2400">
              <a:solidFill>
                <a:srgbClr val="1F1F1F"/>
              </a:solidFill>
            </a:endParaRPr>
          </a:p>
          <a:p>
            <a:pPr indent="0" lvl="0" marL="0" rtl="0" algn="ctr">
              <a:spcBef>
                <a:spcPts val="0"/>
              </a:spcBef>
              <a:spcAft>
                <a:spcPts val="0"/>
              </a:spcAft>
              <a:buNone/>
            </a:pPr>
            <a:r>
              <a:t/>
            </a:r>
            <a:endParaRPr sz="2400">
              <a:solidFill>
                <a:srgbClr val="1F1F1F"/>
              </a:solidFill>
            </a:endParaRPr>
          </a:p>
        </p:txBody>
      </p:sp>
      <p:sp>
        <p:nvSpPr>
          <p:cNvPr id="214" name="Google Shape;214;p39"/>
          <p:cNvSpPr txBox="1"/>
          <p:nvPr>
            <p:ph idx="1" type="subTitle"/>
          </p:nvPr>
        </p:nvSpPr>
        <p:spPr>
          <a:xfrm>
            <a:off x="311700" y="37000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With thanks to Tong Mu &amp; Shayan Doroudi for slides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8"/>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Today</a:t>
            </a:r>
            <a:endParaRPr sz="3600"/>
          </a:p>
        </p:txBody>
      </p:sp>
      <p:sp>
        <p:nvSpPr>
          <p:cNvPr id="303" name="Google Shape;303;p48"/>
          <p:cNvSpPr txBox="1"/>
          <p:nvPr>
            <p:ph type="title"/>
          </p:nvPr>
        </p:nvSpPr>
        <p:spPr>
          <a:xfrm>
            <a:off x="311700" y="1285575"/>
            <a:ext cx="8832300" cy="220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 How do we provide adaptive personalized practice support for students on day 1?</a:t>
            </a:r>
            <a:endParaRPr sz="2400"/>
          </a:p>
          <a:p>
            <a:pPr indent="0" lvl="0" marL="0" rtl="0" algn="l">
              <a:spcBef>
                <a:spcPts val="0"/>
              </a:spcBef>
              <a:spcAft>
                <a:spcPts val="0"/>
              </a:spcAft>
              <a:buNone/>
            </a:pPr>
            <a:r>
              <a:rPr lang="en" sz="2400"/>
              <a:t>	</a:t>
            </a:r>
            <a:r>
              <a:rPr lang="en" sz="2400">
                <a:solidFill>
                  <a:srgbClr val="1F1F1F"/>
                </a:solidFill>
                <a:latin typeface="Arial"/>
                <a:ea typeface="Arial"/>
                <a:cs typeface="Arial"/>
                <a:sym typeface="Arial"/>
              </a:rPr>
              <a:t>Work lead by Tong Mu, with Shuhan Wang &amp; Erik Andersen </a:t>
            </a:r>
            <a:endParaRPr sz="2400"/>
          </a:p>
          <a:p>
            <a:pPr indent="0" lvl="0" marL="0" rtl="0" algn="l">
              <a:spcBef>
                <a:spcPts val="0"/>
              </a:spcBef>
              <a:spcAft>
                <a:spcPts val="0"/>
              </a:spcAft>
              <a:buNone/>
            </a:pPr>
            <a:r>
              <a:rPr lang="en" sz="2400"/>
              <a:t>- How can we provide learning support to improve performance support with no prior training materials?</a:t>
            </a:r>
            <a:endParaRPr sz="2400"/>
          </a:p>
          <a:p>
            <a:pPr indent="0" lvl="0" marL="0" rtl="0" algn="l">
              <a:spcBef>
                <a:spcPts val="0"/>
              </a:spcBef>
              <a:spcAft>
                <a:spcPts val="0"/>
              </a:spcAft>
              <a:buNone/>
            </a:pPr>
            <a:r>
              <a:rPr lang="en" sz="2400"/>
              <a:t>	Work lead by Shayan Doroudi, with Ece Kamar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9"/>
          <p:cNvSpPr txBox="1"/>
          <p:nvPr>
            <p:ph type="title"/>
          </p:nvPr>
        </p:nvSpPr>
        <p:spPr>
          <a:xfrm>
            <a:off x="311700" y="1975550"/>
            <a:ext cx="8520600" cy="151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Can we automatically create an adaptive algorithm for sequencing problems that can teach students, given no prior data, </a:t>
            </a:r>
            <a:endParaRPr/>
          </a:p>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50"/>
          <p:cNvSpPr txBox="1"/>
          <p:nvPr>
            <p:ph type="title"/>
          </p:nvPr>
        </p:nvSpPr>
        <p:spPr>
          <a:xfrm>
            <a:off x="311700" y="1975550"/>
            <a:ext cx="8520600" cy="151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Can we automatically create an adaptive algorithm for sequencing problems that can teach students, given no prior data, </a:t>
            </a:r>
            <a:endParaRPr/>
          </a:p>
          <a:p>
            <a:pPr indent="0" lvl="0" marL="0" rtl="0" algn="ctr">
              <a:spcBef>
                <a:spcPts val="0"/>
              </a:spcBef>
              <a:spcAft>
                <a:spcPts val="0"/>
              </a:spcAft>
              <a:buNone/>
            </a:pPr>
            <a:r>
              <a:rPr b="1" lang="en"/>
              <a:t>better than a expert </a:t>
            </a:r>
            <a:r>
              <a:rPr lang="en"/>
              <a:t>designed fixed progression?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Consider a set of “Tagged” Pedagogical Material</a:t>
            </a:r>
            <a:endParaRPr/>
          </a:p>
        </p:txBody>
      </p:sp>
      <p:pic>
        <p:nvPicPr>
          <p:cNvPr id="319" name="Google Shape;319;p51"/>
          <p:cNvPicPr preferRelativeResize="0"/>
          <p:nvPr/>
        </p:nvPicPr>
        <p:blipFill>
          <a:blip r:embed="rId3">
            <a:alphaModFix/>
          </a:blip>
          <a:stretch>
            <a:fillRect/>
          </a:stretch>
        </p:blipFill>
        <p:spPr>
          <a:xfrm>
            <a:off x="76188" y="1361650"/>
            <a:ext cx="8975877" cy="2140900"/>
          </a:xfrm>
          <a:prstGeom prst="rect">
            <a:avLst/>
          </a:prstGeom>
          <a:noFill/>
          <a:ln>
            <a:noFill/>
          </a:ln>
        </p:spPr>
      </p:pic>
      <p:sp>
        <p:nvSpPr>
          <p:cNvPr id="320" name="Google Shape;320;p51"/>
          <p:cNvSpPr txBox="1"/>
          <p:nvPr/>
        </p:nvSpPr>
        <p:spPr>
          <a:xfrm>
            <a:off x="122438"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000">
                <a:solidFill>
                  <a:schemeClr val="dk1"/>
                </a:solidFill>
              </a:rPr>
              <a:t>Color shape</a:t>
            </a:r>
            <a:endParaRPr sz="2000">
              <a:solidFill>
                <a:schemeClr val="dk1"/>
              </a:solidFill>
            </a:endParaRPr>
          </a:p>
          <a:p>
            <a:pPr indent="0" lvl="0" marL="0" rtl="0" algn="ctr">
              <a:spcBef>
                <a:spcPts val="0"/>
              </a:spcBef>
              <a:spcAft>
                <a:spcPts val="0"/>
              </a:spcAft>
              <a:buClr>
                <a:srgbClr val="000000"/>
              </a:buClr>
              <a:buSzPts val="1100"/>
              <a:buFont typeface="Arial"/>
              <a:buNone/>
            </a:pPr>
            <a:r>
              <a:rPr lang="en" sz="2000">
                <a:solidFill>
                  <a:schemeClr val="dk1"/>
                </a:solidFill>
              </a:rPr>
              <a:t>Red triangle</a:t>
            </a:r>
            <a:endParaRPr sz="2000">
              <a:solidFill>
                <a:schemeClr val="dk1"/>
              </a:solidFill>
            </a:endParaRPr>
          </a:p>
          <a:p>
            <a:pPr indent="0" lvl="0" marL="0" rtl="0" algn="ctr">
              <a:spcBef>
                <a:spcPts val="0"/>
              </a:spcBef>
              <a:spcAft>
                <a:spcPts val="0"/>
              </a:spcAft>
              <a:buNone/>
            </a:pPr>
            <a:r>
              <a:t/>
            </a:r>
            <a:endParaRPr sz="2000"/>
          </a:p>
        </p:txBody>
      </p:sp>
      <p:sp>
        <p:nvSpPr>
          <p:cNvPr id="321" name="Google Shape;321;p51"/>
          <p:cNvSpPr txBox="1"/>
          <p:nvPr/>
        </p:nvSpPr>
        <p:spPr>
          <a:xfrm>
            <a:off x="3249963"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Shape and shape</a:t>
            </a:r>
            <a:endParaRPr sz="2000">
              <a:solidFill>
                <a:schemeClr val="dk1"/>
              </a:solidFill>
            </a:endParaRPr>
          </a:p>
          <a:p>
            <a:pPr indent="0" lvl="0" marL="0" rtl="0" algn="ctr">
              <a:spcBef>
                <a:spcPts val="0"/>
              </a:spcBef>
              <a:spcAft>
                <a:spcPts val="0"/>
              </a:spcAft>
              <a:buNone/>
            </a:pPr>
            <a:r>
              <a:rPr lang="en" sz="2000">
                <a:solidFill>
                  <a:schemeClr val="dk1"/>
                </a:solidFill>
              </a:rPr>
              <a:t>Circle and triangle</a:t>
            </a:r>
            <a:endParaRPr sz="2000"/>
          </a:p>
        </p:txBody>
      </p:sp>
      <p:sp>
        <p:nvSpPr>
          <p:cNvPr id="322" name="Google Shape;322;p51"/>
          <p:cNvSpPr txBox="1"/>
          <p:nvPr/>
        </p:nvSpPr>
        <p:spPr>
          <a:xfrm>
            <a:off x="6110363"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Numbers colors shapes</a:t>
            </a:r>
            <a:endParaRPr sz="2000">
              <a:solidFill>
                <a:schemeClr val="dk1"/>
              </a:solidFill>
            </a:endParaRPr>
          </a:p>
          <a:p>
            <a:pPr indent="0" lvl="0" marL="0" rtl="0" algn="ctr">
              <a:spcBef>
                <a:spcPts val="0"/>
              </a:spcBef>
              <a:spcAft>
                <a:spcPts val="0"/>
              </a:spcAft>
              <a:buNone/>
            </a:pPr>
            <a:r>
              <a:rPr lang="en" sz="2000">
                <a:solidFill>
                  <a:schemeClr val="dk1"/>
                </a:solidFill>
              </a:rPr>
              <a:t>2 red triangles </a:t>
            </a:r>
            <a:endParaRPr sz="2000">
              <a:solidFill>
                <a:schemeClr val="dk1"/>
              </a:solidFill>
            </a:endParaRPr>
          </a:p>
          <a:p>
            <a:pPr indent="0" lvl="0" marL="0" rtl="0" algn="ctr">
              <a:spcBef>
                <a:spcPts val="0"/>
              </a:spcBef>
              <a:spcAft>
                <a:spcPts val="0"/>
              </a:spcAft>
              <a:buNone/>
            </a:pPr>
            <a:r>
              <a:rPr lang="en" sz="2000">
                <a:solidFill>
                  <a:schemeClr val="dk1"/>
                </a:solidFill>
              </a:rPr>
              <a:t>&amp; green circles</a:t>
            </a:r>
            <a:endParaRPr sz="2000">
              <a:solidFill>
                <a:schemeClr val="dk1"/>
              </a:solidFill>
            </a:endParaRPr>
          </a:p>
          <a:p>
            <a:pPr indent="0" lvl="0" marL="0" rtl="0" algn="ctr">
              <a:spcBef>
                <a:spcPts val="0"/>
              </a:spcBef>
              <a:spcAft>
                <a:spcPts val="0"/>
              </a:spcAft>
              <a:buNone/>
            </a:pPr>
            <a:r>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52"/>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Provide an Adaptive Pathway Through Material with No Prior Data? And does it help over Baseline?</a:t>
            </a:r>
            <a:endParaRPr/>
          </a:p>
        </p:txBody>
      </p:sp>
      <p:pic>
        <p:nvPicPr>
          <p:cNvPr id="328" name="Google Shape;328;p52"/>
          <p:cNvPicPr preferRelativeResize="0"/>
          <p:nvPr/>
        </p:nvPicPr>
        <p:blipFill>
          <a:blip r:embed="rId3">
            <a:alphaModFix/>
          </a:blip>
          <a:stretch>
            <a:fillRect/>
          </a:stretch>
        </p:blipFill>
        <p:spPr>
          <a:xfrm>
            <a:off x="76188" y="1361650"/>
            <a:ext cx="8975877" cy="2140900"/>
          </a:xfrm>
          <a:prstGeom prst="rect">
            <a:avLst/>
          </a:prstGeom>
          <a:noFill/>
          <a:ln>
            <a:noFill/>
          </a:ln>
        </p:spPr>
      </p:pic>
      <p:sp>
        <p:nvSpPr>
          <p:cNvPr id="329" name="Google Shape;329;p52"/>
          <p:cNvSpPr txBox="1"/>
          <p:nvPr/>
        </p:nvSpPr>
        <p:spPr>
          <a:xfrm>
            <a:off x="122438"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Color shape</a:t>
            </a:r>
            <a:endParaRPr sz="2000">
              <a:solidFill>
                <a:schemeClr val="dk1"/>
              </a:solidFill>
            </a:endParaRPr>
          </a:p>
          <a:p>
            <a:pPr indent="0" lvl="0" marL="0" rtl="0" algn="ctr">
              <a:spcBef>
                <a:spcPts val="0"/>
              </a:spcBef>
              <a:spcAft>
                <a:spcPts val="0"/>
              </a:spcAft>
              <a:buNone/>
            </a:pPr>
            <a:r>
              <a:rPr lang="en" sz="2000">
                <a:solidFill>
                  <a:schemeClr val="dk1"/>
                </a:solidFill>
              </a:rPr>
              <a:t>Red triangle</a:t>
            </a:r>
            <a:endParaRPr sz="2000">
              <a:solidFill>
                <a:schemeClr val="dk1"/>
              </a:solidFill>
            </a:endParaRPr>
          </a:p>
          <a:p>
            <a:pPr indent="0" lvl="0" marL="0" rtl="0" algn="ctr">
              <a:spcBef>
                <a:spcPts val="0"/>
              </a:spcBef>
              <a:spcAft>
                <a:spcPts val="0"/>
              </a:spcAft>
              <a:buNone/>
            </a:pPr>
            <a:r>
              <a:t/>
            </a:r>
            <a:endParaRPr sz="2000"/>
          </a:p>
        </p:txBody>
      </p:sp>
      <p:sp>
        <p:nvSpPr>
          <p:cNvPr id="330" name="Google Shape;330;p52"/>
          <p:cNvSpPr txBox="1"/>
          <p:nvPr/>
        </p:nvSpPr>
        <p:spPr>
          <a:xfrm>
            <a:off x="3249963"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Shape and shape</a:t>
            </a:r>
            <a:endParaRPr sz="2000">
              <a:solidFill>
                <a:schemeClr val="dk1"/>
              </a:solidFill>
            </a:endParaRPr>
          </a:p>
          <a:p>
            <a:pPr indent="0" lvl="0" marL="0" rtl="0" algn="ctr">
              <a:spcBef>
                <a:spcPts val="0"/>
              </a:spcBef>
              <a:spcAft>
                <a:spcPts val="0"/>
              </a:spcAft>
              <a:buNone/>
            </a:pPr>
            <a:r>
              <a:rPr lang="en" sz="2000">
                <a:solidFill>
                  <a:schemeClr val="dk1"/>
                </a:solidFill>
              </a:rPr>
              <a:t>Circle and triangle</a:t>
            </a:r>
            <a:endParaRPr sz="2000"/>
          </a:p>
        </p:txBody>
      </p:sp>
      <p:sp>
        <p:nvSpPr>
          <p:cNvPr id="331" name="Google Shape;331;p52"/>
          <p:cNvSpPr txBox="1"/>
          <p:nvPr/>
        </p:nvSpPr>
        <p:spPr>
          <a:xfrm>
            <a:off x="6110363"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Numbers colors shapes</a:t>
            </a:r>
            <a:endParaRPr sz="2000">
              <a:solidFill>
                <a:schemeClr val="dk1"/>
              </a:solidFill>
            </a:endParaRPr>
          </a:p>
          <a:p>
            <a:pPr indent="0" lvl="0" marL="0" rtl="0" algn="ctr">
              <a:spcBef>
                <a:spcPts val="0"/>
              </a:spcBef>
              <a:spcAft>
                <a:spcPts val="0"/>
              </a:spcAft>
              <a:buNone/>
            </a:pPr>
            <a:r>
              <a:rPr lang="en" sz="2000">
                <a:solidFill>
                  <a:schemeClr val="dk1"/>
                </a:solidFill>
              </a:rPr>
              <a:t>2 red triangles </a:t>
            </a:r>
            <a:endParaRPr sz="2000">
              <a:solidFill>
                <a:schemeClr val="dk1"/>
              </a:solidFill>
            </a:endParaRPr>
          </a:p>
          <a:p>
            <a:pPr indent="0" lvl="0" marL="0" rtl="0" algn="ctr">
              <a:spcBef>
                <a:spcPts val="0"/>
              </a:spcBef>
              <a:spcAft>
                <a:spcPts val="0"/>
              </a:spcAft>
              <a:buNone/>
            </a:pPr>
            <a:r>
              <a:rPr lang="en" sz="2000">
                <a:solidFill>
                  <a:schemeClr val="dk1"/>
                </a:solidFill>
              </a:rPr>
              <a:t>&amp; green circles</a:t>
            </a:r>
            <a:endParaRPr sz="2000">
              <a:solidFill>
                <a:schemeClr val="dk1"/>
              </a:solidFill>
            </a:endParaRPr>
          </a:p>
          <a:p>
            <a:pPr indent="0" lvl="0" marL="0" rtl="0" algn="ctr">
              <a:spcBef>
                <a:spcPts val="0"/>
              </a:spcBef>
              <a:spcAft>
                <a:spcPts val="0"/>
              </a:spcAft>
              <a:buNone/>
            </a:pPr>
            <a:r>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53"/>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Approach</a:t>
            </a:r>
            <a:endParaRPr sz="3600"/>
          </a:p>
        </p:txBody>
      </p:sp>
      <p:sp>
        <p:nvSpPr>
          <p:cNvPr id="337" name="Google Shape;337;p53"/>
          <p:cNvSpPr txBox="1"/>
          <p:nvPr>
            <p:ph type="title"/>
          </p:nvPr>
        </p:nvSpPr>
        <p:spPr>
          <a:xfrm>
            <a:off x="311700" y="1285575"/>
            <a:ext cx="8832300" cy="220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 Automatically organize the existing pedagogical material into a graph given the labeled features / tags</a:t>
            </a:r>
            <a:endParaRPr sz="2400"/>
          </a:p>
          <a:p>
            <a:pPr indent="0" lvl="0" marL="0" rtl="0" algn="l">
              <a:spcBef>
                <a:spcPts val="0"/>
              </a:spcBef>
              <a:spcAft>
                <a:spcPts val="0"/>
              </a:spcAft>
              <a:buNone/>
            </a:pPr>
            <a:r>
              <a:rPr lang="en" sz="2400"/>
              <a:t>- Progress a particular student through this graph</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54"/>
          <p:cNvSpPr txBox="1"/>
          <p:nvPr>
            <p:ph type="title"/>
          </p:nvPr>
        </p:nvSpPr>
        <p:spPr>
          <a:xfrm>
            <a:off x="58875" y="121550"/>
            <a:ext cx="6426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Relate Items By Their Features </a:t>
            </a:r>
            <a:endParaRPr baseline="30000"/>
          </a:p>
        </p:txBody>
      </p:sp>
      <p:pic>
        <p:nvPicPr>
          <p:cNvPr id="343" name="Google Shape;343;p54"/>
          <p:cNvPicPr preferRelativeResize="0"/>
          <p:nvPr/>
        </p:nvPicPr>
        <p:blipFill>
          <a:blip r:embed="rId3">
            <a:alphaModFix/>
          </a:blip>
          <a:stretch>
            <a:fillRect/>
          </a:stretch>
        </p:blipFill>
        <p:spPr>
          <a:xfrm>
            <a:off x="1257150" y="3369300"/>
            <a:ext cx="4344974" cy="800550"/>
          </a:xfrm>
          <a:prstGeom prst="rect">
            <a:avLst/>
          </a:prstGeom>
          <a:noFill/>
          <a:ln>
            <a:noFill/>
          </a:ln>
        </p:spPr>
      </p:pic>
      <p:cxnSp>
        <p:nvCxnSpPr>
          <p:cNvPr id="344" name="Google Shape;344;p54"/>
          <p:cNvCxnSpPr>
            <a:stCxn id="343" idx="3"/>
          </p:cNvCxnSpPr>
          <p:nvPr/>
        </p:nvCxnSpPr>
        <p:spPr>
          <a:xfrm>
            <a:off x="5602124" y="3769575"/>
            <a:ext cx="963000" cy="165000"/>
          </a:xfrm>
          <a:prstGeom prst="straightConnector1">
            <a:avLst/>
          </a:prstGeom>
          <a:noFill/>
          <a:ln cap="flat" cmpd="sng" w="9525">
            <a:solidFill>
              <a:schemeClr val="dk2"/>
            </a:solidFill>
            <a:prstDash val="solid"/>
            <a:round/>
            <a:headEnd len="med" w="med" type="none"/>
            <a:tailEnd len="med" w="med" type="triangle"/>
          </a:ln>
        </p:spPr>
      </p:cxnSp>
      <p:sp>
        <p:nvSpPr>
          <p:cNvPr id="345" name="Google Shape;345;p54"/>
          <p:cNvSpPr txBox="1"/>
          <p:nvPr>
            <p:ph idx="1" type="body"/>
          </p:nvPr>
        </p:nvSpPr>
        <p:spPr>
          <a:xfrm>
            <a:off x="115050" y="4499575"/>
            <a:ext cx="88923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[4] </a:t>
            </a:r>
            <a:r>
              <a:rPr lang="en" sz="1200"/>
              <a:t>Shuhan Wang, Fang He, and Erik Andersen. 2017. A Unified Framework for Knowledge Assessment and Progression Analysis and Design.In Proceedings of the 2017 CHI Conference on Human Factors in Computing Systems. ACM, 937–948</a:t>
            </a:r>
            <a:br>
              <a:rPr lang="en" sz="1200"/>
            </a:br>
            <a:r>
              <a:rPr lang="en" sz="1200"/>
              <a:t> </a:t>
            </a:r>
            <a:endParaRPr sz="1200"/>
          </a:p>
          <a:p>
            <a:pPr indent="0" lvl="0" marL="0" rtl="0" algn="l">
              <a:lnSpc>
                <a:spcPct val="100000"/>
              </a:lnSpc>
              <a:spcBef>
                <a:spcPts val="0"/>
              </a:spcBef>
              <a:spcAft>
                <a:spcPts val="0"/>
              </a:spcAft>
              <a:buNone/>
            </a:pPr>
            <a:r>
              <a:t/>
            </a:r>
            <a:endParaRPr sz="1200"/>
          </a:p>
        </p:txBody>
      </p:sp>
      <p:pic>
        <p:nvPicPr>
          <p:cNvPr id="346" name="Google Shape;346;p54"/>
          <p:cNvPicPr preferRelativeResize="0"/>
          <p:nvPr/>
        </p:nvPicPr>
        <p:blipFill>
          <a:blip r:embed="rId4">
            <a:alphaModFix/>
          </a:blip>
          <a:stretch>
            <a:fillRect/>
          </a:stretch>
        </p:blipFill>
        <p:spPr>
          <a:xfrm>
            <a:off x="5688750" y="685725"/>
            <a:ext cx="3318650" cy="34841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55"/>
          <p:cNvSpPr txBox="1"/>
          <p:nvPr>
            <p:ph type="title"/>
          </p:nvPr>
        </p:nvSpPr>
        <p:spPr>
          <a:xfrm>
            <a:off x="58875" y="121550"/>
            <a:ext cx="6426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Automatic Item Graph Construction</a:t>
            </a:r>
            <a:r>
              <a:rPr baseline="30000" lang="en"/>
              <a:t>[4]</a:t>
            </a:r>
            <a:r>
              <a:rPr lang="en"/>
              <a:t>: Note full graph is larger!</a:t>
            </a:r>
            <a:endParaRPr baseline="30000"/>
          </a:p>
        </p:txBody>
      </p:sp>
      <p:pic>
        <p:nvPicPr>
          <p:cNvPr id="352" name="Google Shape;352;p55"/>
          <p:cNvPicPr preferRelativeResize="0"/>
          <p:nvPr/>
        </p:nvPicPr>
        <p:blipFill>
          <a:blip r:embed="rId3">
            <a:alphaModFix/>
          </a:blip>
          <a:stretch>
            <a:fillRect/>
          </a:stretch>
        </p:blipFill>
        <p:spPr>
          <a:xfrm>
            <a:off x="459350" y="1432263"/>
            <a:ext cx="4276725" cy="1076325"/>
          </a:xfrm>
          <a:prstGeom prst="rect">
            <a:avLst/>
          </a:prstGeom>
          <a:noFill/>
          <a:ln>
            <a:noFill/>
          </a:ln>
        </p:spPr>
      </p:pic>
      <p:pic>
        <p:nvPicPr>
          <p:cNvPr id="353" name="Google Shape;353;p55"/>
          <p:cNvPicPr preferRelativeResize="0"/>
          <p:nvPr/>
        </p:nvPicPr>
        <p:blipFill>
          <a:blip r:embed="rId4">
            <a:alphaModFix/>
          </a:blip>
          <a:stretch>
            <a:fillRect/>
          </a:stretch>
        </p:blipFill>
        <p:spPr>
          <a:xfrm>
            <a:off x="1257150" y="3369300"/>
            <a:ext cx="4344974" cy="800550"/>
          </a:xfrm>
          <a:prstGeom prst="rect">
            <a:avLst/>
          </a:prstGeom>
          <a:noFill/>
          <a:ln>
            <a:noFill/>
          </a:ln>
        </p:spPr>
      </p:pic>
      <p:cxnSp>
        <p:nvCxnSpPr>
          <p:cNvPr id="354" name="Google Shape;354;p55"/>
          <p:cNvCxnSpPr>
            <a:stCxn id="353" idx="3"/>
          </p:cNvCxnSpPr>
          <p:nvPr/>
        </p:nvCxnSpPr>
        <p:spPr>
          <a:xfrm>
            <a:off x="5602124" y="3769575"/>
            <a:ext cx="963000" cy="165000"/>
          </a:xfrm>
          <a:prstGeom prst="straightConnector1">
            <a:avLst/>
          </a:prstGeom>
          <a:noFill/>
          <a:ln cap="flat" cmpd="sng" w="9525">
            <a:solidFill>
              <a:schemeClr val="dk2"/>
            </a:solidFill>
            <a:prstDash val="solid"/>
            <a:round/>
            <a:headEnd len="med" w="med" type="none"/>
            <a:tailEnd len="med" w="med" type="triangle"/>
          </a:ln>
        </p:spPr>
      </p:cxnSp>
      <p:sp>
        <p:nvSpPr>
          <p:cNvPr id="355" name="Google Shape;355;p55"/>
          <p:cNvSpPr txBox="1"/>
          <p:nvPr>
            <p:ph idx="1" type="body"/>
          </p:nvPr>
        </p:nvSpPr>
        <p:spPr>
          <a:xfrm>
            <a:off x="115050" y="4499575"/>
            <a:ext cx="88923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[4] Shuhan Wang, Fang He, and Erik Andersen. 2017. A Unified Framework for Knowledge Assessment and Progression Analysis and Design.In Proceedings of the 2017 CHI Conference on Human Factors in Computing Systems. ACM, 937–948</a:t>
            </a:r>
            <a:br>
              <a:rPr lang="en" sz="1200"/>
            </a:br>
            <a:r>
              <a:rPr lang="en" sz="1200"/>
              <a:t> </a:t>
            </a:r>
            <a:endParaRPr sz="1200"/>
          </a:p>
          <a:p>
            <a:pPr indent="0" lvl="0" marL="0" rtl="0" algn="l">
              <a:lnSpc>
                <a:spcPct val="100000"/>
              </a:lnSpc>
              <a:spcBef>
                <a:spcPts val="0"/>
              </a:spcBef>
              <a:spcAft>
                <a:spcPts val="0"/>
              </a:spcAft>
              <a:buNone/>
            </a:pPr>
            <a:r>
              <a:t/>
            </a:r>
            <a:endParaRPr sz="1200"/>
          </a:p>
        </p:txBody>
      </p:sp>
      <p:pic>
        <p:nvPicPr>
          <p:cNvPr id="356" name="Google Shape;356;p55"/>
          <p:cNvPicPr preferRelativeResize="0"/>
          <p:nvPr/>
        </p:nvPicPr>
        <p:blipFill>
          <a:blip r:embed="rId5">
            <a:alphaModFix/>
          </a:blip>
          <a:stretch>
            <a:fillRect/>
          </a:stretch>
        </p:blipFill>
        <p:spPr>
          <a:xfrm>
            <a:off x="5688750" y="685725"/>
            <a:ext cx="3318650" cy="34841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pic>
        <p:nvPicPr>
          <p:cNvPr id="361" name="Google Shape;361;p56"/>
          <p:cNvPicPr preferRelativeResize="0"/>
          <p:nvPr/>
        </p:nvPicPr>
        <p:blipFill>
          <a:blip r:embed="rId3">
            <a:alphaModFix/>
          </a:blip>
          <a:stretch>
            <a:fillRect/>
          </a:stretch>
        </p:blipFill>
        <p:spPr>
          <a:xfrm>
            <a:off x="183549" y="1403798"/>
            <a:ext cx="3387725" cy="3556650"/>
          </a:xfrm>
          <a:prstGeom prst="rect">
            <a:avLst/>
          </a:prstGeom>
          <a:noFill/>
          <a:ln>
            <a:noFill/>
          </a:ln>
        </p:spPr>
      </p:pic>
      <p:sp>
        <p:nvSpPr>
          <p:cNvPr id="362" name="Google Shape;362;p56"/>
          <p:cNvSpPr/>
          <p:nvPr/>
        </p:nvSpPr>
        <p:spPr>
          <a:xfrm>
            <a:off x="484025" y="2793625"/>
            <a:ext cx="867000" cy="430200"/>
          </a:xfrm>
          <a:prstGeom prst="ellipse">
            <a:avLst/>
          </a:prstGeom>
          <a:solidFill>
            <a:srgbClr val="00B0F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63" name="Google Shape;363;p56"/>
          <p:cNvSpPr/>
          <p:nvPr/>
        </p:nvSpPr>
        <p:spPr>
          <a:xfrm>
            <a:off x="2478175" y="2791225"/>
            <a:ext cx="867000" cy="430200"/>
          </a:xfrm>
          <a:prstGeom prst="ellipse">
            <a:avLst/>
          </a:prstGeom>
          <a:solidFill>
            <a:srgbClr val="FF00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64" name="Google Shape;364;p56"/>
          <p:cNvSpPr/>
          <p:nvPr/>
        </p:nvSpPr>
        <p:spPr>
          <a:xfrm>
            <a:off x="249075" y="1947750"/>
            <a:ext cx="493800" cy="470400"/>
          </a:xfrm>
          <a:prstGeom prst="ellipse">
            <a:avLst/>
          </a:prstGeom>
          <a:solidFill>
            <a:srgbClr val="008F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65" name="Google Shape;365;p5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6" name="Google Shape;366;p56"/>
          <p:cNvSpPr/>
          <p:nvPr/>
        </p:nvSpPr>
        <p:spPr>
          <a:xfrm>
            <a:off x="1675773" y="4281874"/>
            <a:ext cx="91440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Source Sans Pro"/>
              <a:buNone/>
            </a:pPr>
            <a:br>
              <a:rPr b="0" i="0" lang="en" sz="2400" u="none" cap="none" strike="noStrike">
                <a:solidFill>
                  <a:schemeClr val="dk1"/>
                </a:solidFill>
                <a:latin typeface="Source Sans Pro"/>
                <a:ea typeface="Source Sans Pro"/>
                <a:cs typeface="Source Sans Pro"/>
                <a:sym typeface="Source Sans Pro"/>
              </a:rPr>
            </a:br>
            <a:endParaRPr b="0" i="0" sz="24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Font typeface="Source Sans Pro"/>
              <a:buNone/>
            </a:pPr>
            <a:r>
              <a:t/>
            </a:r>
            <a:endParaRPr b="0" i="0" sz="2400" u="none" cap="none" strike="noStrike">
              <a:solidFill>
                <a:schemeClr val="dk1"/>
              </a:solidFill>
              <a:latin typeface="Source Sans Pro"/>
              <a:ea typeface="Source Sans Pro"/>
              <a:cs typeface="Source Sans Pro"/>
              <a:sym typeface="Source Sans Pro"/>
            </a:endParaRPr>
          </a:p>
        </p:txBody>
      </p:sp>
      <p:sp>
        <p:nvSpPr>
          <p:cNvPr id="367" name="Google Shape;367;p56"/>
          <p:cNvSpPr/>
          <p:nvPr/>
        </p:nvSpPr>
        <p:spPr>
          <a:xfrm>
            <a:off x="3763500" y="3185100"/>
            <a:ext cx="5365200" cy="1332300"/>
          </a:xfrm>
          <a:prstGeom prst="roundRect">
            <a:avLst>
              <a:gd fmla="val 16667" name="adj"/>
            </a:avLst>
          </a:prstGeom>
          <a:solidFill>
            <a:schemeClr val="lt1"/>
          </a:solidFill>
          <a:ln cap="flat" cmpd="sng" w="264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Source Sans Pro"/>
              <a:ea typeface="Source Sans Pro"/>
              <a:cs typeface="Source Sans Pro"/>
              <a:sym typeface="Source Sans Pro"/>
            </a:endParaRPr>
          </a:p>
        </p:txBody>
      </p:sp>
      <p:sp>
        <p:nvSpPr>
          <p:cNvPr id="368" name="Google Shape;368;p56"/>
          <p:cNvSpPr txBox="1"/>
          <p:nvPr/>
        </p:nvSpPr>
        <p:spPr>
          <a:xfrm>
            <a:off x="5786578" y="3118688"/>
            <a:ext cx="1426800" cy="3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dk1"/>
                </a:solidFill>
                <a:latin typeface="Source Sans Pro"/>
                <a:ea typeface="Source Sans Pro"/>
                <a:cs typeface="Source Sans Pro"/>
                <a:sym typeface="Source Sans Pro"/>
              </a:rPr>
              <a:t>Legend</a:t>
            </a:r>
            <a:endParaRPr sz="2400">
              <a:solidFill>
                <a:schemeClr val="dk1"/>
              </a:solidFill>
              <a:latin typeface="Source Sans Pro"/>
              <a:ea typeface="Source Sans Pro"/>
              <a:cs typeface="Source Sans Pro"/>
              <a:sym typeface="Source Sans Pro"/>
            </a:endParaRPr>
          </a:p>
        </p:txBody>
      </p:sp>
      <p:sp>
        <p:nvSpPr>
          <p:cNvPr id="369" name="Google Shape;369;p56"/>
          <p:cNvSpPr/>
          <p:nvPr/>
        </p:nvSpPr>
        <p:spPr>
          <a:xfrm>
            <a:off x="3926941" y="3568001"/>
            <a:ext cx="706800" cy="180300"/>
          </a:xfrm>
          <a:prstGeom prst="roundRect">
            <a:avLst>
              <a:gd fmla="val 16667" name="adj"/>
            </a:avLst>
          </a:prstGeom>
          <a:solidFill>
            <a:srgbClr val="008F00">
              <a:alpha val="2471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70" name="Google Shape;370;p56"/>
          <p:cNvSpPr/>
          <p:nvPr/>
        </p:nvSpPr>
        <p:spPr>
          <a:xfrm>
            <a:off x="3926941" y="3910204"/>
            <a:ext cx="706800" cy="164700"/>
          </a:xfrm>
          <a:prstGeom prst="roundRect">
            <a:avLst>
              <a:gd fmla="val 16667" name="adj"/>
            </a:avLst>
          </a:prstGeom>
          <a:solidFill>
            <a:srgbClr val="8C1515">
              <a:alpha val="2471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71" name="Google Shape;371;p56"/>
          <p:cNvSpPr/>
          <p:nvPr/>
        </p:nvSpPr>
        <p:spPr>
          <a:xfrm>
            <a:off x="3926941" y="4242098"/>
            <a:ext cx="706800" cy="164700"/>
          </a:xfrm>
          <a:prstGeom prst="roundRect">
            <a:avLst>
              <a:gd fmla="val 16667" name="adj"/>
            </a:avLst>
          </a:prstGeom>
          <a:solidFill>
            <a:srgbClr val="0070C0">
              <a:alpha val="2471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72" name="Google Shape;372;p56"/>
          <p:cNvSpPr txBox="1"/>
          <p:nvPr/>
        </p:nvSpPr>
        <p:spPr>
          <a:xfrm>
            <a:off x="4711128" y="3547650"/>
            <a:ext cx="40287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Source Sans Pro"/>
                <a:ea typeface="Source Sans Pro"/>
                <a:cs typeface="Source Sans Pro"/>
                <a:sym typeface="Source Sans Pro"/>
              </a:rPr>
              <a:t>Mastered Problems</a:t>
            </a:r>
            <a:endParaRPr/>
          </a:p>
        </p:txBody>
      </p:sp>
      <p:sp>
        <p:nvSpPr>
          <p:cNvPr id="373" name="Google Shape;373;p56"/>
          <p:cNvSpPr txBox="1"/>
          <p:nvPr/>
        </p:nvSpPr>
        <p:spPr>
          <a:xfrm>
            <a:off x="4714001" y="3865613"/>
            <a:ext cx="40287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Source Sans Pro"/>
                <a:ea typeface="Source Sans Pro"/>
                <a:cs typeface="Source Sans Pro"/>
                <a:sym typeface="Source Sans Pro"/>
              </a:rPr>
              <a:t>Problems Student is not ready for</a:t>
            </a:r>
            <a:endParaRPr/>
          </a:p>
        </p:txBody>
      </p:sp>
      <p:sp>
        <p:nvSpPr>
          <p:cNvPr id="374" name="Google Shape;374;p56"/>
          <p:cNvSpPr txBox="1"/>
          <p:nvPr/>
        </p:nvSpPr>
        <p:spPr>
          <a:xfrm>
            <a:off x="4717226" y="4197375"/>
            <a:ext cx="42738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Source Sans Pro"/>
                <a:ea typeface="Source Sans Pro"/>
                <a:cs typeface="Source Sans Pro"/>
                <a:sym typeface="Source Sans Pro"/>
              </a:rPr>
              <a:t>ZPD, Problems currently presented to Student </a:t>
            </a:r>
            <a:endParaRPr/>
          </a:p>
        </p:txBody>
      </p:sp>
      <p:sp>
        <p:nvSpPr>
          <p:cNvPr id="375" name="Google Shape;375;p56"/>
          <p:cNvSpPr txBox="1"/>
          <p:nvPr>
            <p:ph type="title"/>
          </p:nvPr>
        </p:nvSpPr>
        <p:spPr>
          <a:xfrm>
            <a:off x="431375" y="423700"/>
            <a:ext cx="7568700" cy="555300"/>
          </a:xfrm>
          <a:prstGeom prst="rect">
            <a:avLst/>
          </a:prstGeom>
          <a:noFill/>
          <a:ln>
            <a:noFill/>
          </a:ln>
        </p:spPr>
        <p:txBody>
          <a:bodyPr anchorCtr="0" anchor="b" bIns="45700" lIns="0" spcFirstLastPara="1" rIns="91425" wrap="square" tIns="45700">
            <a:noAutofit/>
          </a:bodyPr>
          <a:lstStyle/>
          <a:p>
            <a:pPr indent="0" lvl="0" marL="0" marR="0" rtl="0" algn="l">
              <a:lnSpc>
                <a:spcPct val="85000"/>
              </a:lnSpc>
              <a:spcBef>
                <a:spcPts val="0"/>
              </a:spcBef>
              <a:spcAft>
                <a:spcPts val="0"/>
              </a:spcAft>
              <a:buNone/>
            </a:pPr>
            <a:r>
              <a:rPr lang="en" sz="3000">
                <a:solidFill>
                  <a:srgbClr val="000000"/>
                </a:solidFill>
              </a:rPr>
              <a:t>Leading Students Through a Sequence using Bandit-based machine learning</a:t>
            </a:r>
            <a:r>
              <a:rPr baseline="30000" lang="en" sz="3000">
                <a:solidFill>
                  <a:srgbClr val="000000"/>
                </a:solidFill>
              </a:rPr>
              <a:t>[5]</a:t>
            </a:r>
            <a:endParaRPr b="0" baseline="30000" i="0" sz="3000" u="none" cap="none" strike="noStrike">
              <a:solidFill>
                <a:srgbClr val="000000"/>
              </a:solidFill>
              <a:latin typeface="Arial"/>
              <a:ea typeface="Arial"/>
              <a:cs typeface="Arial"/>
              <a:sym typeface="Arial"/>
            </a:endParaRPr>
          </a:p>
        </p:txBody>
      </p:sp>
      <p:sp>
        <p:nvSpPr>
          <p:cNvPr id="376" name="Google Shape;376;p56"/>
          <p:cNvSpPr/>
          <p:nvPr/>
        </p:nvSpPr>
        <p:spPr>
          <a:xfrm>
            <a:off x="1675775" y="1957150"/>
            <a:ext cx="493800" cy="470400"/>
          </a:xfrm>
          <a:prstGeom prst="ellipse">
            <a:avLst/>
          </a:prstGeom>
          <a:noFill/>
          <a:ln cap="flat" cmpd="sng" w="7620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6"/>
          <p:cNvSpPr/>
          <p:nvPr/>
        </p:nvSpPr>
        <p:spPr>
          <a:xfrm>
            <a:off x="962425" y="1947750"/>
            <a:ext cx="493800" cy="470400"/>
          </a:xfrm>
          <a:prstGeom prst="ellipse">
            <a:avLst/>
          </a:prstGeom>
          <a:solidFill>
            <a:srgbClr val="008F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78" name="Google Shape;378;p56"/>
          <p:cNvSpPr/>
          <p:nvPr/>
        </p:nvSpPr>
        <p:spPr>
          <a:xfrm>
            <a:off x="1675775" y="1957150"/>
            <a:ext cx="493800" cy="470400"/>
          </a:xfrm>
          <a:prstGeom prst="ellipse">
            <a:avLst/>
          </a:prstGeom>
          <a:solidFill>
            <a:srgbClr val="00B0F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79" name="Google Shape;379;p56"/>
          <p:cNvSpPr/>
          <p:nvPr/>
        </p:nvSpPr>
        <p:spPr>
          <a:xfrm>
            <a:off x="2389125" y="1971300"/>
            <a:ext cx="493800" cy="470400"/>
          </a:xfrm>
          <a:prstGeom prst="ellipse">
            <a:avLst/>
          </a:prstGeom>
          <a:solidFill>
            <a:srgbClr val="00B0F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80" name="Google Shape;380;p56"/>
          <p:cNvSpPr/>
          <p:nvPr/>
        </p:nvSpPr>
        <p:spPr>
          <a:xfrm>
            <a:off x="3102475" y="1926900"/>
            <a:ext cx="493800" cy="470400"/>
          </a:xfrm>
          <a:prstGeom prst="ellipse">
            <a:avLst/>
          </a:prstGeom>
          <a:solidFill>
            <a:srgbClr val="00B0F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81" name="Google Shape;381;p56"/>
          <p:cNvSpPr/>
          <p:nvPr/>
        </p:nvSpPr>
        <p:spPr>
          <a:xfrm>
            <a:off x="908725" y="3599300"/>
            <a:ext cx="963900" cy="470400"/>
          </a:xfrm>
          <a:prstGeom prst="ellipse">
            <a:avLst/>
          </a:prstGeom>
          <a:solidFill>
            <a:srgbClr val="FF00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82" name="Google Shape;382;p56"/>
          <p:cNvSpPr/>
          <p:nvPr/>
        </p:nvSpPr>
        <p:spPr>
          <a:xfrm>
            <a:off x="1961825" y="3599300"/>
            <a:ext cx="963900" cy="470400"/>
          </a:xfrm>
          <a:prstGeom prst="ellipse">
            <a:avLst/>
          </a:prstGeom>
          <a:solidFill>
            <a:srgbClr val="FF00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83" name="Google Shape;383;p56"/>
          <p:cNvSpPr/>
          <p:nvPr/>
        </p:nvSpPr>
        <p:spPr>
          <a:xfrm>
            <a:off x="1166125" y="4490050"/>
            <a:ext cx="1536000" cy="470400"/>
          </a:xfrm>
          <a:prstGeom prst="ellipse">
            <a:avLst/>
          </a:prstGeom>
          <a:solidFill>
            <a:srgbClr val="FF00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84" name="Google Shape;384;p56"/>
          <p:cNvSpPr txBox="1"/>
          <p:nvPr/>
        </p:nvSpPr>
        <p:spPr>
          <a:xfrm>
            <a:off x="3102475" y="4786925"/>
            <a:ext cx="5794200" cy="393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200"/>
              <a:t>[5] Benjamin Clement, Didier Roy, Pierre-Yves Oudeyer, and Manuel Lopes.2015.  Multi-armed bandits for intelligent tutoring systems.JEDM-Journal of Educational Data Mining, (2015)</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pic>
        <p:nvPicPr>
          <p:cNvPr id="389" name="Google Shape;389;p57"/>
          <p:cNvPicPr preferRelativeResize="0"/>
          <p:nvPr/>
        </p:nvPicPr>
        <p:blipFill>
          <a:blip r:embed="rId3">
            <a:alphaModFix/>
          </a:blip>
          <a:stretch>
            <a:fillRect/>
          </a:stretch>
        </p:blipFill>
        <p:spPr>
          <a:xfrm>
            <a:off x="183549" y="1403798"/>
            <a:ext cx="3387725" cy="3556650"/>
          </a:xfrm>
          <a:prstGeom prst="rect">
            <a:avLst/>
          </a:prstGeom>
          <a:noFill/>
          <a:ln>
            <a:noFill/>
          </a:ln>
        </p:spPr>
      </p:pic>
      <p:sp>
        <p:nvSpPr>
          <p:cNvPr id="390" name="Google Shape;390;p57"/>
          <p:cNvSpPr/>
          <p:nvPr/>
        </p:nvSpPr>
        <p:spPr>
          <a:xfrm>
            <a:off x="484025" y="2793625"/>
            <a:ext cx="867000" cy="430200"/>
          </a:xfrm>
          <a:prstGeom prst="ellipse">
            <a:avLst/>
          </a:prstGeom>
          <a:solidFill>
            <a:srgbClr val="00B0F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91" name="Google Shape;391;p57"/>
          <p:cNvSpPr/>
          <p:nvPr/>
        </p:nvSpPr>
        <p:spPr>
          <a:xfrm>
            <a:off x="2478175" y="2791225"/>
            <a:ext cx="867000" cy="430200"/>
          </a:xfrm>
          <a:prstGeom prst="ellipse">
            <a:avLst/>
          </a:prstGeom>
          <a:solidFill>
            <a:srgbClr val="FF00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92" name="Google Shape;392;p57"/>
          <p:cNvSpPr/>
          <p:nvPr/>
        </p:nvSpPr>
        <p:spPr>
          <a:xfrm>
            <a:off x="249075" y="1947750"/>
            <a:ext cx="493800" cy="470400"/>
          </a:xfrm>
          <a:prstGeom prst="ellipse">
            <a:avLst/>
          </a:prstGeom>
          <a:solidFill>
            <a:srgbClr val="008F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93" name="Google Shape;393;p5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4" name="Google Shape;394;p57"/>
          <p:cNvSpPr/>
          <p:nvPr/>
        </p:nvSpPr>
        <p:spPr>
          <a:xfrm>
            <a:off x="1675773" y="4281874"/>
            <a:ext cx="91440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Source Sans Pro"/>
              <a:buNone/>
            </a:pPr>
            <a:br>
              <a:rPr b="0" i="0" lang="en" sz="2400" u="none" cap="none" strike="noStrike">
                <a:solidFill>
                  <a:schemeClr val="dk1"/>
                </a:solidFill>
                <a:latin typeface="Source Sans Pro"/>
                <a:ea typeface="Source Sans Pro"/>
                <a:cs typeface="Source Sans Pro"/>
                <a:sym typeface="Source Sans Pro"/>
              </a:rPr>
            </a:br>
            <a:endParaRPr b="0" i="0" sz="24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Font typeface="Source Sans Pro"/>
              <a:buNone/>
            </a:pPr>
            <a:r>
              <a:t/>
            </a:r>
            <a:endParaRPr b="0" i="0" sz="2400" u="none" cap="none" strike="noStrike">
              <a:solidFill>
                <a:schemeClr val="dk1"/>
              </a:solidFill>
              <a:latin typeface="Source Sans Pro"/>
              <a:ea typeface="Source Sans Pro"/>
              <a:cs typeface="Source Sans Pro"/>
              <a:sym typeface="Source Sans Pro"/>
            </a:endParaRPr>
          </a:p>
        </p:txBody>
      </p:sp>
      <p:sp>
        <p:nvSpPr>
          <p:cNvPr id="395" name="Google Shape;395;p57"/>
          <p:cNvSpPr/>
          <p:nvPr/>
        </p:nvSpPr>
        <p:spPr>
          <a:xfrm>
            <a:off x="3763500" y="3185100"/>
            <a:ext cx="5365200" cy="1332300"/>
          </a:xfrm>
          <a:prstGeom prst="roundRect">
            <a:avLst>
              <a:gd fmla="val 16667" name="adj"/>
            </a:avLst>
          </a:prstGeom>
          <a:solidFill>
            <a:schemeClr val="lt1"/>
          </a:solidFill>
          <a:ln cap="flat" cmpd="sng" w="264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Source Sans Pro"/>
              <a:ea typeface="Source Sans Pro"/>
              <a:cs typeface="Source Sans Pro"/>
              <a:sym typeface="Source Sans Pro"/>
            </a:endParaRPr>
          </a:p>
        </p:txBody>
      </p:sp>
      <p:sp>
        <p:nvSpPr>
          <p:cNvPr id="396" name="Google Shape;396;p57"/>
          <p:cNvSpPr txBox="1"/>
          <p:nvPr/>
        </p:nvSpPr>
        <p:spPr>
          <a:xfrm>
            <a:off x="5786578" y="3118688"/>
            <a:ext cx="1426800" cy="3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dk1"/>
                </a:solidFill>
                <a:latin typeface="Source Sans Pro"/>
                <a:ea typeface="Source Sans Pro"/>
                <a:cs typeface="Source Sans Pro"/>
                <a:sym typeface="Source Sans Pro"/>
              </a:rPr>
              <a:t>Legend</a:t>
            </a:r>
            <a:endParaRPr sz="2400">
              <a:solidFill>
                <a:schemeClr val="dk1"/>
              </a:solidFill>
              <a:latin typeface="Source Sans Pro"/>
              <a:ea typeface="Source Sans Pro"/>
              <a:cs typeface="Source Sans Pro"/>
              <a:sym typeface="Source Sans Pro"/>
            </a:endParaRPr>
          </a:p>
        </p:txBody>
      </p:sp>
      <p:sp>
        <p:nvSpPr>
          <p:cNvPr id="397" name="Google Shape;397;p57"/>
          <p:cNvSpPr/>
          <p:nvPr/>
        </p:nvSpPr>
        <p:spPr>
          <a:xfrm>
            <a:off x="3926941" y="3568001"/>
            <a:ext cx="706800" cy="180300"/>
          </a:xfrm>
          <a:prstGeom prst="roundRect">
            <a:avLst>
              <a:gd fmla="val 16667" name="adj"/>
            </a:avLst>
          </a:prstGeom>
          <a:solidFill>
            <a:srgbClr val="008F00">
              <a:alpha val="2471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98" name="Google Shape;398;p57"/>
          <p:cNvSpPr/>
          <p:nvPr/>
        </p:nvSpPr>
        <p:spPr>
          <a:xfrm>
            <a:off x="3926941" y="3910204"/>
            <a:ext cx="706800" cy="164700"/>
          </a:xfrm>
          <a:prstGeom prst="roundRect">
            <a:avLst>
              <a:gd fmla="val 16667" name="adj"/>
            </a:avLst>
          </a:prstGeom>
          <a:solidFill>
            <a:srgbClr val="8C1515">
              <a:alpha val="2471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399" name="Google Shape;399;p57"/>
          <p:cNvSpPr/>
          <p:nvPr/>
        </p:nvSpPr>
        <p:spPr>
          <a:xfrm>
            <a:off x="3926941" y="4242098"/>
            <a:ext cx="706800" cy="164700"/>
          </a:xfrm>
          <a:prstGeom prst="roundRect">
            <a:avLst>
              <a:gd fmla="val 16667" name="adj"/>
            </a:avLst>
          </a:prstGeom>
          <a:solidFill>
            <a:srgbClr val="0070C0">
              <a:alpha val="2471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00" name="Google Shape;400;p57"/>
          <p:cNvSpPr txBox="1"/>
          <p:nvPr/>
        </p:nvSpPr>
        <p:spPr>
          <a:xfrm>
            <a:off x="4711128" y="3547650"/>
            <a:ext cx="40287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Source Sans Pro"/>
                <a:ea typeface="Source Sans Pro"/>
                <a:cs typeface="Source Sans Pro"/>
                <a:sym typeface="Source Sans Pro"/>
              </a:rPr>
              <a:t>Mastered Problems</a:t>
            </a:r>
            <a:endParaRPr/>
          </a:p>
        </p:txBody>
      </p:sp>
      <p:sp>
        <p:nvSpPr>
          <p:cNvPr id="401" name="Google Shape;401;p57"/>
          <p:cNvSpPr txBox="1"/>
          <p:nvPr/>
        </p:nvSpPr>
        <p:spPr>
          <a:xfrm>
            <a:off x="4714001" y="3865613"/>
            <a:ext cx="40287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Source Sans Pro"/>
                <a:ea typeface="Source Sans Pro"/>
                <a:cs typeface="Source Sans Pro"/>
                <a:sym typeface="Source Sans Pro"/>
              </a:rPr>
              <a:t>Problems Student is not ready for</a:t>
            </a:r>
            <a:endParaRPr/>
          </a:p>
        </p:txBody>
      </p:sp>
      <p:sp>
        <p:nvSpPr>
          <p:cNvPr id="402" name="Google Shape;402;p57"/>
          <p:cNvSpPr txBox="1"/>
          <p:nvPr/>
        </p:nvSpPr>
        <p:spPr>
          <a:xfrm>
            <a:off x="4717226" y="4197375"/>
            <a:ext cx="42738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Source Sans Pro"/>
                <a:ea typeface="Source Sans Pro"/>
                <a:cs typeface="Source Sans Pro"/>
                <a:sym typeface="Source Sans Pro"/>
              </a:rPr>
              <a:t>ZPD, Problems currently presented to Student </a:t>
            </a:r>
            <a:endParaRPr/>
          </a:p>
        </p:txBody>
      </p:sp>
      <p:sp>
        <p:nvSpPr>
          <p:cNvPr id="403" name="Google Shape;403;p57"/>
          <p:cNvSpPr txBox="1"/>
          <p:nvPr>
            <p:ph type="title"/>
          </p:nvPr>
        </p:nvSpPr>
        <p:spPr>
          <a:xfrm>
            <a:off x="431375" y="423700"/>
            <a:ext cx="7568700" cy="555300"/>
          </a:xfrm>
          <a:prstGeom prst="rect">
            <a:avLst/>
          </a:prstGeom>
          <a:noFill/>
          <a:ln>
            <a:noFill/>
          </a:ln>
        </p:spPr>
        <p:txBody>
          <a:bodyPr anchorCtr="0" anchor="b" bIns="45700" lIns="0" spcFirstLastPara="1" rIns="91425" wrap="square" tIns="45700">
            <a:noAutofit/>
          </a:bodyPr>
          <a:lstStyle/>
          <a:p>
            <a:pPr indent="0" lvl="0" marL="0" marR="0" rtl="0" algn="l">
              <a:lnSpc>
                <a:spcPct val="85000"/>
              </a:lnSpc>
              <a:spcBef>
                <a:spcPts val="0"/>
              </a:spcBef>
              <a:spcAft>
                <a:spcPts val="0"/>
              </a:spcAft>
              <a:buNone/>
            </a:pPr>
            <a:r>
              <a:rPr lang="en" sz="3000">
                <a:solidFill>
                  <a:srgbClr val="000000"/>
                </a:solidFill>
              </a:rPr>
              <a:t>Zone of Proximal Development (ZPD) </a:t>
            </a:r>
            <a:r>
              <a:rPr baseline="30000" lang="en" sz="3000">
                <a:solidFill>
                  <a:srgbClr val="000000"/>
                </a:solidFill>
              </a:rPr>
              <a:t>[5]</a:t>
            </a:r>
            <a:endParaRPr b="0" baseline="30000" i="0" sz="3000" u="none" cap="none" strike="noStrike">
              <a:solidFill>
                <a:srgbClr val="000000"/>
              </a:solidFill>
              <a:latin typeface="Arial"/>
              <a:ea typeface="Arial"/>
              <a:cs typeface="Arial"/>
              <a:sym typeface="Arial"/>
            </a:endParaRPr>
          </a:p>
        </p:txBody>
      </p:sp>
      <p:sp>
        <p:nvSpPr>
          <p:cNvPr id="404" name="Google Shape;404;p57"/>
          <p:cNvSpPr/>
          <p:nvPr/>
        </p:nvSpPr>
        <p:spPr>
          <a:xfrm>
            <a:off x="484025" y="2773525"/>
            <a:ext cx="867000" cy="470400"/>
          </a:xfrm>
          <a:prstGeom prst="ellipse">
            <a:avLst/>
          </a:prstGeom>
          <a:noFill/>
          <a:ln cap="flat" cmpd="sng" w="7620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7"/>
          <p:cNvSpPr/>
          <p:nvPr/>
        </p:nvSpPr>
        <p:spPr>
          <a:xfrm>
            <a:off x="962425" y="1947750"/>
            <a:ext cx="493800" cy="470400"/>
          </a:xfrm>
          <a:prstGeom prst="ellipse">
            <a:avLst/>
          </a:prstGeom>
          <a:solidFill>
            <a:srgbClr val="008F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06" name="Google Shape;406;p57"/>
          <p:cNvSpPr/>
          <p:nvPr/>
        </p:nvSpPr>
        <p:spPr>
          <a:xfrm>
            <a:off x="2389125" y="1971300"/>
            <a:ext cx="493800" cy="470400"/>
          </a:xfrm>
          <a:prstGeom prst="ellipse">
            <a:avLst/>
          </a:prstGeom>
          <a:solidFill>
            <a:srgbClr val="00B0F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07" name="Google Shape;407;p57"/>
          <p:cNvSpPr/>
          <p:nvPr/>
        </p:nvSpPr>
        <p:spPr>
          <a:xfrm>
            <a:off x="3102475" y="1926900"/>
            <a:ext cx="493800" cy="470400"/>
          </a:xfrm>
          <a:prstGeom prst="ellipse">
            <a:avLst/>
          </a:prstGeom>
          <a:solidFill>
            <a:srgbClr val="00B0F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08" name="Google Shape;408;p57"/>
          <p:cNvSpPr/>
          <p:nvPr/>
        </p:nvSpPr>
        <p:spPr>
          <a:xfrm>
            <a:off x="908725" y="3599300"/>
            <a:ext cx="963900" cy="470400"/>
          </a:xfrm>
          <a:prstGeom prst="ellipse">
            <a:avLst/>
          </a:prstGeom>
          <a:solidFill>
            <a:srgbClr val="FF00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09" name="Google Shape;409;p57"/>
          <p:cNvSpPr/>
          <p:nvPr/>
        </p:nvSpPr>
        <p:spPr>
          <a:xfrm>
            <a:off x="1961825" y="3599300"/>
            <a:ext cx="963900" cy="470400"/>
          </a:xfrm>
          <a:prstGeom prst="ellipse">
            <a:avLst/>
          </a:prstGeom>
          <a:solidFill>
            <a:srgbClr val="FF00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10" name="Google Shape;410;p57"/>
          <p:cNvSpPr/>
          <p:nvPr/>
        </p:nvSpPr>
        <p:spPr>
          <a:xfrm>
            <a:off x="1166125" y="4490050"/>
            <a:ext cx="1536000" cy="470400"/>
          </a:xfrm>
          <a:prstGeom prst="ellipse">
            <a:avLst/>
          </a:prstGeom>
          <a:solidFill>
            <a:srgbClr val="FF00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11" name="Google Shape;411;p57"/>
          <p:cNvSpPr/>
          <p:nvPr/>
        </p:nvSpPr>
        <p:spPr>
          <a:xfrm>
            <a:off x="1675775" y="1971300"/>
            <a:ext cx="493800" cy="470400"/>
          </a:xfrm>
          <a:prstGeom prst="ellipse">
            <a:avLst/>
          </a:prstGeom>
          <a:solidFill>
            <a:srgbClr val="008F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12" name="Google Shape;412;p57"/>
          <p:cNvSpPr txBox="1"/>
          <p:nvPr/>
        </p:nvSpPr>
        <p:spPr>
          <a:xfrm>
            <a:off x="3102475" y="4786925"/>
            <a:ext cx="5794200" cy="393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200"/>
              <a:t>[5] Benjamin Clement, Didier Roy, Pierre-Yves Oudeyer, and Manuel Lopes.2015.  Multi-armed bandits for intelligent tutoring systems.JEDM-Journal of Educational Data Mining, (2015)</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40"/>
          <p:cNvSpPr txBox="1"/>
          <p:nvPr>
            <p:ph type="ctrTitle"/>
          </p:nvPr>
        </p:nvSpPr>
        <p:spPr>
          <a:xfrm>
            <a:off x="685800" y="544744"/>
            <a:ext cx="7772400" cy="110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Average Person* Held 11.7 Jobs Over 30 Years</a:t>
            </a:r>
            <a:endParaRPr/>
          </a:p>
        </p:txBody>
      </p:sp>
      <p:pic>
        <p:nvPicPr>
          <p:cNvPr id="221" name="Google Shape;221;p40"/>
          <p:cNvPicPr preferRelativeResize="0"/>
          <p:nvPr/>
        </p:nvPicPr>
        <p:blipFill rotWithShape="1">
          <a:blip r:embed="rId3">
            <a:alphaModFix/>
          </a:blip>
          <a:srcRect b="0" l="68048" r="0" t="0"/>
          <a:stretch/>
        </p:blipFill>
        <p:spPr>
          <a:xfrm>
            <a:off x="889625" y="2214589"/>
            <a:ext cx="827661" cy="1571572"/>
          </a:xfrm>
          <a:prstGeom prst="rect">
            <a:avLst/>
          </a:prstGeom>
          <a:noFill/>
          <a:ln>
            <a:noFill/>
          </a:ln>
        </p:spPr>
      </p:pic>
      <p:pic>
        <p:nvPicPr>
          <p:cNvPr id="222" name="Google Shape;222;p40"/>
          <p:cNvPicPr preferRelativeResize="0"/>
          <p:nvPr/>
        </p:nvPicPr>
        <p:blipFill rotWithShape="1">
          <a:blip r:embed="rId3">
            <a:alphaModFix/>
          </a:blip>
          <a:srcRect b="0" l="-3793" r="68632" t="0"/>
          <a:stretch/>
        </p:blipFill>
        <p:spPr>
          <a:xfrm>
            <a:off x="-68470" y="1928839"/>
            <a:ext cx="910797" cy="1571572"/>
          </a:xfrm>
          <a:prstGeom prst="rect">
            <a:avLst/>
          </a:prstGeom>
          <a:noFill/>
          <a:ln>
            <a:noFill/>
          </a:ln>
        </p:spPr>
      </p:pic>
      <p:pic>
        <p:nvPicPr>
          <p:cNvPr id="223" name="Google Shape;223;p40"/>
          <p:cNvPicPr preferRelativeResize="0"/>
          <p:nvPr/>
        </p:nvPicPr>
        <p:blipFill rotWithShape="1">
          <a:blip r:embed="rId3">
            <a:alphaModFix/>
          </a:blip>
          <a:srcRect b="0" l="-3793" r="68632" t="0"/>
          <a:stretch/>
        </p:blipFill>
        <p:spPr>
          <a:xfrm>
            <a:off x="2680143" y="2957510"/>
            <a:ext cx="910797" cy="1571572"/>
          </a:xfrm>
          <a:prstGeom prst="rect">
            <a:avLst/>
          </a:prstGeom>
          <a:noFill/>
          <a:ln>
            <a:noFill/>
          </a:ln>
        </p:spPr>
      </p:pic>
      <p:pic>
        <p:nvPicPr>
          <p:cNvPr id="224" name="Google Shape;224;p40"/>
          <p:cNvPicPr preferRelativeResize="0"/>
          <p:nvPr/>
        </p:nvPicPr>
        <p:blipFill rotWithShape="1">
          <a:blip r:embed="rId3">
            <a:alphaModFix/>
          </a:blip>
          <a:srcRect b="0" l="-3793" r="68632" t="0"/>
          <a:stretch/>
        </p:blipFill>
        <p:spPr>
          <a:xfrm>
            <a:off x="6032943" y="2898026"/>
            <a:ext cx="910797" cy="1571572"/>
          </a:xfrm>
          <a:prstGeom prst="rect">
            <a:avLst/>
          </a:prstGeom>
          <a:noFill/>
          <a:ln>
            <a:noFill/>
          </a:ln>
        </p:spPr>
      </p:pic>
      <p:pic>
        <p:nvPicPr>
          <p:cNvPr id="225" name="Google Shape;225;p40"/>
          <p:cNvPicPr preferRelativeResize="0"/>
          <p:nvPr/>
        </p:nvPicPr>
        <p:blipFill rotWithShape="1">
          <a:blip r:embed="rId3">
            <a:alphaModFix/>
          </a:blip>
          <a:srcRect b="0" l="68048" r="0" t="0"/>
          <a:stretch/>
        </p:blipFill>
        <p:spPr>
          <a:xfrm>
            <a:off x="7585775" y="1757389"/>
            <a:ext cx="827661" cy="1571572"/>
          </a:xfrm>
          <a:prstGeom prst="rect">
            <a:avLst/>
          </a:prstGeom>
          <a:noFill/>
          <a:ln>
            <a:noFill/>
          </a:ln>
        </p:spPr>
      </p:pic>
      <p:pic>
        <p:nvPicPr>
          <p:cNvPr id="226" name="Google Shape;226;p40"/>
          <p:cNvPicPr preferRelativeResize="0"/>
          <p:nvPr/>
        </p:nvPicPr>
        <p:blipFill rotWithShape="1">
          <a:blip r:embed="rId3">
            <a:alphaModFix/>
          </a:blip>
          <a:srcRect b="-1670" l="34328" r="30509" t="1670"/>
          <a:stretch/>
        </p:blipFill>
        <p:spPr>
          <a:xfrm>
            <a:off x="8337233" y="2457439"/>
            <a:ext cx="910797" cy="1571572"/>
          </a:xfrm>
          <a:prstGeom prst="rect">
            <a:avLst/>
          </a:prstGeom>
          <a:noFill/>
          <a:ln>
            <a:noFill/>
          </a:ln>
        </p:spPr>
      </p:pic>
      <p:pic>
        <p:nvPicPr>
          <p:cNvPr id="227" name="Google Shape;227;p40"/>
          <p:cNvPicPr preferRelativeResize="0"/>
          <p:nvPr/>
        </p:nvPicPr>
        <p:blipFill rotWithShape="1">
          <a:blip r:embed="rId3">
            <a:alphaModFix/>
          </a:blip>
          <a:srcRect b="0" l="-3793" r="68632" t="0"/>
          <a:stretch/>
        </p:blipFill>
        <p:spPr>
          <a:xfrm>
            <a:off x="6785405" y="2214589"/>
            <a:ext cx="910797" cy="1571572"/>
          </a:xfrm>
          <a:prstGeom prst="rect">
            <a:avLst/>
          </a:prstGeom>
          <a:noFill/>
          <a:ln>
            <a:noFill/>
          </a:ln>
        </p:spPr>
      </p:pic>
      <p:pic>
        <p:nvPicPr>
          <p:cNvPr id="228" name="Google Shape;228;p40"/>
          <p:cNvPicPr preferRelativeResize="0"/>
          <p:nvPr/>
        </p:nvPicPr>
        <p:blipFill rotWithShape="1">
          <a:blip r:embed="rId3">
            <a:alphaModFix/>
          </a:blip>
          <a:srcRect b="0" l="32468" r="32369" t="0"/>
          <a:stretch/>
        </p:blipFill>
        <p:spPr>
          <a:xfrm>
            <a:off x="1808700" y="2624202"/>
            <a:ext cx="910800" cy="1571569"/>
          </a:xfrm>
          <a:prstGeom prst="rect">
            <a:avLst/>
          </a:prstGeom>
          <a:noFill/>
          <a:ln>
            <a:noFill/>
          </a:ln>
        </p:spPr>
      </p:pic>
      <p:pic>
        <p:nvPicPr>
          <p:cNvPr id="229" name="Google Shape;229;p40"/>
          <p:cNvPicPr preferRelativeResize="0"/>
          <p:nvPr/>
        </p:nvPicPr>
        <p:blipFill rotWithShape="1">
          <a:blip r:embed="rId3">
            <a:alphaModFix/>
          </a:blip>
          <a:srcRect b="0" l="32468" r="32369" t="0"/>
          <a:stretch/>
        </p:blipFill>
        <p:spPr>
          <a:xfrm>
            <a:off x="5318688" y="2343140"/>
            <a:ext cx="910800" cy="1571569"/>
          </a:xfrm>
          <a:prstGeom prst="rect">
            <a:avLst/>
          </a:prstGeom>
          <a:noFill/>
          <a:ln>
            <a:noFill/>
          </a:ln>
        </p:spPr>
      </p:pic>
      <p:pic>
        <p:nvPicPr>
          <p:cNvPr id="230" name="Google Shape;230;p40"/>
          <p:cNvPicPr preferRelativeResize="0"/>
          <p:nvPr/>
        </p:nvPicPr>
        <p:blipFill rotWithShape="1">
          <a:blip r:embed="rId3">
            <a:alphaModFix/>
          </a:blip>
          <a:srcRect b="0" l="-3793" r="68632" t="0"/>
          <a:stretch/>
        </p:blipFill>
        <p:spPr>
          <a:xfrm>
            <a:off x="3495368" y="2285998"/>
            <a:ext cx="910797" cy="1571572"/>
          </a:xfrm>
          <a:prstGeom prst="rect">
            <a:avLst/>
          </a:prstGeom>
          <a:noFill/>
          <a:ln>
            <a:noFill/>
          </a:ln>
        </p:spPr>
      </p:pic>
      <p:pic>
        <p:nvPicPr>
          <p:cNvPr id="231" name="Google Shape;231;p40"/>
          <p:cNvPicPr preferRelativeResize="0"/>
          <p:nvPr/>
        </p:nvPicPr>
        <p:blipFill rotWithShape="1">
          <a:blip r:embed="rId3">
            <a:alphaModFix/>
          </a:blip>
          <a:srcRect b="0" l="32468" r="32369" t="0"/>
          <a:stretch/>
        </p:blipFill>
        <p:spPr>
          <a:xfrm>
            <a:off x="4394650" y="2012315"/>
            <a:ext cx="910800" cy="1571569"/>
          </a:xfrm>
          <a:prstGeom prst="rect">
            <a:avLst/>
          </a:prstGeom>
          <a:noFill/>
          <a:ln>
            <a:noFill/>
          </a:ln>
        </p:spPr>
      </p:pic>
      <p:sp>
        <p:nvSpPr>
          <p:cNvPr id="232" name="Google Shape;232;p40"/>
          <p:cNvSpPr txBox="1"/>
          <p:nvPr/>
        </p:nvSpPr>
        <p:spPr>
          <a:xfrm>
            <a:off x="0" y="4900275"/>
            <a:ext cx="9144000" cy="18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000"/>
              <a:t>Bureau of Labor Statistics for person born between 1957-1964, between age 18 to 48 years </a:t>
            </a:r>
            <a:r>
              <a:rPr i="1" lang="en" sz="1050" u="sng">
                <a:latin typeface="Georgia"/>
                <a:ea typeface="Georgia"/>
                <a:cs typeface="Georgia"/>
                <a:sym typeface="Georgia"/>
                <a:hlinkClick r:id="rId4"/>
              </a:rPr>
              <a:t>https://www.bls.gov/nls/nlsfaqs.htm#anch41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pic>
        <p:nvPicPr>
          <p:cNvPr id="417" name="Google Shape;417;p58"/>
          <p:cNvPicPr preferRelativeResize="0"/>
          <p:nvPr/>
        </p:nvPicPr>
        <p:blipFill>
          <a:blip r:embed="rId3">
            <a:alphaModFix/>
          </a:blip>
          <a:stretch>
            <a:fillRect/>
          </a:stretch>
        </p:blipFill>
        <p:spPr>
          <a:xfrm>
            <a:off x="183549" y="1403798"/>
            <a:ext cx="3387725" cy="3556650"/>
          </a:xfrm>
          <a:prstGeom prst="rect">
            <a:avLst/>
          </a:prstGeom>
          <a:noFill/>
          <a:ln>
            <a:noFill/>
          </a:ln>
        </p:spPr>
      </p:pic>
      <p:sp>
        <p:nvSpPr>
          <p:cNvPr id="418" name="Google Shape;418;p58"/>
          <p:cNvSpPr/>
          <p:nvPr/>
        </p:nvSpPr>
        <p:spPr>
          <a:xfrm>
            <a:off x="2478175" y="2791225"/>
            <a:ext cx="867000" cy="430200"/>
          </a:xfrm>
          <a:prstGeom prst="ellipse">
            <a:avLst/>
          </a:prstGeom>
          <a:solidFill>
            <a:srgbClr val="FF00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19" name="Google Shape;419;p58"/>
          <p:cNvSpPr/>
          <p:nvPr/>
        </p:nvSpPr>
        <p:spPr>
          <a:xfrm>
            <a:off x="249075" y="1947750"/>
            <a:ext cx="493800" cy="470400"/>
          </a:xfrm>
          <a:prstGeom prst="ellipse">
            <a:avLst/>
          </a:prstGeom>
          <a:solidFill>
            <a:srgbClr val="008F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20" name="Google Shape;420;p5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1" name="Google Shape;421;p58"/>
          <p:cNvSpPr/>
          <p:nvPr/>
        </p:nvSpPr>
        <p:spPr>
          <a:xfrm>
            <a:off x="1675773" y="4281874"/>
            <a:ext cx="91440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Source Sans Pro"/>
              <a:buNone/>
            </a:pPr>
            <a:br>
              <a:rPr b="0" i="0" lang="en" sz="2400" u="none" cap="none" strike="noStrike">
                <a:solidFill>
                  <a:schemeClr val="dk1"/>
                </a:solidFill>
                <a:latin typeface="Source Sans Pro"/>
                <a:ea typeface="Source Sans Pro"/>
                <a:cs typeface="Source Sans Pro"/>
                <a:sym typeface="Source Sans Pro"/>
              </a:rPr>
            </a:br>
            <a:endParaRPr b="0" i="0" sz="24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Font typeface="Source Sans Pro"/>
              <a:buNone/>
            </a:pPr>
            <a:r>
              <a:t/>
            </a:r>
            <a:endParaRPr b="0" i="0" sz="2400" u="none" cap="none" strike="noStrike">
              <a:solidFill>
                <a:schemeClr val="dk1"/>
              </a:solidFill>
              <a:latin typeface="Source Sans Pro"/>
              <a:ea typeface="Source Sans Pro"/>
              <a:cs typeface="Source Sans Pro"/>
              <a:sym typeface="Source Sans Pro"/>
            </a:endParaRPr>
          </a:p>
        </p:txBody>
      </p:sp>
      <p:sp>
        <p:nvSpPr>
          <p:cNvPr id="422" name="Google Shape;422;p58"/>
          <p:cNvSpPr/>
          <p:nvPr/>
        </p:nvSpPr>
        <p:spPr>
          <a:xfrm>
            <a:off x="3763500" y="3185100"/>
            <a:ext cx="5365200" cy="1332300"/>
          </a:xfrm>
          <a:prstGeom prst="roundRect">
            <a:avLst>
              <a:gd fmla="val 16667" name="adj"/>
            </a:avLst>
          </a:prstGeom>
          <a:solidFill>
            <a:schemeClr val="lt1"/>
          </a:solidFill>
          <a:ln cap="flat" cmpd="sng" w="264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Source Sans Pro"/>
              <a:ea typeface="Source Sans Pro"/>
              <a:cs typeface="Source Sans Pro"/>
              <a:sym typeface="Source Sans Pro"/>
            </a:endParaRPr>
          </a:p>
        </p:txBody>
      </p:sp>
      <p:sp>
        <p:nvSpPr>
          <p:cNvPr id="423" name="Google Shape;423;p58"/>
          <p:cNvSpPr txBox="1"/>
          <p:nvPr/>
        </p:nvSpPr>
        <p:spPr>
          <a:xfrm>
            <a:off x="5786578" y="3118688"/>
            <a:ext cx="1426800" cy="3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dk1"/>
                </a:solidFill>
                <a:latin typeface="Source Sans Pro"/>
                <a:ea typeface="Source Sans Pro"/>
                <a:cs typeface="Source Sans Pro"/>
                <a:sym typeface="Source Sans Pro"/>
              </a:rPr>
              <a:t>Legend</a:t>
            </a:r>
            <a:endParaRPr sz="2400">
              <a:solidFill>
                <a:schemeClr val="dk1"/>
              </a:solidFill>
              <a:latin typeface="Source Sans Pro"/>
              <a:ea typeface="Source Sans Pro"/>
              <a:cs typeface="Source Sans Pro"/>
              <a:sym typeface="Source Sans Pro"/>
            </a:endParaRPr>
          </a:p>
        </p:txBody>
      </p:sp>
      <p:sp>
        <p:nvSpPr>
          <p:cNvPr id="424" name="Google Shape;424;p58"/>
          <p:cNvSpPr/>
          <p:nvPr/>
        </p:nvSpPr>
        <p:spPr>
          <a:xfrm>
            <a:off x="3926941" y="3568001"/>
            <a:ext cx="706800" cy="180300"/>
          </a:xfrm>
          <a:prstGeom prst="roundRect">
            <a:avLst>
              <a:gd fmla="val 16667" name="adj"/>
            </a:avLst>
          </a:prstGeom>
          <a:solidFill>
            <a:srgbClr val="008F00">
              <a:alpha val="2471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25" name="Google Shape;425;p58"/>
          <p:cNvSpPr/>
          <p:nvPr/>
        </p:nvSpPr>
        <p:spPr>
          <a:xfrm>
            <a:off x="3926941" y="3910204"/>
            <a:ext cx="706800" cy="164700"/>
          </a:xfrm>
          <a:prstGeom prst="roundRect">
            <a:avLst>
              <a:gd fmla="val 16667" name="adj"/>
            </a:avLst>
          </a:prstGeom>
          <a:solidFill>
            <a:srgbClr val="8C1515">
              <a:alpha val="2471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26" name="Google Shape;426;p58"/>
          <p:cNvSpPr/>
          <p:nvPr/>
        </p:nvSpPr>
        <p:spPr>
          <a:xfrm>
            <a:off x="3926941" y="4242098"/>
            <a:ext cx="706800" cy="164700"/>
          </a:xfrm>
          <a:prstGeom prst="roundRect">
            <a:avLst>
              <a:gd fmla="val 16667" name="adj"/>
            </a:avLst>
          </a:prstGeom>
          <a:solidFill>
            <a:srgbClr val="0070C0">
              <a:alpha val="2471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27" name="Google Shape;427;p58"/>
          <p:cNvSpPr txBox="1"/>
          <p:nvPr/>
        </p:nvSpPr>
        <p:spPr>
          <a:xfrm>
            <a:off x="4711128" y="3547650"/>
            <a:ext cx="40287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Source Sans Pro"/>
                <a:ea typeface="Source Sans Pro"/>
                <a:cs typeface="Source Sans Pro"/>
                <a:sym typeface="Source Sans Pro"/>
              </a:rPr>
              <a:t>Mastered Problems</a:t>
            </a:r>
            <a:endParaRPr/>
          </a:p>
        </p:txBody>
      </p:sp>
      <p:sp>
        <p:nvSpPr>
          <p:cNvPr id="428" name="Google Shape;428;p58"/>
          <p:cNvSpPr txBox="1"/>
          <p:nvPr/>
        </p:nvSpPr>
        <p:spPr>
          <a:xfrm>
            <a:off x="4714001" y="3865613"/>
            <a:ext cx="40287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Source Sans Pro"/>
                <a:ea typeface="Source Sans Pro"/>
                <a:cs typeface="Source Sans Pro"/>
                <a:sym typeface="Source Sans Pro"/>
              </a:rPr>
              <a:t>Problems Student is not ready for</a:t>
            </a:r>
            <a:endParaRPr/>
          </a:p>
        </p:txBody>
      </p:sp>
      <p:sp>
        <p:nvSpPr>
          <p:cNvPr id="429" name="Google Shape;429;p58"/>
          <p:cNvSpPr txBox="1"/>
          <p:nvPr/>
        </p:nvSpPr>
        <p:spPr>
          <a:xfrm>
            <a:off x="4717226" y="4197375"/>
            <a:ext cx="42738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Source Sans Pro"/>
                <a:ea typeface="Source Sans Pro"/>
                <a:cs typeface="Source Sans Pro"/>
                <a:sym typeface="Source Sans Pro"/>
              </a:rPr>
              <a:t>ZPD, Problems currently presented to Student </a:t>
            </a:r>
            <a:endParaRPr/>
          </a:p>
        </p:txBody>
      </p:sp>
      <p:sp>
        <p:nvSpPr>
          <p:cNvPr id="430" name="Google Shape;430;p58"/>
          <p:cNvSpPr txBox="1"/>
          <p:nvPr>
            <p:ph type="title"/>
          </p:nvPr>
        </p:nvSpPr>
        <p:spPr>
          <a:xfrm>
            <a:off x="431375" y="423700"/>
            <a:ext cx="7568700" cy="555300"/>
          </a:xfrm>
          <a:prstGeom prst="rect">
            <a:avLst/>
          </a:prstGeom>
          <a:noFill/>
          <a:ln>
            <a:noFill/>
          </a:ln>
        </p:spPr>
        <p:txBody>
          <a:bodyPr anchorCtr="0" anchor="b" bIns="45700" lIns="0" spcFirstLastPara="1" rIns="91425" wrap="square" tIns="45700">
            <a:noAutofit/>
          </a:bodyPr>
          <a:lstStyle/>
          <a:p>
            <a:pPr indent="0" lvl="0" marL="0" rtl="0" algn="l">
              <a:spcBef>
                <a:spcPts val="0"/>
              </a:spcBef>
              <a:spcAft>
                <a:spcPts val="0"/>
              </a:spcAft>
              <a:buNone/>
            </a:pPr>
            <a:r>
              <a:rPr lang="en" sz="3000">
                <a:solidFill>
                  <a:schemeClr val="dk1"/>
                </a:solidFill>
              </a:rPr>
              <a:t>Zone of Proximal Development (ZPD) </a:t>
            </a:r>
            <a:r>
              <a:rPr baseline="30000" lang="en" sz="3000">
                <a:solidFill>
                  <a:schemeClr val="dk1"/>
                </a:solidFill>
              </a:rPr>
              <a:t>[5]</a:t>
            </a:r>
            <a:endParaRPr sz="3000">
              <a:solidFill>
                <a:srgbClr val="000000"/>
              </a:solidFill>
            </a:endParaRPr>
          </a:p>
        </p:txBody>
      </p:sp>
      <p:sp>
        <p:nvSpPr>
          <p:cNvPr id="431" name="Google Shape;431;p58"/>
          <p:cNvSpPr/>
          <p:nvPr/>
        </p:nvSpPr>
        <p:spPr>
          <a:xfrm>
            <a:off x="908725" y="3599300"/>
            <a:ext cx="963900" cy="470400"/>
          </a:xfrm>
          <a:prstGeom prst="ellipse">
            <a:avLst/>
          </a:prstGeom>
          <a:noFill/>
          <a:ln cap="flat" cmpd="sng" w="7620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8"/>
          <p:cNvSpPr/>
          <p:nvPr/>
        </p:nvSpPr>
        <p:spPr>
          <a:xfrm>
            <a:off x="962425" y="1947750"/>
            <a:ext cx="493800" cy="470400"/>
          </a:xfrm>
          <a:prstGeom prst="ellipse">
            <a:avLst/>
          </a:prstGeom>
          <a:solidFill>
            <a:srgbClr val="008F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33" name="Google Shape;433;p58"/>
          <p:cNvSpPr/>
          <p:nvPr/>
        </p:nvSpPr>
        <p:spPr>
          <a:xfrm>
            <a:off x="2389125" y="1971300"/>
            <a:ext cx="493800" cy="470400"/>
          </a:xfrm>
          <a:prstGeom prst="ellipse">
            <a:avLst/>
          </a:prstGeom>
          <a:solidFill>
            <a:srgbClr val="00B0F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34" name="Google Shape;434;p58"/>
          <p:cNvSpPr/>
          <p:nvPr/>
        </p:nvSpPr>
        <p:spPr>
          <a:xfrm>
            <a:off x="3102475" y="1926900"/>
            <a:ext cx="493800" cy="470400"/>
          </a:xfrm>
          <a:prstGeom prst="ellipse">
            <a:avLst/>
          </a:prstGeom>
          <a:solidFill>
            <a:srgbClr val="00B0F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35" name="Google Shape;435;p58"/>
          <p:cNvSpPr/>
          <p:nvPr/>
        </p:nvSpPr>
        <p:spPr>
          <a:xfrm>
            <a:off x="1961825" y="3599300"/>
            <a:ext cx="963900" cy="470400"/>
          </a:xfrm>
          <a:prstGeom prst="ellipse">
            <a:avLst/>
          </a:prstGeom>
          <a:solidFill>
            <a:srgbClr val="FF00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36" name="Google Shape;436;p58"/>
          <p:cNvSpPr/>
          <p:nvPr/>
        </p:nvSpPr>
        <p:spPr>
          <a:xfrm>
            <a:off x="1166125" y="4490050"/>
            <a:ext cx="1536000" cy="470400"/>
          </a:xfrm>
          <a:prstGeom prst="ellipse">
            <a:avLst/>
          </a:prstGeom>
          <a:solidFill>
            <a:srgbClr val="FF00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37" name="Google Shape;437;p58"/>
          <p:cNvSpPr/>
          <p:nvPr/>
        </p:nvSpPr>
        <p:spPr>
          <a:xfrm>
            <a:off x="1675775" y="1971300"/>
            <a:ext cx="493800" cy="470400"/>
          </a:xfrm>
          <a:prstGeom prst="ellipse">
            <a:avLst/>
          </a:prstGeom>
          <a:solidFill>
            <a:srgbClr val="008F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38" name="Google Shape;438;p58"/>
          <p:cNvSpPr/>
          <p:nvPr/>
        </p:nvSpPr>
        <p:spPr>
          <a:xfrm>
            <a:off x="908725" y="3641850"/>
            <a:ext cx="963900" cy="430200"/>
          </a:xfrm>
          <a:prstGeom prst="ellipse">
            <a:avLst/>
          </a:prstGeom>
          <a:solidFill>
            <a:srgbClr val="00B0F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39" name="Google Shape;439;p58"/>
          <p:cNvSpPr/>
          <p:nvPr/>
        </p:nvSpPr>
        <p:spPr>
          <a:xfrm>
            <a:off x="512700" y="2773525"/>
            <a:ext cx="867000" cy="470400"/>
          </a:xfrm>
          <a:prstGeom prst="ellipse">
            <a:avLst/>
          </a:prstGeom>
          <a:solidFill>
            <a:srgbClr val="008F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40" name="Google Shape;440;p58"/>
          <p:cNvSpPr txBox="1"/>
          <p:nvPr/>
        </p:nvSpPr>
        <p:spPr>
          <a:xfrm>
            <a:off x="3102475" y="4786925"/>
            <a:ext cx="5794200" cy="393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200"/>
              <a:t>[5] Benjamin Clement, Didier Roy, Pierre-Yves Oudeyer, and Manuel Lopes.2015.  Multi-armed bandits for intelligent tutoring systems.JEDM-Journal of Educational Data Mining, (2015)</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pic>
        <p:nvPicPr>
          <p:cNvPr id="445" name="Google Shape;445;p59"/>
          <p:cNvPicPr preferRelativeResize="0"/>
          <p:nvPr/>
        </p:nvPicPr>
        <p:blipFill>
          <a:blip r:embed="rId3">
            <a:alphaModFix/>
          </a:blip>
          <a:stretch>
            <a:fillRect/>
          </a:stretch>
        </p:blipFill>
        <p:spPr>
          <a:xfrm>
            <a:off x="183549" y="1403798"/>
            <a:ext cx="3387725" cy="3556650"/>
          </a:xfrm>
          <a:prstGeom prst="rect">
            <a:avLst/>
          </a:prstGeom>
          <a:noFill/>
          <a:ln>
            <a:noFill/>
          </a:ln>
        </p:spPr>
      </p:pic>
      <p:sp>
        <p:nvSpPr>
          <p:cNvPr id="446" name="Google Shape;446;p59"/>
          <p:cNvSpPr/>
          <p:nvPr/>
        </p:nvSpPr>
        <p:spPr>
          <a:xfrm>
            <a:off x="2478175" y="2791225"/>
            <a:ext cx="867000" cy="430200"/>
          </a:xfrm>
          <a:prstGeom prst="ellipse">
            <a:avLst/>
          </a:prstGeom>
          <a:solidFill>
            <a:srgbClr val="FF00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47" name="Google Shape;447;p59"/>
          <p:cNvSpPr/>
          <p:nvPr/>
        </p:nvSpPr>
        <p:spPr>
          <a:xfrm>
            <a:off x="249075" y="1947750"/>
            <a:ext cx="493800" cy="470400"/>
          </a:xfrm>
          <a:prstGeom prst="ellipse">
            <a:avLst/>
          </a:prstGeom>
          <a:solidFill>
            <a:srgbClr val="008F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48" name="Google Shape;448;p5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9" name="Google Shape;449;p59"/>
          <p:cNvSpPr/>
          <p:nvPr/>
        </p:nvSpPr>
        <p:spPr>
          <a:xfrm>
            <a:off x="1675773" y="4281874"/>
            <a:ext cx="9144000" cy="34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Source Sans Pro"/>
              <a:buNone/>
            </a:pPr>
            <a:br>
              <a:rPr b="0" i="0" lang="en" sz="2400" u="none" cap="none" strike="noStrike">
                <a:solidFill>
                  <a:schemeClr val="dk1"/>
                </a:solidFill>
                <a:latin typeface="Source Sans Pro"/>
                <a:ea typeface="Source Sans Pro"/>
                <a:cs typeface="Source Sans Pro"/>
                <a:sym typeface="Source Sans Pro"/>
              </a:rPr>
            </a:br>
            <a:endParaRPr b="0" i="0" sz="24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Font typeface="Source Sans Pro"/>
              <a:buNone/>
            </a:pPr>
            <a:r>
              <a:t/>
            </a:r>
            <a:endParaRPr b="0" i="0" sz="2400" u="none" cap="none" strike="noStrike">
              <a:solidFill>
                <a:schemeClr val="dk1"/>
              </a:solidFill>
              <a:latin typeface="Source Sans Pro"/>
              <a:ea typeface="Source Sans Pro"/>
              <a:cs typeface="Source Sans Pro"/>
              <a:sym typeface="Source Sans Pro"/>
            </a:endParaRPr>
          </a:p>
        </p:txBody>
      </p:sp>
      <p:sp>
        <p:nvSpPr>
          <p:cNvPr id="450" name="Google Shape;450;p59"/>
          <p:cNvSpPr/>
          <p:nvPr/>
        </p:nvSpPr>
        <p:spPr>
          <a:xfrm>
            <a:off x="3763500" y="3185100"/>
            <a:ext cx="5365200" cy="1332300"/>
          </a:xfrm>
          <a:prstGeom prst="roundRect">
            <a:avLst>
              <a:gd fmla="val 16667" name="adj"/>
            </a:avLst>
          </a:prstGeom>
          <a:solidFill>
            <a:schemeClr val="lt1"/>
          </a:solidFill>
          <a:ln cap="flat" cmpd="sng" w="264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Source Sans Pro"/>
              <a:ea typeface="Source Sans Pro"/>
              <a:cs typeface="Source Sans Pro"/>
              <a:sym typeface="Source Sans Pro"/>
            </a:endParaRPr>
          </a:p>
        </p:txBody>
      </p:sp>
      <p:sp>
        <p:nvSpPr>
          <p:cNvPr id="451" name="Google Shape;451;p59"/>
          <p:cNvSpPr txBox="1"/>
          <p:nvPr/>
        </p:nvSpPr>
        <p:spPr>
          <a:xfrm>
            <a:off x="5786578" y="3118688"/>
            <a:ext cx="1426800" cy="3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chemeClr val="dk1"/>
                </a:solidFill>
                <a:latin typeface="Source Sans Pro"/>
                <a:ea typeface="Source Sans Pro"/>
                <a:cs typeface="Source Sans Pro"/>
                <a:sym typeface="Source Sans Pro"/>
              </a:rPr>
              <a:t>Legend</a:t>
            </a:r>
            <a:endParaRPr sz="2400">
              <a:solidFill>
                <a:schemeClr val="dk1"/>
              </a:solidFill>
              <a:latin typeface="Source Sans Pro"/>
              <a:ea typeface="Source Sans Pro"/>
              <a:cs typeface="Source Sans Pro"/>
              <a:sym typeface="Source Sans Pro"/>
            </a:endParaRPr>
          </a:p>
        </p:txBody>
      </p:sp>
      <p:sp>
        <p:nvSpPr>
          <p:cNvPr id="452" name="Google Shape;452;p59"/>
          <p:cNvSpPr/>
          <p:nvPr/>
        </p:nvSpPr>
        <p:spPr>
          <a:xfrm>
            <a:off x="3926941" y="3568001"/>
            <a:ext cx="706800" cy="180300"/>
          </a:xfrm>
          <a:prstGeom prst="roundRect">
            <a:avLst>
              <a:gd fmla="val 16667" name="adj"/>
            </a:avLst>
          </a:prstGeom>
          <a:solidFill>
            <a:srgbClr val="008F00">
              <a:alpha val="2471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53" name="Google Shape;453;p59"/>
          <p:cNvSpPr/>
          <p:nvPr/>
        </p:nvSpPr>
        <p:spPr>
          <a:xfrm>
            <a:off x="3926941" y="3910204"/>
            <a:ext cx="706800" cy="164700"/>
          </a:xfrm>
          <a:prstGeom prst="roundRect">
            <a:avLst>
              <a:gd fmla="val 16667" name="adj"/>
            </a:avLst>
          </a:prstGeom>
          <a:solidFill>
            <a:srgbClr val="8C1515">
              <a:alpha val="2471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54" name="Google Shape;454;p59"/>
          <p:cNvSpPr/>
          <p:nvPr/>
        </p:nvSpPr>
        <p:spPr>
          <a:xfrm>
            <a:off x="3926941" y="4242098"/>
            <a:ext cx="706800" cy="164700"/>
          </a:xfrm>
          <a:prstGeom prst="roundRect">
            <a:avLst>
              <a:gd fmla="val 16667" name="adj"/>
            </a:avLst>
          </a:prstGeom>
          <a:solidFill>
            <a:srgbClr val="0070C0">
              <a:alpha val="2471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55" name="Google Shape;455;p59"/>
          <p:cNvSpPr txBox="1"/>
          <p:nvPr/>
        </p:nvSpPr>
        <p:spPr>
          <a:xfrm>
            <a:off x="4711128" y="3547650"/>
            <a:ext cx="40287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Source Sans Pro"/>
                <a:ea typeface="Source Sans Pro"/>
                <a:cs typeface="Source Sans Pro"/>
                <a:sym typeface="Source Sans Pro"/>
              </a:rPr>
              <a:t>Mastered Problems</a:t>
            </a:r>
            <a:endParaRPr/>
          </a:p>
        </p:txBody>
      </p:sp>
      <p:sp>
        <p:nvSpPr>
          <p:cNvPr id="456" name="Google Shape;456;p59"/>
          <p:cNvSpPr txBox="1"/>
          <p:nvPr/>
        </p:nvSpPr>
        <p:spPr>
          <a:xfrm>
            <a:off x="4714001" y="3865613"/>
            <a:ext cx="40287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Source Sans Pro"/>
                <a:ea typeface="Source Sans Pro"/>
                <a:cs typeface="Source Sans Pro"/>
                <a:sym typeface="Source Sans Pro"/>
              </a:rPr>
              <a:t>Problems Student is not ready for</a:t>
            </a:r>
            <a:endParaRPr/>
          </a:p>
        </p:txBody>
      </p:sp>
      <p:sp>
        <p:nvSpPr>
          <p:cNvPr id="457" name="Google Shape;457;p59"/>
          <p:cNvSpPr txBox="1"/>
          <p:nvPr/>
        </p:nvSpPr>
        <p:spPr>
          <a:xfrm>
            <a:off x="4717226" y="4197375"/>
            <a:ext cx="42738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00">
                <a:solidFill>
                  <a:schemeClr val="dk1"/>
                </a:solidFill>
                <a:latin typeface="Source Sans Pro"/>
                <a:ea typeface="Source Sans Pro"/>
                <a:cs typeface="Source Sans Pro"/>
                <a:sym typeface="Source Sans Pro"/>
              </a:rPr>
              <a:t>ZPD, Problems currently presented to Student </a:t>
            </a:r>
            <a:endParaRPr/>
          </a:p>
        </p:txBody>
      </p:sp>
      <p:sp>
        <p:nvSpPr>
          <p:cNvPr id="458" name="Google Shape;458;p59"/>
          <p:cNvSpPr txBox="1"/>
          <p:nvPr>
            <p:ph type="title"/>
          </p:nvPr>
        </p:nvSpPr>
        <p:spPr>
          <a:xfrm>
            <a:off x="431375" y="576100"/>
            <a:ext cx="7568700" cy="555300"/>
          </a:xfrm>
          <a:prstGeom prst="rect">
            <a:avLst/>
          </a:prstGeom>
          <a:noFill/>
          <a:ln>
            <a:noFill/>
          </a:ln>
        </p:spPr>
        <p:txBody>
          <a:bodyPr anchorCtr="0" anchor="b" bIns="45700" lIns="0" spcFirstLastPara="1" rIns="91425" wrap="square" tIns="45700">
            <a:noAutofit/>
          </a:bodyPr>
          <a:lstStyle/>
          <a:p>
            <a:pPr indent="0" lvl="0" marL="0" marR="0" rtl="0" algn="l">
              <a:lnSpc>
                <a:spcPct val="85000"/>
              </a:lnSpc>
              <a:spcBef>
                <a:spcPts val="0"/>
              </a:spcBef>
              <a:spcAft>
                <a:spcPts val="0"/>
              </a:spcAft>
              <a:buNone/>
            </a:pPr>
            <a:r>
              <a:rPr lang="en" sz="3000">
                <a:solidFill>
                  <a:srgbClr val="000000"/>
                </a:solidFill>
              </a:rPr>
              <a:t>ZPDES - Adaptive Sequencin</a:t>
            </a:r>
            <a:r>
              <a:rPr lang="en" sz="3000">
                <a:solidFill>
                  <a:schemeClr val="dk1"/>
                </a:solidFill>
              </a:rPr>
              <a:t>g</a:t>
            </a:r>
            <a:r>
              <a:rPr baseline="30000" lang="en" sz="3000">
                <a:solidFill>
                  <a:schemeClr val="dk1"/>
                </a:solidFill>
              </a:rPr>
              <a:t>[5]</a:t>
            </a:r>
            <a:r>
              <a:rPr lang="en" sz="3000">
                <a:solidFill>
                  <a:srgbClr val="000000"/>
                </a:solidFill>
              </a:rPr>
              <a:t> </a:t>
            </a:r>
            <a:endParaRPr sz="3000">
              <a:solidFill>
                <a:srgbClr val="000000"/>
              </a:solidFill>
            </a:endParaRPr>
          </a:p>
          <a:p>
            <a:pPr indent="0" lvl="0" marL="0" marR="0" rtl="0" algn="l">
              <a:lnSpc>
                <a:spcPct val="85000"/>
              </a:lnSpc>
              <a:spcBef>
                <a:spcPts val="0"/>
              </a:spcBef>
              <a:spcAft>
                <a:spcPts val="0"/>
              </a:spcAft>
              <a:buNone/>
            </a:pPr>
            <a:r>
              <a:rPr lang="en" sz="3000">
                <a:solidFill>
                  <a:srgbClr val="000000"/>
                </a:solidFill>
              </a:rPr>
              <a:t>2 Hyperparameters for Graph</a:t>
            </a:r>
            <a:endParaRPr b="0" baseline="30000" i="0" sz="3000" u="none" cap="none" strike="noStrike">
              <a:solidFill>
                <a:srgbClr val="000000"/>
              </a:solidFill>
              <a:latin typeface="Arial"/>
              <a:ea typeface="Arial"/>
              <a:cs typeface="Arial"/>
              <a:sym typeface="Arial"/>
            </a:endParaRPr>
          </a:p>
        </p:txBody>
      </p:sp>
      <p:sp>
        <p:nvSpPr>
          <p:cNvPr id="459" name="Google Shape;459;p59"/>
          <p:cNvSpPr/>
          <p:nvPr/>
        </p:nvSpPr>
        <p:spPr>
          <a:xfrm>
            <a:off x="908725" y="3599300"/>
            <a:ext cx="963900" cy="470400"/>
          </a:xfrm>
          <a:prstGeom prst="ellipse">
            <a:avLst/>
          </a:prstGeom>
          <a:noFill/>
          <a:ln cap="flat" cmpd="sng" w="76200">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9"/>
          <p:cNvSpPr/>
          <p:nvPr/>
        </p:nvSpPr>
        <p:spPr>
          <a:xfrm>
            <a:off x="962425" y="1947750"/>
            <a:ext cx="493800" cy="470400"/>
          </a:xfrm>
          <a:prstGeom prst="ellipse">
            <a:avLst/>
          </a:prstGeom>
          <a:solidFill>
            <a:srgbClr val="008F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61" name="Google Shape;461;p59"/>
          <p:cNvSpPr/>
          <p:nvPr/>
        </p:nvSpPr>
        <p:spPr>
          <a:xfrm>
            <a:off x="2389125" y="1971300"/>
            <a:ext cx="493800" cy="470400"/>
          </a:xfrm>
          <a:prstGeom prst="ellipse">
            <a:avLst/>
          </a:prstGeom>
          <a:solidFill>
            <a:srgbClr val="00B0F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62" name="Google Shape;462;p59"/>
          <p:cNvSpPr/>
          <p:nvPr/>
        </p:nvSpPr>
        <p:spPr>
          <a:xfrm>
            <a:off x="3102475" y="1926900"/>
            <a:ext cx="493800" cy="470400"/>
          </a:xfrm>
          <a:prstGeom prst="ellipse">
            <a:avLst/>
          </a:prstGeom>
          <a:solidFill>
            <a:srgbClr val="00B0F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63" name="Google Shape;463;p59"/>
          <p:cNvSpPr/>
          <p:nvPr/>
        </p:nvSpPr>
        <p:spPr>
          <a:xfrm>
            <a:off x="1961825" y="3599300"/>
            <a:ext cx="963900" cy="470400"/>
          </a:xfrm>
          <a:prstGeom prst="ellipse">
            <a:avLst/>
          </a:prstGeom>
          <a:solidFill>
            <a:srgbClr val="FF00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64" name="Google Shape;464;p59"/>
          <p:cNvSpPr/>
          <p:nvPr/>
        </p:nvSpPr>
        <p:spPr>
          <a:xfrm>
            <a:off x="1166125" y="4490050"/>
            <a:ext cx="1536000" cy="470400"/>
          </a:xfrm>
          <a:prstGeom prst="ellipse">
            <a:avLst/>
          </a:prstGeom>
          <a:solidFill>
            <a:srgbClr val="FF00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65" name="Google Shape;465;p59"/>
          <p:cNvSpPr/>
          <p:nvPr/>
        </p:nvSpPr>
        <p:spPr>
          <a:xfrm>
            <a:off x="1675775" y="1971300"/>
            <a:ext cx="493800" cy="470400"/>
          </a:xfrm>
          <a:prstGeom prst="ellipse">
            <a:avLst/>
          </a:prstGeom>
          <a:solidFill>
            <a:srgbClr val="008F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66" name="Google Shape;466;p59"/>
          <p:cNvSpPr/>
          <p:nvPr/>
        </p:nvSpPr>
        <p:spPr>
          <a:xfrm>
            <a:off x="908725" y="3641850"/>
            <a:ext cx="963900" cy="430200"/>
          </a:xfrm>
          <a:prstGeom prst="ellipse">
            <a:avLst/>
          </a:prstGeom>
          <a:solidFill>
            <a:srgbClr val="00B0F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sp>
        <p:nvSpPr>
          <p:cNvPr id="467" name="Google Shape;467;p59"/>
          <p:cNvSpPr/>
          <p:nvPr/>
        </p:nvSpPr>
        <p:spPr>
          <a:xfrm>
            <a:off x="512700" y="2773525"/>
            <a:ext cx="867000" cy="470400"/>
          </a:xfrm>
          <a:prstGeom prst="ellipse">
            <a:avLst/>
          </a:prstGeom>
          <a:solidFill>
            <a:srgbClr val="008F00">
              <a:alpha val="25880"/>
            </a:srgbClr>
          </a:solidFill>
          <a:ln>
            <a:noFill/>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Source Sans Pro"/>
              <a:ea typeface="Source Sans Pro"/>
              <a:cs typeface="Source Sans Pro"/>
              <a:sym typeface="Source Sans Pro"/>
            </a:endParaRPr>
          </a:p>
        </p:txBody>
      </p:sp>
      <p:pic>
        <p:nvPicPr>
          <p:cNvPr id="468" name="Google Shape;468;p59"/>
          <p:cNvPicPr preferRelativeResize="0"/>
          <p:nvPr/>
        </p:nvPicPr>
        <p:blipFill rotWithShape="1">
          <a:blip r:embed="rId4">
            <a:alphaModFix/>
          </a:blip>
          <a:srcRect b="0" l="0" r="0" t="0"/>
          <a:stretch/>
        </p:blipFill>
        <p:spPr>
          <a:xfrm>
            <a:off x="3905100" y="1933938"/>
            <a:ext cx="2616900" cy="714000"/>
          </a:xfrm>
          <a:prstGeom prst="rect">
            <a:avLst/>
          </a:prstGeom>
          <a:noFill/>
          <a:ln>
            <a:noFill/>
          </a:ln>
        </p:spPr>
      </p:pic>
      <p:sp>
        <p:nvSpPr>
          <p:cNvPr id="469" name="Google Shape;469;p59"/>
          <p:cNvSpPr txBox="1"/>
          <p:nvPr/>
        </p:nvSpPr>
        <p:spPr>
          <a:xfrm>
            <a:off x="7054650" y="1720050"/>
            <a:ext cx="2080800" cy="43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
                <a:solidFill>
                  <a:srgbClr val="000000"/>
                </a:solidFill>
                <a:latin typeface="Arial"/>
                <a:ea typeface="Arial"/>
                <a:cs typeface="Arial"/>
                <a:sym typeface="Arial"/>
              </a:rPr>
              <a:t>Correctness of answer </a:t>
            </a:r>
            <a:r>
              <a:rPr i="1" lang="en">
                <a:solidFill>
                  <a:srgbClr val="000000"/>
                </a:solidFill>
              </a:rPr>
              <a:t>the kth time the problem was presented</a:t>
            </a:r>
            <a:endParaRPr i="1">
              <a:solidFill>
                <a:srgbClr val="000000"/>
              </a:solidFill>
              <a:latin typeface="Arial"/>
              <a:ea typeface="Arial"/>
              <a:cs typeface="Arial"/>
              <a:sym typeface="Arial"/>
            </a:endParaRPr>
          </a:p>
        </p:txBody>
      </p:sp>
      <p:cxnSp>
        <p:nvCxnSpPr>
          <p:cNvPr id="470" name="Google Shape;470;p59"/>
          <p:cNvCxnSpPr/>
          <p:nvPr/>
        </p:nvCxnSpPr>
        <p:spPr>
          <a:xfrm flipH="1">
            <a:off x="6175650" y="2158650"/>
            <a:ext cx="879000" cy="6900"/>
          </a:xfrm>
          <a:prstGeom prst="straightConnector1">
            <a:avLst/>
          </a:prstGeom>
          <a:noFill/>
          <a:ln cap="flat" cmpd="sng" w="26425">
            <a:solidFill>
              <a:srgbClr val="000000"/>
            </a:solidFill>
            <a:prstDash val="solid"/>
            <a:round/>
            <a:headEnd len="sm" w="sm" type="none"/>
            <a:tailEnd len="med" w="med" type="triangle"/>
          </a:ln>
        </p:spPr>
      </p:cxnSp>
      <p:sp>
        <p:nvSpPr>
          <p:cNvPr id="471" name="Google Shape;471;p59"/>
          <p:cNvSpPr txBox="1"/>
          <p:nvPr/>
        </p:nvSpPr>
        <p:spPr>
          <a:xfrm>
            <a:off x="7233747" y="2399815"/>
            <a:ext cx="2285400" cy="2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
                <a:solidFill>
                  <a:srgbClr val="000000"/>
                </a:solidFill>
              </a:rPr>
              <a:t>History Length</a:t>
            </a:r>
            <a:endParaRPr b="1" i="1">
              <a:solidFill>
                <a:srgbClr val="000000"/>
              </a:solidFill>
            </a:endParaRPr>
          </a:p>
        </p:txBody>
      </p:sp>
      <p:cxnSp>
        <p:nvCxnSpPr>
          <p:cNvPr id="472" name="Google Shape;472;p59"/>
          <p:cNvCxnSpPr>
            <a:stCxn id="471" idx="1"/>
          </p:cNvCxnSpPr>
          <p:nvPr/>
        </p:nvCxnSpPr>
        <p:spPr>
          <a:xfrm flipH="1">
            <a:off x="6175647" y="2526865"/>
            <a:ext cx="1058100" cy="15300"/>
          </a:xfrm>
          <a:prstGeom prst="straightConnector1">
            <a:avLst/>
          </a:prstGeom>
          <a:noFill/>
          <a:ln cap="flat" cmpd="sng" w="26425">
            <a:solidFill>
              <a:srgbClr val="000000"/>
            </a:solidFill>
            <a:prstDash val="solid"/>
            <a:round/>
            <a:headEnd len="sm" w="sm" type="none"/>
            <a:tailEnd len="med" w="med" type="triangle"/>
          </a:ln>
        </p:spPr>
      </p:cxnSp>
      <p:sp>
        <p:nvSpPr>
          <p:cNvPr id="473" name="Google Shape;473;p59"/>
          <p:cNvSpPr txBox="1"/>
          <p:nvPr/>
        </p:nvSpPr>
        <p:spPr>
          <a:xfrm>
            <a:off x="3102475" y="4786925"/>
            <a:ext cx="5794200" cy="393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200"/>
              <a:t>[5] Benjamin Clement, Didier Roy, Pierre-Yves Oudeyer, and Manuel Lopes.2015.  Multi-armed bandits for intelligent tutoring systems.JEDM-Journal of Educational Data Mining, (2015)</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Google Shape;478;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Modeling Forgetting - MCM</a:t>
            </a:r>
            <a:r>
              <a:rPr baseline="30000" lang="en"/>
              <a:t>[6]</a:t>
            </a:r>
            <a:r>
              <a:rPr lang="en"/>
              <a:t> (Mozer 2010)</a:t>
            </a:r>
            <a:endParaRPr/>
          </a:p>
        </p:txBody>
      </p:sp>
      <p:sp>
        <p:nvSpPr>
          <p:cNvPr id="479" name="Google Shape;479;p60"/>
          <p:cNvSpPr txBox="1"/>
          <p:nvPr>
            <p:ph idx="1" type="body"/>
          </p:nvPr>
        </p:nvSpPr>
        <p:spPr>
          <a:xfrm>
            <a:off x="261900" y="4345850"/>
            <a:ext cx="8520600" cy="710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t>[6] Harold  Pashler,  Nicholas  Cepeda,  Robert  V  Lindsey,  Ed  Vul,  andMichael C Mozer. 2009.  Predicting the optimal spacing of study: Amultiscale context model of memory. InAdvances in neural information processing systems. 1321–1329.[24]Philip I Pavlik Jr and John R A</a:t>
            </a:r>
            <a:endParaRPr sz="1200"/>
          </a:p>
        </p:txBody>
      </p:sp>
      <p:pic>
        <p:nvPicPr>
          <p:cNvPr id="480" name="Google Shape;480;p60"/>
          <p:cNvPicPr preferRelativeResize="0"/>
          <p:nvPr/>
        </p:nvPicPr>
        <p:blipFill>
          <a:blip r:embed="rId3">
            <a:alphaModFix/>
          </a:blip>
          <a:stretch>
            <a:fillRect/>
          </a:stretch>
        </p:blipFill>
        <p:spPr>
          <a:xfrm>
            <a:off x="4443850" y="2204725"/>
            <a:ext cx="2481929" cy="379275"/>
          </a:xfrm>
          <a:prstGeom prst="rect">
            <a:avLst/>
          </a:prstGeom>
          <a:noFill/>
          <a:ln>
            <a:noFill/>
          </a:ln>
        </p:spPr>
      </p:pic>
      <p:sp>
        <p:nvSpPr>
          <p:cNvPr id="481" name="Google Shape;481;p60"/>
          <p:cNvSpPr txBox="1"/>
          <p:nvPr/>
        </p:nvSpPr>
        <p:spPr>
          <a:xfrm>
            <a:off x="129975" y="2165225"/>
            <a:ext cx="1023600" cy="5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Probability of Retention</a:t>
            </a:r>
            <a:endParaRPr/>
          </a:p>
        </p:txBody>
      </p:sp>
      <p:sp>
        <p:nvSpPr>
          <p:cNvPr id="482" name="Google Shape;482;p60"/>
          <p:cNvSpPr txBox="1"/>
          <p:nvPr/>
        </p:nvSpPr>
        <p:spPr>
          <a:xfrm>
            <a:off x="1947638" y="3799050"/>
            <a:ext cx="792300" cy="3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Time</a:t>
            </a:r>
            <a:endParaRPr/>
          </a:p>
        </p:txBody>
      </p:sp>
      <p:pic>
        <p:nvPicPr>
          <p:cNvPr id="483" name="Google Shape;483;p60"/>
          <p:cNvPicPr preferRelativeResize="0"/>
          <p:nvPr/>
        </p:nvPicPr>
        <p:blipFill rotWithShape="1">
          <a:blip r:embed="rId4">
            <a:alphaModFix/>
          </a:blip>
          <a:srcRect b="9329" l="0" r="0" t="0"/>
          <a:stretch/>
        </p:blipFill>
        <p:spPr>
          <a:xfrm>
            <a:off x="1153575" y="1074900"/>
            <a:ext cx="2931525" cy="2724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61"/>
          <p:cNvSpPr txBox="1"/>
          <p:nvPr>
            <p:ph type="title"/>
          </p:nvPr>
        </p:nvSpPr>
        <p:spPr>
          <a:xfrm>
            <a:off x="126600" y="428925"/>
            <a:ext cx="8890800" cy="106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Adaptive Student Support with No Prior Data in Katchi: </a:t>
            </a:r>
            <a:r>
              <a:rPr lang="en"/>
              <a:t>Korean learning webgame. </a:t>
            </a:r>
            <a:endParaRPr/>
          </a:p>
        </p:txBody>
      </p:sp>
      <p:pic>
        <p:nvPicPr>
          <p:cNvPr id="489" name="Google Shape;489;p61"/>
          <p:cNvPicPr preferRelativeResize="0"/>
          <p:nvPr/>
        </p:nvPicPr>
        <p:blipFill>
          <a:blip r:embed="rId3">
            <a:alphaModFix/>
          </a:blip>
          <a:stretch>
            <a:fillRect/>
          </a:stretch>
        </p:blipFill>
        <p:spPr>
          <a:xfrm>
            <a:off x="24850" y="2033200"/>
            <a:ext cx="9094298" cy="283080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62"/>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Katchi: Online Korean Language Learning Game</a:t>
            </a:r>
            <a:endParaRPr/>
          </a:p>
        </p:txBody>
      </p:sp>
      <p:pic>
        <p:nvPicPr>
          <p:cNvPr id="495" name="Google Shape;495;p62"/>
          <p:cNvPicPr preferRelativeResize="0"/>
          <p:nvPr/>
        </p:nvPicPr>
        <p:blipFill>
          <a:blip r:embed="rId3">
            <a:alphaModFix/>
          </a:blip>
          <a:stretch>
            <a:fillRect/>
          </a:stretch>
        </p:blipFill>
        <p:spPr>
          <a:xfrm>
            <a:off x="76188" y="1361650"/>
            <a:ext cx="8975877" cy="2140900"/>
          </a:xfrm>
          <a:prstGeom prst="rect">
            <a:avLst/>
          </a:prstGeom>
          <a:noFill/>
          <a:ln>
            <a:noFill/>
          </a:ln>
        </p:spPr>
      </p:pic>
      <p:sp>
        <p:nvSpPr>
          <p:cNvPr id="496" name="Google Shape;496;p62"/>
          <p:cNvSpPr txBox="1"/>
          <p:nvPr/>
        </p:nvSpPr>
        <p:spPr>
          <a:xfrm>
            <a:off x="122438"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Color shape</a:t>
            </a:r>
            <a:endParaRPr sz="2000">
              <a:solidFill>
                <a:schemeClr val="dk1"/>
              </a:solidFill>
            </a:endParaRPr>
          </a:p>
          <a:p>
            <a:pPr indent="0" lvl="0" marL="0" rtl="0" algn="ctr">
              <a:spcBef>
                <a:spcPts val="0"/>
              </a:spcBef>
              <a:spcAft>
                <a:spcPts val="0"/>
              </a:spcAft>
              <a:buNone/>
            </a:pPr>
            <a:r>
              <a:rPr lang="en" sz="2000">
                <a:solidFill>
                  <a:schemeClr val="dk1"/>
                </a:solidFill>
              </a:rPr>
              <a:t>Red triangle</a:t>
            </a:r>
            <a:endParaRPr sz="2000">
              <a:solidFill>
                <a:schemeClr val="dk1"/>
              </a:solidFill>
            </a:endParaRPr>
          </a:p>
          <a:p>
            <a:pPr indent="0" lvl="0" marL="0" rtl="0" algn="ctr">
              <a:spcBef>
                <a:spcPts val="0"/>
              </a:spcBef>
              <a:spcAft>
                <a:spcPts val="0"/>
              </a:spcAft>
              <a:buNone/>
            </a:pPr>
            <a:r>
              <a:t/>
            </a:r>
            <a:endParaRPr sz="2000"/>
          </a:p>
        </p:txBody>
      </p:sp>
      <p:sp>
        <p:nvSpPr>
          <p:cNvPr id="497" name="Google Shape;497;p62"/>
          <p:cNvSpPr txBox="1"/>
          <p:nvPr/>
        </p:nvSpPr>
        <p:spPr>
          <a:xfrm>
            <a:off x="3249963"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Shape and shape</a:t>
            </a:r>
            <a:endParaRPr sz="2000">
              <a:solidFill>
                <a:schemeClr val="dk1"/>
              </a:solidFill>
            </a:endParaRPr>
          </a:p>
          <a:p>
            <a:pPr indent="0" lvl="0" marL="0" rtl="0" algn="ctr">
              <a:spcBef>
                <a:spcPts val="0"/>
              </a:spcBef>
              <a:spcAft>
                <a:spcPts val="0"/>
              </a:spcAft>
              <a:buNone/>
            </a:pPr>
            <a:r>
              <a:rPr lang="en" sz="2000">
                <a:solidFill>
                  <a:schemeClr val="dk1"/>
                </a:solidFill>
              </a:rPr>
              <a:t>Circle and triangle</a:t>
            </a:r>
            <a:endParaRPr sz="2000"/>
          </a:p>
        </p:txBody>
      </p:sp>
      <p:sp>
        <p:nvSpPr>
          <p:cNvPr id="498" name="Google Shape;498;p62"/>
          <p:cNvSpPr txBox="1"/>
          <p:nvPr/>
        </p:nvSpPr>
        <p:spPr>
          <a:xfrm>
            <a:off x="6110363"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Numbers colors shapes</a:t>
            </a:r>
            <a:endParaRPr sz="2000">
              <a:solidFill>
                <a:schemeClr val="dk1"/>
              </a:solidFill>
            </a:endParaRPr>
          </a:p>
          <a:p>
            <a:pPr indent="0" lvl="0" marL="0" rtl="0" algn="ctr">
              <a:spcBef>
                <a:spcPts val="0"/>
              </a:spcBef>
              <a:spcAft>
                <a:spcPts val="0"/>
              </a:spcAft>
              <a:buNone/>
            </a:pPr>
            <a:r>
              <a:rPr lang="en" sz="2000">
                <a:solidFill>
                  <a:schemeClr val="dk1"/>
                </a:solidFill>
              </a:rPr>
              <a:t>2 red triangles </a:t>
            </a:r>
            <a:endParaRPr sz="2000">
              <a:solidFill>
                <a:schemeClr val="dk1"/>
              </a:solidFill>
            </a:endParaRPr>
          </a:p>
          <a:p>
            <a:pPr indent="0" lvl="0" marL="0" rtl="0" algn="ctr">
              <a:spcBef>
                <a:spcPts val="0"/>
              </a:spcBef>
              <a:spcAft>
                <a:spcPts val="0"/>
              </a:spcAft>
              <a:buNone/>
            </a:pPr>
            <a:r>
              <a:rPr lang="en" sz="2000">
                <a:solidFill>
                  <a:schemeClr val="dk1"/>
                </a:solidFill>
              </a:rPr>
              <a:t>&amp; green circles</a:t>
            </a:r>
            <a:endParaRPr sz="2000">
              <a:solidFill>
                <a:schemeClr val="dk1"/>
              </a:solidFill>
            </a:endParaRPr>
          </a:p>
          <a:p>
            <a:pPr indent="0" lvl="0" marL="0" rtl="0" algn="ctr">
              <a:spcBef>
                <a:spcPts val="0"/>
              </a:spcBef>
              <a:spcAft>
                <a:spcPts val="0"/>
              </a:spcAft>
              <a:buNone/>
            </a:pPr>
            <a:r>
              <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6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Experiments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7" name="Shape 507"/>
        <p:cNvGrpSpPr/>
        <p:nvPr/>
      </p:nvGrpSpPr>
      <p:grpSpPr>
        <a:xfrm>
          <a:off x="0" y="0"/>
          <a:ext cx="0" cy="0"/>
          <a:chOff x="0" y="0"/>
          <a:chExt cx="0" cy="0"/>
        </a:xfrm>
      </p:grpSpPr>
      <p:sp>
        <p:nvSpPr>
          <p:cNvPr id="508" name="Google Shape;508;p64"/>
          <p:cNvSpPr txBox="1"/>
          <p:nvPr>
            <p:ph type="title"/>
          </p:nvPr>
        </p:nvSpPr>
        <p:spPr>
          <a:xfrm>
            <a:off x="311700" y="89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 1: Adaptive V1 vs Fixed V1 (length: 43)</a:t>
            </a:r>
            <a:endParaRPr/>
          </a:p>
        </p:txBody>
      </p:sp>
      <p:pic>
        <p:nvPicPr>
          <p:cNvPr id="509" name="Google Shape;509;p64"/>
          <p:cNvPicPr preferRelativeResize="0"/>
          <p:nvPr/>
        </p:nvPicPr>
        <p:blipFill>
          <a:blip r:embed="rId3">
            <a:alphaModFix/>
          </a:blip>
          <a:stretch>
            <a:fillRect/>
          </a:stretch>
        </p:blipFill>
        <p:spPr>
          <a:xfrm>
            <a:off x="49700" y="950825"/>
            <a:ext cx="9094298" cy="2830809"/>
          </a:xfrm>
          <a:prstGeom prst="rect">
            <a:avLst/>
          </a:prstGeom>
          <a:noFill/>
          <a:ln>
            <a:noFill/>
          </a:ln>
        </p:spPr>
      </p:pic>
      <p:pic>
        <p:nvPicPr>
          <p:cNvPr id="510" name="Google Shape;510;p64"/>
          <p:cNvPicPr preferRelativeResize="0"/>
          <p:nvPr/>
        </p:nvPicPr>
        <p:blipFill>
          <a:blip r:embed="rId4">
            <a:alphaModFix/>
          </a:blip>
          <a:stretch>
            <a:fillRect/>
          </a:stretch>
        </p:blipFill>
        <p:spPr>
          <a:xfrm>
            <a:off x="1741750" y="4542372"/>
            <a:ext cx="5409950" cy="330600"/>
          </a:xfrm>
          <a:prstGeom prst="rect">
            <a:avLst/>
          </a:prstGeom>
          <a:noFill/>
          <a:ln>
            <a:noFill/>
          </a:ln>
        </p:spPr>
      </p:pic>
      <p:sp>
        <p:nvSpPr>
          <p:cNvPr id="511" name="Google Shape;511;p64"/>
          <p:cNvSpPr txBox="1"/>
          <p:nvPr/>
        </p:nvSpPr>
        <p:spPr>
          <a:xfrm>
            <a:off x="3913475" y="4282650"/>
            <a:ext cx="1066500" cy="3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Fixed V1</a:t>
            </a:r>
            <a:endParaRPr/>
          </a:p>
        </p:txBody>
      </p:sp>
      <p:sp>
        <p:nvSpPr>
          <p:cNvPr id="512" name="Google Shape;512;p64"/>
          <p:cNvSpPr txBox="1"/>
          <p:nvPr/>
        </p:nvSpPr>
        <p:spPr>
          <a:xfrm>
            <a:off x="7245225" y="4341975"/>
            <a:ext cx="1848900" cy="53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Red represents repeated problems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define better?</a:t>
            </a:r>
            <a:endParaRPr/>
          </a:p>
        </p:txBody>
      </p:sp>
      <p:sp>
        <p:nvSpPr>
          <p:cNvPr id="518" name="Google Shape;518;p65"/>
          <p:cNvSpPr txBox="1"/>
          <p:nvPr>
            <p:ph idx="1" type="body"/>
          </p:nvPr>
        </p:nvSpPr>
        <p:spPr>
          <a:xfrm>
            <a:off x="311700" y="1152475"/>
            <a:ext cx="8520600" cy="807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Do people learn faster?</a:t>
            </a:r>
            <a:endParaRPr/>
          </a:p>
          <a:p>
            <a:pPr indent="-342900" lvl="0" marL="457200" rtl="0" algn="l">
              <a:spcBef>
                <a:spcPts val="0"/>
              </a:spcBef>
              <a:spcAft>
                <a:spcPts val="0"/>
              </a:spcAft>
              <a:buSzPts val="1800"/>
              <a:buAutoNum type="arabicPeriod"/>
            </a:pPr>
            <a:r>
              <a:rPr lang="en"/>
              <a:t>Do people learn more?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define better?</a:t>
            </a:r>
            <a:endParaRPr/>
          </a:p>
        </p:txBody>
      </p:sp>
      <p:sp>
        <p:nvSpPr>
          <p:cNvPr id="524" name="Google Shape;524;p66"/>
          <p:cNvSpPr txBox="1"/>
          <p:nvPr>
            <p:ph idx="1" type="body"/>
          </p:nvPr>
        </p:nvSpPr>
        <p:spPr>
          <a:xfrm>
            <a:off x="311700" y="1152475"/>
            <a:ext cx="8520600" cy="807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Do people learn faster?</a:t>
            </a:r>
            <a:endParaRPr/>
          </a:p>
          <a:p>
            <a:pPr indent="-342900" lvl="0" marL="457200" rtl="0" algn="l">
              <a:spcBef>
                <a:spcPts val="0"/>
              </a:spcBef>
              <a:spcAft>
                <a:spcPts val="0"/>
              </a:spcAft>
              <a:buSzPts val="1800"/>
              <a:buAutoNum type="arabicPeriod"/>
            </a:pPr>
            <a:r>
              <a:rPr lang="en"/>
              <a:t>Do people learn more?</a:t>
            </a:r>
            <a:endParaRPr/>
          </a:p>
        </p:txBody>
      </p:sp>
      <p:sp>
        <p:nvSpPr>
          <p:cNvPr id="525" name="Google Shape;525;p66"/>
          <p:cNvSpPr txBox="1"/>
          <p:nvPr/>
        </p:nvSpPr>
        <p:spPr>
          <a:xfrm>
            <a:off x="311700" y="2686675"/>
            <a:ext cx="8520600" cy="1674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AutoNum type="arabicPeriod"/>
            </a:pPr>
            <a:r>
              <a:rPr lang="en" sz="1800">
                <a:solidFill>
                  <a:srgbClr val="595959"/>
                </a:solidFill>
              </a:rPr>
              <a:t>Correct on the first attempt and will give credit to all ancestors</a:t>
            </a:r>
            <a:endParaRPr sz="1800">
              <a:solidFill>
                <a:srgbClr val="595959"/>
              </a:solidFill>
            </a:endParaRPr>
          </a:p>
          <a:p>
            <a:pPr indent="-342900" lvl="0" marL="457200" rtl="0" algn="l">
              <a:lnSpc>
                <a:spcPct val="115000"/>
              </a:lnSpc>
              <a:spcBef>
                <a:spcPts val="0"/>
              </a:spcBef>
              <a:spcAft>
                <a:spcPts val="0"/>
              </a:spcAft>
              <a:buClr>
                <a:srgbClr val="595959"/>
              </a:buClr>
              <a:buSzPts val="1800"/>
              <a:buAutoNum type="arabicPeriod"/>
            </a:pPr>
            <a:r>
              <a:rPr lang="en" sz="1800">
                <a:solidFill>
                  <a:srgbClr val="595959"/>
                </a:solidFill>
              </a:rPr>
              <a:t>Correct on the first attempt and will not give credit to ancestors</a:t>
            </a:r>
            <a:endParaRPr sz="1800">
              <a:solidFill>
                <a:srgbClr val="595959"/>
              </a:solidFill>
            </a:endParaRPr>
          </a:p>
          <a:p>
            <a:pPr indent="-342900" lvl="0" marL="457200" rtl="0" algn="l">
              <a:lnSpc>
                <a:spcPct val="115000"/>
              </a:lnSpc>
              <a:spcBef>
                <a:spcPts val="0"/>
              </a:spcBef>
              <a:spcAft>
                <a:spcPts val="0"/>
              </a:spcAft>
              <a:buClr>
                <a:srgbClr val="595959"/>
              </a:buClr>
              <a:buSzPts val="1800"/>
              <a:buAutoNum type="arabicPeriod"/>
            </a:pPr>
            <a:r>
              <a:rPr lang="en" sz="1800">
                <a:solidFill>
                  <a:srgbClr val="595959"/>
                </a:solidFill>
              </a:rPr>
              <a:t>Completed the problem</a:t>
            </a:r>
            <a:endParaRPr sz="1800">
              <a:solidFill>
                <a:srgbClr val="595959"/>
              </a:solidFill>
            </a:endParaRPr>
          </a:p>
          <a:p>
            <a:pPr indent="0" lvl="0" marL="0" rtl="0" algn="l">
              <a:lnSpc>
                <a:spcPct val="115000"/>
              </a:lnSpc>
              <a:spcBef>
                <a:spcPts val="1600"/>
              </a:spcBef>
              <a:spcAft>
                <a:spcPts val="1600"/>
              </a:spcAft>
              <a:buNone/>
            </a:pPr>
            <a:r>
              <a:rPr lang="en" sz="1800">
                <a:solidFill>
                  <a:srgbClr val="595959"/>
                </a:solidFill>
              </a:rPr>
              <a:t>All three criteria lead to the same results</a:t>
            </a:r>
            <a:endParaRPr sz="1800">
              <a:solidFill>
                <a:srgbClr val="595959"/>
              </a:solidFill>
            </a:endParaRPr>
          </a:p>
        </p:txBody>
      </p:sp>
      <p:sp>
        <p:nvSpPr>
          <p:cNvPr id="526" name="Google Shape;526;p66"/>
          <p:cNvSpPr txBox="1"/>
          <p:nvPr>
            <p:ph type="title"/>
          </p:nvPr>
        </p:nvSpPr>
        <p:spPr>
          <a:xfrm>
            <a:off x="377175" y="2094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Criteria for mastery: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532" name="Google Shape;532;p67"/>
          <p:cNvSpPr txBox="1"/>
          <p:nvPr>
            <p:ph idx="1" type="body"/>
          </p:nvPr>
        </p:nvSpPr>
        <p:spPr>
          <a:xfrm>
            <a:off x="311700" y="1152475"/>
            <a:ext cx="42471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Overall people did not learn faster in the adaptive progression.</a:t>
            </a:r>
            <a:endParaRPr/>
          </a:p>
          <a:p>
            <a:pPr indent="-342900" lvl="0" marL="457200" rtl="0" algn="l">
              <a:spcBef>
                <a:spcPts val="0"/>
              </a:spcBef>
              <a:spcAft>
                <a:spcPts val="0"/>
              </a:spcAft>
              <a:buSzPts val="1800"/>
              <a:buChar char="●"/>
            </a:pPr>
            <a:r>
              <a:rPr lang="en"/>
              <a:t>Learn faster at first, but the gap closes.</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Why?</a:t>
            </a:r>
            <a:endParaRPr/>
          </a:p>
        </p:txBody>
      </p:sp>
      <p:pic>
        <p:nvPicPr>
          <p:cNvPr id="533" name="Google Shape;533;p67"/>
          <p:cNvPicPr preferRelativeResize="0"/>
          <p:nvPr/>
        </p:nvPicPr>
        <p:blipFill>
          <a:blip r:embed="rId3">
            <a:alphaModFix/>
          </a:blip>
          <a:stretch>
            <a:fillRect/>
          </a:stretch>
        </p:blipFill>
        <p:spPr>
          <a:xfrm>
            <a:off x="4782300" y="1525650"/>
            <a:ext cx="3895725" cy="2762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41"/>
          <p:cNvSpPr txBox="1"/>
          <p:nvPr>
            <p:ph type="title"/>
          </p:nvPr>
        </p:nvSpPr>
        <p:spPr>
          <a:xfrm>
            <a:off x="2114550" y="2057400"/>
            <a:ext cx="87630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Computers that </a:t>
            </a:r>
            <a:endParaRPr/>
          </a:p>
          <a:p>
            <a:pPr indent="0" lvl="0" marL="0" rtl="0" algn="ctr">
              <a:spcBef>
                <a:spcPts val="0"/>
              </a:spcBef>
              <a:spcAft>
                <a:spcPts val="0"/>
              </a:spcAft>
              <a:buNone/>
            </a:pPr>
            <a:r>
              <a:rPr lang="en"/>
              <a:t>Learn to Help Us</a:t>
            </a:r>
            <a:endParaRPr/>
          </a:p>
        </p:txBody>
      </p:sp>
      <p:sp>
        <p:nvSpPr>
          <p:cNvPr id="238" name="Google Shape;238;p41"/>
          <p:cNvSpPr/>
          <p:nvPr/>
        </p:nvSpPr>
        <p:spPr>
          <a:xfrm>
            <a:off x="-217825" y="4684425"/>
            <a:ext cx="9791700" cy="757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9" name="Google Shape;239;p41"/>
          <p:cNvPicPr preferRelativeResize="0"/>
          <p:nvPr/>
        </p:nvPicPr>
        <p:blipFill rotWithShape="1">
          <a:blip r:embed="rId3">
            <a:alphaModFix/>
          </a:blip>
          <a:srcRect b="0" l="0" r="0" t="12072"/>
          <a:stretch/>
        </p:blipFill>
        <p:spPr>
          <a:xfrm>
            <a:off x="-141625" y="0"/>
            <a:ext cx="4038600" cy="2663304"/>
          </a:xfrm>
          <a:prstGeom prst="rect">
            <a:avLst/>
          </a:prstGeom>
          <a:noFill/>
          <a:ln>
            <a:noFill/>
          </a:ln>
        </p:spPr>
      </p:pic>
      <p:pic>
        <p:nvPicPr>
          <p:cNvPr id="240" name="Google Shape;240;p41"/>
          <p:cNvPicPr preferRelativeResize="0"/>
          <p:nvPr/>
        </p:nvPicPr>
        <p:blipFill>
          <a:blip r:embed="rId4">
            <a:alphaModFix/>
          </a:blip>
          <a:stretch>
            <a:fillRect/>
          </a:stretch>
        </p:blipFill>
        <p:spPr>
          <a:xfrm>
            <a:off x="1220426" y="2445844"/>
            <a:ext cx="1384613" cy="250325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Google Shape;538;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Perhaps Review is not Necessary</a:t>
            </a:r>
            <a:endParaRPr/>
          </a:p>
        </p:txBody>
      </p:sp>
      <p:sp>
        <p:nvSpPr>
          <p:cNvPr id="539" name="Google Shape;539;p68"/>
          <p:cNvSpPr txBox="1"/>
          <p:nvPr>
            <p:ph idx="1" type="body"/>
          </p:nvPr>
        </p:nvSpPr>
        <p:spPr>
          <a:xfrm>
            <a:off x="311700" y="1152475"/>
            <a:ext cx="8520600" cy="42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Fit two IRT models:</a:t>
            </a:r>
            <a:endParaRPr/>
          </a:p>
        </p:txBody>
      </p:sp>
      <p:pic>
        <p:nvPicPr>
          <p:cNvPr id="540" name="Google Shape;540;p68"/>
          <p:cNvPicPr preferRelativeResize="0"/>
          <p:nvPr/>
        </p:nvPicPr>
        <p:blipFill>
          <a:blip r:embed="rId3">
            <a:alphaModFix/>
          </a:blip>
          <a:stretch>
            <a:fillRect/>
          </a:stretch>
        </p:blipFill>
        <p:spPr>
          <a:xfrm>
            <a:off x="403400" y="1888851"/>
            <a:ext cx="3590349" cy="703025"/>
          </a:xfrm>
          <a:prstGeom prst="rect">
            <a:avLst/>
          </a:prstGeom>
          <a:noFill/>
          <a:ln>
            <a:noFill/>
          </a:ln>
        </p:spPr>
      </p:pic>
      <p:pic>
        <p:nvPicPr>
          <p:cNvPr id="541" name="Google Shape;541;p68"/>
          <p:cNvPicPr preferRelativeResize="0"/>
          <p:nvPr/>
        </p:nvPicPr>
        <p:blipFill>
          <a:blip r:embed="rId4">
            <a:alphaModFix/>
          </a:blip>
          <a:stretch>
            <a:fillRect/>
          </a:stretch>
        </p:blipFill>
        <p:spPr>
          <a:xfrm>
            <a:off x="4820550" y="1920675"/>
            <a:ext cx="3970076" cy="639375"/>
          </a:xfrm>
          <a:prstGeom prst="rect">
            <a:avLst/>
          </a:prstGeom>
          <a:noFill/>
          <a:ln>
            <a:noFill/>
          </a:ln>
        </p:spPr>
      </p:pic>
      <p:sp>
        <p:nvSpPr>
          <p:cNvPr id="542" name="Google Shape;542;p68"/>
          <p:cNvSpPr txBox="1"/>
          <p:nvPr/>
        </p:nvSpPr>
        <p:spPr>
          <a:xfrm>
            <a:off x="403400" y="2647175"/>
            <a:ext cx="5293500" cy="255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Parameters from fixed data:</a:t>
            </a:r>
            <a:endParaRPr/>
          </a:p>
          <a:p>
            <a:pPr indent="-317500" lvl="0" marL="457200" rtl="0" algn="l">
              <a:spcBef>
                <a:spcPts val="0"/>
              </a:spcBef>
              <a:spcAft>
                <a:spcPts val="0"/>
              </a:spcAft>
              <a:buSzPts val="1400"/>
              <a:buChar char="●"/>
            </a:pPr>
            <a:r>
              <a:rPr lang="en"/>
              <a:t>p(x): probability of correct on the first attempt</a:t>
            </a:r>
            <a:endParaRPr/>
          </a:p>
          <a:p>
            <a:pPr indent="-317500" lvl="0" marL="457200" rtl="0" algn="l">
              <a:spcBef>
                <a:spcPts val="0"/>
              </a:spcBef>
              <a:spcAft>
                <a:spcPts val="0"/>
              </a:spcAft>
              <a:buSzPts val="1400"/>
              <a:buChar char="●"/>
            </a:pPr>
            <a:r>
              <a:rPr lang="en"/>
              <a:t>x</a:t>
            </a:r>
            <a:r>
              <a:rPr lang="en"/>
              <a:t>: prerequisites correct on the first attempt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Trained parameters:</a:t>
            </a:r>
            <a:endParaRPr/>
          </a:p>
          <a:p>
            <a:pPr indent="-317500" lvl="0" marL="457200" rtl="0" algn="l">
              <a:spcBef>
                <a:spcPts val="0"/>
              </a:spcBef>
              <a:spcAft>
                <a:spcPts val="0"/>
              </a:spcAft>
              <a:buSzPts val="1400"/>
              <a:buChar char="●"/>
            </a:pPr>
            <a:r>
              <a:rPr lang="en"/>
              <a:t>w</a:t>
            </a:r>
            <a:r>
              <a:rPr baseline="-25000" lang="en"/>
              <a:t>0</a:t>
            </a:r>
            <a:r>
              <a:rPr lang="en"/>
              <a:t>: Bias</a:t>
            </a:r>
            <a:endParaRPr/>
          </a:p>
          <a:p>
            <a:pPr indent="-317500" lvl="0" marL="457200" rtl="0" algn="l">
              <a:spcBef>
                <a:spcPts val="0"/>
              </a:spcBef>
              <a:spcAft>
                <a:spcPts val="0"/>
              </a:spcAft>
              <a:buSzPts val="1400"/>
              <a:buChar char="●"/>
            </a:pPr>
            <a:r>
              <a:rPr lang="en"/>
              <a:t>d</a:t>
            </a:r>
            <a:r>
              <a:rPr baseline="-25000" lang="en"/>
              <a:t>i</a:t>
            </a:r>
            <a:r>
              <a:rPr lang="en"/>
              <a:t>: Difficulty of problem i</a:t>
            </a:r>
            <a:endParaRPr/>
          </a:p>
          <a:p>
            <a:pPr indent="-317500" lvl="0" marL="457200" rtl="0" algn="l">
              <a:spcBef>
                <a:spcPts val="0"/>
              </a:spcBef>
              <a:spcAft>
                <a:spcPts val="0"/>
              </a:spcAft>
              <a:buSzPts val="1400"/>
              <a:buChar char="●"/>
            </a:pPr>
            <a:r>
              <a:rPr lang="en"/>
              <a:t>s</a:t>
            </a:r>
            <a:r>
              <a:rPr baseline="-25000" lang="en"/>
              <a:t>j</a:t>
            </a:r>
            <a:r>
              <a:rPr lang="en"/>
              <a:t>: Ability of student j</a:t>
            </a:r>
            <a:endParaRPr/>
          </a:p>
          <a:p>
            <a:pPr indent="-317500" lvl="0" marL="457200" rtl="0" algn="l">
              <a:spcBef>
                <a:spcPts val="0"/>
              </a:spcBef>
              <a:spcAft>
                <a:spcPts val="0"/>
              </a:spcAft>
              <a:buSzPts val="1400"/>
              <a:buChar char="●"/>
            </a:pPr>
            <a:r>
              <a:rPr lang="en"/>
              <a:t>w</a:t>
            </a:r>
            <a:r>
              <a:rPr lang="en"/>
              <a:t>: weight on 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Both resulted in MSE of 0.0435</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6" name="Shape 546"/>
        <p:cNvGrpSpPr/>
        <p:nvPr/>
      </p:nvGrpSpPr>
      <p:grpSpPr>
        <a:xfrm>
          <a:off x="0" y="0"/>
          <a:ext cx="0" cy="0"/>
          <a:chOff x="0" y="0"/>
          <a:chExt cx="0" cy="0"/>
        </a:xfrm>
      </p:grpSpPr>
      <p:sp>
        <p:nvSpPr>
          <p:cNvPr id="547" name="Google Shape;547;p6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Perhaps Features Used Were Too Fine Grained</a:t>
            </a:r>
            <a:endParaRPr/>
          </a:p>
        </p:txBody>
      </p:sp>
      <p:pic>
        <p:nvPicPr>
          <p:cNvPr id="548" name="Google Shape;548;p69"/>
          <p:cNvPicPr preferRelativeResize="0"/>
          <p:nvPr/>
        </p:nvPicPr>
        <p:blipFill>
          <a:blip r:embed="rId3">
            <a:alphaModFix/>
          </a:blip>
          <a:stretch>
            <a:fillRect/>
          </a:stretch>
        </p:blipFill>
        <p:spPr>
          <a:xfrm>
            <a:off x="76188" y="1361650"/>
            <a:ext cx="8975877" cy="2140900"/>
          </a:xfrm>
          <a:prstGeom prst="rect">
            <a:avLst/>
          </a:prstGeom>
          <a:noFill/>
          <a:ln>
            <a:noFill/>
          </a:ln>
        </p:spPr>
      </p:pic>
      <p:sp>
        <p:nvSpPr>
          <p:cNvPr id="549" name="Google Shape;549;p69"/>
          <p:cNvSpPr txBox="1"/>
          <p:nvPr/>
        </p:nvSpPr>
        <p:spPr>
          <a:xfrm>
            <a:off x="122438"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Color shape</a:t>
            </a:r>
            <a:endParaRPr sz="2000">
              <a:solidFill>
                <a:schemeClr val="dk1"/>
              </a:solidFill>
            </a:endParaRPr>
          </a:p>
          <a:p>
            <a:pPr indent="0" lvl="0" marL="0" rtl="0" algn="ctr">
              <a:spcBef>
                <a:spcPts val="0"/>
              </a:spcBef>
              <a:spcAft>
                <a:spcPts val="0"/>
              </a:spcAft>
              <a:buNone/>
            </a:pPr>
            <a:r>
              <a:rPr b="1" lang="en" sz="2000">
                <a:solidFill>
                  <a:schemeClr val="dk1"/>
                </a:solidFill>
              </a:rPr>
              <a:t>Red triangle</a:t>
            </a:r>
            <a:endParaRPr b="1" sz="2000">
              <a:solidFill>
                <a:schemeClr val="dk1"/>
              </a:solidFill>
            </a:endParaRPr>
          </a:p>
          <a:p>
            <a:pPr indent="0" lvl="0" marL="0" rtl="0" algn="ctr">
              <a:spcBef>
                <a:spcPts val="0"/>
              </a:spcBef>
              <a:spcAft>
                <a:spcPts val="0"/>
              </a:spcAft>
              <a:buNone/>
            </a:pPr>
            <a:r>
              <a:t/>
            </a:r>
            <a:endParaRPr sz="2000"/>
          </a:p>
        </p:txBody>
      </p:sp>
      <p:sp>
        <p:nvSpPr>
          <p:cNvPr id="550" name="Google Shape;550;p69"/>
          <p:cNvSpPr txBox="1"/>
          <p:nvPr/>
        </p:nvSpPr>
        <p:spPr>
          <a:xfrm>
            <a:off x="3249963"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Shape and shape</a:t>
            </a:r>
            <a:endParaRPr sz="2000">
              <a:solidFill>
                <a:schemeClr val="dk1"/>
              </a:solidFill>
            </a:endParaRPr>
          </a:p>
          <a:p>
            <a:pPr indent="0" lvl="0" marL="0" rtl="0" algn="ctr">
              <a:spcBef>
                <a:spcPts val="0"/>
              </a:spcBef>
              <a:spcAft>
                <a:spcPts val="0"/>
              </a:spcAft>
              <a:buNone/>
            </a:pPr>
            <a:r>
              <a:rPr b="1" lang="en" sz="2000">
                <a:solidFill>
                  <a:schemeClr val="dk1"/>
                </a:solidFill>
              </a:rPr>
              <a:t>Circle and triangle</a:t>
            </a:r>
            <a:endParaRPr b="1" sz="2000"/>
          </a:p>
        </p:txBody>
      </p:sp>
      <p:sp>
        <p:nvSpPr>
          <p:cNvPr id="551" name="Google Shape;551;p69"/>
          <p:cNvSpPr txBox="1"/>
          <p:nvPr/>
        </p:nvSpPr>
        <p:spPr>
          <a:xfrm>
            <a:off x="6110363"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Numbers colors shapes</a:t>
            </a:r>
            <a:endParaRPr sz="2000">
              <a:solidFill>
                <a:schemeClr val="dk1"/>
              </a:solidFill>
            </a:endParaRPr>
          </a:p>
          <a:p>
            <a:pPr indent="0" lvl="0" marL="0" rtl="0" algn="ctr">
              <a:spcBef>
                <a:spcPts val="0"/>
              </a:spcBef>
              <a:spcAft>
                <a:spcPts val="0"/>
              </a:spcAft>
              <a:buNone/>
            </a:pPr>
            <a:r>
              <a:rPr b="1" lang="en" sz="2000">
                <a:solidFill>
                  <a:schemeClr val="dk1"/>
                </a:solidFill>
              </a:rPr>
              <a:t>2 red triangles </a:t>
            </a:r>
            <a:endParaRPr b="1" sz="2000">
              <a:solidFill>
                <a:schemeClr val="dk1"/>
              </a:solidFill>
            </a:endParaRPr>
          </a:p>
          <a:p>
            <a:pPr indent="0" lvl="0" marL="0" rtl="0" algn="ctr">
              <a:spcBef>
                <a:spcPts val="0"/>
              </a:spcBef>
              <a:spcAft>
                <a:spcPts val="0"/>
              </a:spcAft>
              <a:buNone/>
            </a:pPr>
            <a:r>
              <a:rPr b="1" lang="en" sz="2000">
                <a:solidFill>
                  <a:schemeClr val="dk1"/>
                </a:solidFill>
              </a:rPr>
              <a:t>&amp; green circles</a:t>
            </a:r>
            <a:endParaRPr b="1" sz="2000">
              <a:solidFill>
                <a:schemeClr val="dk1"/>
              </a:solidFill>
            </a:endParaRPr>
          </a:p>
          <a:p>
            <a:pPr indent="0" lvl="0" marL="0" rtl="0" algn="ctr">
              <a:spcBef>
                <a:spcPts val="0"/>
              </a:spcBef>
              <a:spcAft>
                <a:spcPts val="0"/>
              </a:spcAft>
              <a:buNone/>
            </a:pPr>
            <a:r>
              <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5" name="Shape 555"/>
        <p:cNvGrpSpPr/>
        <p:nvPr/>
      </p:nvGrpSpPr>
      <p:grpSpPr>
        <a:xfrm>
          <a:off x="0" y="0"/>
          <a:ext cx="0" cy="0"/>
          <a:chOff x="0" y="0"/>
          <a:chExt cx="0" cy="0"/>
        </a:xfrm>
      </p:grpSpPr>
      <p:sp>
        <p:nvSpPr>
          <p:cNvPr id="556" name="Google Shape;556;p70"/>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Need to Show Performance on Each Item, Maybe Adaptivity Has Little Potential Benefit </a:t>
            </a:r>
            <a:endParaRPr/>
          </a:p>
        </p:txBody>
      </p:sp>
      <p:pic>
        <p:nvPicPr>
          <p:cNvPr id="557" name="Google Shape;557;p70"/>
          <p:cNvPicPr preferRelativeResize="0"/>
          <p:nvPr/>
        </p:nvPicPr>
        <p:blipFill>
          <a:blip r:embed="rId3">
            <a:alphaModFix/>
          </a:blip>
          <a:stretch>
            <a:fillRect/>
          </a:stretch>
        </p:blipFill>
        <p:spPr>
          <a:xfrm>
            <a:off x="76188" y="1361650"/>
            <a:ext cx="8975877" cy="2140900"/>
          </a:xfrm>
          <a:prstGeom prst="rect">
            <a:avLst/>
          </a:prstGeom>
          <a:noFill/>
          <a:ln>
            <a:noFill/>
          </a:ln>
        </p:spPr>
      </p:pic>
      <p:sp>
        <p:nvSpPr>
          <p:cNvPr id="558" name="Google Shape;558;p70"/>
          <p:cNvSpPr txBox="1"/>
          <p:nvPr/>
        </p:nvSpPr>
        <p:spPr>
          <a:xfrm>
            <a:off x="122438"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Color shape</a:t>
            </a:r>
            <a:endParaRPr sz="2000">
              <a:solidFill>
                <a:schemeClr val="dk1"/>
              </a:solidFill>
            </a:endParaRPr>
          </a:p>
          <a:p>
            <a:pPr indent="0" lvl="0" marL="0" rtl="0" algn="ctr">
              <a:spcBef>
                <a:spcPts val="0"/>
              </a:spcBef>
              <a:spcAft>
                <a:spcPts val="0"/>
              </a:spcAft>
              <a:buNone/>
            </a:pPr>
            <a:r>
              <a:rPr b="1" lang="en" sz="2000">
                <a:solidFill>
                  <a:schemeClr val="dk1"/>
                </a:solidFill>
              </a:rPr>
              <a:t>Red triangle</a:t>
            </a:r>
            <a:endParaRPr b="1" sz="2000">
              <a:solidFill>
                <a:schemeClr val="dk1"/>
              </a:solidFill>
            </a:endParaRPr>
          </a:p>
          <a:p>
            <a:pPr indent="0" lvl="0" marL="0" rtl="0" algn="ctr">
              <a:spcBef>
                <a:spcPts val="0"/>
              </a:spcBef>
              <a:spcAft>
                <a:spcPts val="0"/>
              </a:spcAft>
              <a:buNone/>
            </a:pPr>
            <a:r>
              <a:t/>
            </a:r>
            <a:endParaRPr sz="2000"/>
          </a:p>
        </p:txBody>
      </p:sp>
      <p:sp>
        <p:nvSpPr>
          <p:cNvPr id="559" name="Google Shape;559;p70"/>
          <p:cNvSpPr txBox="1"/>
          <p:nvPr/>
        </p:nvSpPr>
        <p:spPr>
          <a:xfrm>
            <a:off x="3249963"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Shape and shape</a:t>
            </a:r>
            <a:endParaRPr sz="2000">
              <a:solidFill>
                <a:schemeClr val="dk1"/>
              </a:solidFill>
            </a:endParaRPr>
          </a:p>
          <a:p>
            <a:pPr indent="0" lvl="0" marL="0" rtl="0" algn="ctr">
              <a:spcBef>
                <a:spcPts val="0"/>
              </a:spcBef>
              <a:spcAft>
                <a:spcPts val="0"/>
              </a:spcAft>
              <a:buNone/>
            </a:pPr>
            <a:r>
              <a:rPr b="1" lang="en" sz="2000">
                <a:solidFill>
                  <a:schemeClr val="dk1"/>
                </a:solidFill>
              </a:rPr>
              <a:t>Circle and triangle</a:t>
            </a:r>
            <a:endParaRPr b="1" sz="2000"/>
          </a:p>
        </p:txBody>
      </p:sp>
      <p:sp>
        <p:nvSpPr>
          <p:cNvPr id="560" name="Google Shape;560;p70"/>
          <p:cNvSpPr txBox="1"/>
          <p:nvPr/>
        </p:nvSpPr>
        <p:spPr>
          <a:xfrm>
            <a:off x="6110363"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Numbers colors shapes</a:t>
            </a:r>
            <a:endParaRPr sz="2000">
              <a:solidFill>
                <a:schemeClr val="dk1"/>
              </a:solidFill>
            </a:endParaRPr>
          </a:p>
          <a:p>
            <a:pPr indent="0" lvl="0" marL="0" rtl="0" algn="ctr">
              <a:spcBef>
                <a:spcPts val="0"/>
              </a:spcBef>
              <a:spcAft>
                <a:spcPts val="0"/>
              </a:spcAft>
              <a:buNone/>
            </a:pPr>
            <a:r>
              <a:rPr b="1" lang="en" sz="2000">
                <a:solidFill>
                  <a:schemeClr val="dk1"/>
                </a:solidFill>
              </a:rPr>
              <a:t>2 red triangles </a:t>
            </a:r>
            <a:endParaRPr b="1" sz="2000">
              <a:solidFill>
                <a:schemeClr val="dk1"/>
              </a:solidFill>
            </a:endParaRPr>
          </a:p>
          <a:p>
            <a:pPr indent="0" lvl="0" marL="0" rtl="0" algn="ctr">
              <a:spcBef>
                <a:spcPts val="0"/>
              </a:spcBef>
              <a:spcAft>
                <a:spcPts val="0"/>
              </a:spcAft>
              <a:buNone/>
            </a:pPr>
            <a:r>
              <a:rPr b="1" lang="en" sz="2000">
                <a:solidFill>
                  <a:schemeClr val="dk1"/>
                </a:solidFill>
              </a:rPr>
              <a:t>&amp; green circles</a:t>
            </a:r>
            <a:endParaRPr b="1" sz="2000">
              <a:solidFill>
                <a:schemeClr val="dk1"/>
              </a:solidFill>
            </a:endParaRPr>
          </a:p>
          <a:p>
            <a:pPr indent="0" lvl="0" marL="0" rtl="0" algn="ctr">
              <a:spcBef>
                <a:spcPts val="0"/>
              </a:spcBef>
              <a:spcAft>
                <a:spcPts val="0"/>
              </a:spcAft>
              <a:buNone/>
            </a:pPr>
            <a:r>
              <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Google Shape;565;p7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Consider Coarser Structure</a:t>
            </a:r>
            <a:endParaRPr/>
          </a:p>
        </p:txBody>
      </p:sp>
      <p:pic>
        <p:nvPicPr>
          <p:cNvPr id="566" name="Google Shape;566;p71"/>
          <p:cNvPicPr preferRelativeResize="0"/>
          <p:nvPr/>
        </p:nvPicPr>
        <p:blipFill>
          <a:blip r:embed="rId3">
            <a:alphaModFix/>
          </a:blip>
          <a:stretch>
            <a:fillRect/>
          </a:stretch>
        </p:blipFill>
        <p:spPr>
          <a:xfrm>
            <a:off x="76188" y="1361650"/>
            <a:ext cx="8975877" cy="2140900"/>
          </a:xfrm>
          <a:prstGeom prst="rect">
            <a:avLst/>
          </a:prstGeom>
          <a:noFill/>
          <a:ln>
            <a:noFill/>
          </a:ln>
        </p:spPr>
      </p:pic>
      <p:sp>
        <p:nvSpPr>
          <p:cNvPr id="567" name="Google Shape;567;p71"/>
          <p:cNvSpPr txBox="1"/>
          <p:nvPr/>
        </p:nvSpPr>
        <p:spPr>
          <a:xfrm>
            <a:off x="122438"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rPr>
              <a:t>Color shape</a:t>
            </a:r>
            <a:endParaRPr sz="2000">
              <a:solidFill>
                <a:schemeClr val="dk1"/>
              </a:solidFill>
            </a:endParaRPr>
          </a:p>
          <a:p>
            <a:pPr indent="0" lvl="0" marL="0" rtl="0" algn="ctr">
              <a:spcBef>
                <a:spcPts val="0"/>
              </a:spcBef>
              <a:spcAft>
                <a:spcPts val="0"/>
              </a:spcAft>
              <a:buNone/>
            </a:pPr>
            <a:r>
              <a:rPr lang="en" sz="2000">
                <a:solidFill>
                  <a:schemeClr val="dk1"/>
                </a:solidFill>
              </a:rPr>
              <a:t>Red triangle</a:t>
            </a:r>
            <a:endParaRPr sz="2000">
              <a:solidFill>
                <a:schemeClr val="dk1"/>
              </a:solidFill>
            </a:endParaRPr>
          </a:p>
          <a:p>
            <a:pPr indent="0" lvl="0" marL="0" rtl="0" algn="ctr">
              <a:spcBef>
                <a:spcPts val="0"/>
              </a:spcBef>
              <a:spcAft>
                <a:spcPts val="0"/>
              </a:spcAft>
              <a:buNone/>
            </a:pPr>
            <a:r>
              <a:t/>
            </a:r>
            <a:endParaRPr sz="2000"/>
          </a:p>
        </p:txBody>
      </p:sp>
      <p:sp>
        <p:nvSpPr>
          <p:cNvPr id="568" name="Google Shape;568;p71"/>
          <p:cNvSpPr txBox="1"/>
          <p:nvPr/>
        </p:nvSpPr>
        <p:spPr>
          <a:xfrm>
            <a:off x="3249963" y="3653575"/>
            <a:ext cx="29112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rPr>
              <a:t>Shape and shape</a:t>
            </a:r>
            <a:endParaRPr b="1" sz="2000">
              <a:solidFill>
                <a:schemeClr val="dk1"/>
              </a:solidFill>
            </a:endParaRPr>
          </a:p>
          <a:p>
            <a:pPr indent="0" lvl="0" marL="0" rtl="0" algn="ctr">
              <a:spcBef>
                <a:spcPts val="0"/>
              </a:spcBef>
              <a:spcAft>
                <a:spcPts val="0"/>
              </a:spcAft>
              <a:buNone/>
            </a:pPr>
            <a:r>
              <a:rPr lang="en" sz="2000">
                <a:solidFill>
                  <a:schemeClr val="dk1"/>
                </a:solidFill>
              </a:rPr>
              <a:t>Circle and triangle</a:t>
            </a:r>
            <a:endParaRPr sz="2000"/>
          </a:p>
        </p:txBody>
      </p:sp>
      <p:sp>
        <p:nvSpPr>
          <p:cNvPr id="569" name="Google Shape;569;p71"/>
          <p:cNvSpPr txBox="1"/>
          <p:nvPr/>
        </p:nvSpPr>
        <p:spPr>
          <a:xfrm>
            <a:off x="6109201" y="3653575"/>
            <a:ext cx="3034800" cy="51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chemeClr val="dk1"/>
                </a:solidFill>
              </a:rPr>
              <a:t>Numbers colors shapes</a:t>
            </a:r>
            <a:endParaRPr b="1" sz="1900">
              <a:solidFill>
                <a:schemeClr val="dk1"/>
              </a:solidFill>
            </a:endParaRPr>
          </a:p>
          <a:p>
            <a:pPr indent="0" lvl="0" marL="0" rtl="0" algn="ctr">
              <a:spcBef>
                <a:spcPts val="0"/>
              </a:spcBef>
              <a:spcAft>
                <a:spcPts val="0"/>
              </a:spcAft>
              <a:buNone/>
            </a:pPr>
            <a:r>
              <a:rPr lang="en" sz="2000">
                <a:solidFill>
                  <a:schemeClr val="dk1"/>
                </a:solidFill>
              </a:rPr>
              <a:t>2 red triangles </a:t>
            </a:r>
            <a:endParaRPr sz="2000">
              <a:solidFill>
                <a:schemeClr val="dk1"/>
              </a:solidFill>
            </a:endParaRPr>
          </a:p>
          <a:p>
            <a:pPr indent="0" lvl="0" marL="0" rtl="0" algn="ctr">
              <a:spcBef>
                <a:spcPts val="0"/>
              </a:spcBef>
              <a:spcAft>
                <a:spcPts val="0"/>
              </a:spcAft>
              <a:buNone/>
            </a:pPr>
            <a:r>
              <a:rPr lang="en" sz="2000">
                <a:solidFill>
                  <a:schemeClr val="dk1"/>
                </a:solidFill>
              </a:rPr>
              <a:t>&amp; green circles</a:t>
            </a:r>
            <a:endParaRPr sz="2000">
              <a:solidFill>
                <a:schemeClr val="dk1"/>
              </a:solidFill>
            </a:endParaRPr>
          </a:p>
          <a:p>
            <a:pPr indent="0" lvl="0" marL="0" rtl="0" algn="ctr">
              <a:spcBef>
                <a:spcPts val="0"/>
              </a:spcBef>
              <a:spcAft>
                <a:spcPts val="0"/>
              </a:spcAft>
              <a:buNone/>
            </a:pPr>
            <a:r>
              <a:t/>
            </a: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Google Shape;574;p72"/>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Consider Coarser Structure</a:t>
            </a:r>
            <a:endParaRPr/>
          </a:p>
        </p:txBody>
      </p:sp>
      <p:pic>
        <p:nvPicPr>
          <p:cNvPr id="575" name="Google Shape;575;p72"/>
          <p:cNvPicPr preferRelativeResize="0"/>
          <p:nvPr/>
        </p:nvPicPr>
        <p:blipFill rotWithShape="1">
          <a:blip r:embed="rId3">
            <a:alphaModFix/>
          </a:blip>
          <a:srcRect b="0" l="23420" r="46080" t="10817"/>
          <a:stretch/>
        </p:blipFill>
        <p:spPr>
          <a:xfrm>
            <a:off x="1706175" y="826200"/>
            <a:ext cx="5835076" cy="4876499"/>
          </a:xfrm>
          <a:prstGeom prst="rect">
            <a:avLst/>
          </a:prstGeom>
          <a:noFill/>
          <a:ln>
            <a:noFill/>
          </a:ln>
        </p:spPr>
      </p:pic>
      <p:sp>
        <p:nvSpPr>
          <p:cNvPr id="576" name="Google Shape;576;p72"/>
          <p:cNvSpPr/>
          <p:nvPr/>
        </p:nvSpPr>
        <p:spPr>
          <a:xfrm>
            <a:off x="1202375" y="2633500"/>
            <a:ext cx="1080600" cy="2355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72"/>
          <p:cNvSpPr/>
          <p:nvPr/>
        </p:nvSpPr>
        <p:spPr>
          <a:xfrm>
            <a:off x="7031275" y="1285575"/>
            <a:ext cx="1330200" cy="1523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72"/>
          <p:cNvSpPr/>
          <p:nvPr/>
        </p:nvSpPr>
        <p:spPr>
          <a:xfrm>
            <a:off x="7183625" y="2569450"/>
            <a:ext cx="454800" cy="285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72"/>
          <p:cNvSpPr/>
          <p:nvPr/>
        </p:nvSpPr>
        <p:spPr>
          <a:xfrm>
            <a:off x="2121025" y="2430475"/>
            <a:ext cx="545100" cy="868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72"/>
          <p:cNvSpPr/>
          <p:nvPr/>
        </p:nvSpPr>
        <p:spPr>
          <a:xfrm>
            <a:off x="3250375" y="5230075"/>
            <a:ext cx="3780900" cy="35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72"/>
          <p:cNvSpPr/>
          <p:nvPr/>
        </p:nvSpPr>
        <p:spPr>
          <a:xfrm>
            <a:off x="6904375" y="442225"/>
            <a:ext cx="1330200" cy="1523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pic>
        <p:nvPicPr>
          <p:cNvPr id="586" name="Google Shape;586;p73"/>
          <p:cNvPicPr preferRelativeResize="0"/>
          <p:nvPr/>
        </p:nvPicPr>
        <p:blipFill rotWithShape="1">
          <a:blip r:embed="rId3">
            <a:alphaModFix/>
          </a:blip>
          <a:srcRect b="6048" l="4973" r="7468" t="34299"/>
          <a:stretch/>
        </p:blipFill>
        <p:spPr>
          <a:xfrm>
            <a:off x="-3175" y="1063975"/>
            <a:ext cx="9013702" cy="3388001"/>
          </a:xfrm>
          <a:prstGeom prst="rect">
            <a:avLst/>
          </a:prstGeom>
          <a:noFill/>
          <a:ln>
            <a:noFill/>
          </a:ln>
        </p:spPr>
      </p:pic>
      <p:sp>
        <p:nvSpPr>
          <p:cNvPr id="587" name="Google Shape;587;p73"/>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Adaptive Progression V2</a:t>
            </a:r>
            <a:endParaRPr/>
          </a:p>
        </p:txBody>
      </p:sp>
      <p:sp>
        <p:nvSpPr>
          <p:cNvPr id="588" name="Google Shape;588;p73"/>
          <p:cNvSpPr/>
          <p:nvPr/>
        </p:nvSpPr>
        <p:spPr>
          <a:xfrm>
            <a:off x="3424675" y="1200575"/>
            <a:ext cx="2064300" cy="163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sp>
        <p:nvSpPr>
          <p:cNvPr id="593" name="Google Shape;593;p74"/>
          <p:cNvSpPr txBox="1"/>
          <p:nvPr>
            <p:ph type="title"/>
          </p:nvPr>
        </p:nvSpPr>
        <p:spPr>
          <a:xfrm>
            <a:off x="0" y="437125"/>
            <a:ext cx="914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 2: Adaptive V2 vs Fixed V1 vs Fixed V2</a:t>
            </a:r>
            <a:endParaRPr/>
          </a:p>
        </p:txBody>
      </p:sp>
      <p:sp>
        <p:nvSpPr>
          <p:cNvPr id="594" name="Google Shape;594;p74"/>
          <p:cNvSpPr txBox="1"/>
          <p:nvPr/>
        </p:nvSpPr>
        <p:spPr>
          <a:xfrm>
            <a:off x="121600" y="4383900"/>
            <a:ext cx="8949600" cy="53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t>Fixed V2 : Fixed V1 with no repeated questions</a:t>
            </a:r>
            <a:endParaRPr sz="2000"/>
          </a:p>
        </p:txBody>
      </p:sp>
      <p:pic>
        <p:nvPicPr>
          <p:cNvPr id="595" name="Google Shape;595;p74"/>
          <p:cNvPicPr preferRelativeResize="0"/>
          <p:nvPr/>
        </p:nvPicPr>
        <p:blipFill rotWithShape="1">
          <a:blip r:embed="rId3">
            <a:alphaModFix/>
          </a:blip>
          <a:srcRect b="6048" l="4973" r="7468" t="34299"/>
          <a:stretch/>
        </p:blipFill>
        <p:spPr>
          <a:xfrm>
            <a:off x="680200" y="1176300"/>
            <a:ext cx="7528924" cy="28299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sp>
        <p:nvSpPr>
          <p:cNvPr id="600" name="Google Shape;600;p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Mastery Metric</a:t>
            </a:r>
            <a:endParaRPr/>
          </a:p>
        </p:txBody>
      </p:sp>
      <p:sp>
        <p:nvSpPr>
          <p:cNvPr id="601" name="Google Shape;601;p7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node and all problems that do not have credit </a:t>
            </a:r>
            <a:r>
              <a:rPr lang="en"/>
              <a:t>corresponding</a:t>
            </a:r>
            <a:r>
              <a:rPr lang="en"/>
              <a:t> to the node is considered mastered if a problem of the node was answered correctly on the first attempt</a:t>
            </a:r>
            <a:endParaRPr/>
          </a:p>
          <a:p>
            <a:pPr indent="-342900" lvl="0" marL="457200" rtl="0" algn="l">
              <a:spcBef>
                <a:spcPts val="0"/>
              </a:spcBef>
              <a:spcAft>
                <a:spcPts val="0"/>
              </a:spcAft>
              <a:buSzPts val="1800"/>
              <a:buChar char="●"/>
            </a:pPr>
            <a:r>
              <a:rPr lang="en"/>
              <a:t>Individual problems are credited if they are answered correctly.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pic>
        <p:nvPicPr>
          <p:cNvPr id="606" name="Google Shape;606;p76"/>
          <p:cNvPicPr preferRelativeResize="0"/>
          <p:nvPr/>
        </p:nvPicPr>
        <p:blipFill rotWithShape="1">
          <a:blip r:embed="rId3">
            <a:alphaModFix/>
          </a:blip>
          <a:srcRect b="17207" l="50577" r="12778" t="39251"/>
          <a:stretch/>
        </p:blipFill>
        <p:spPr>
          <a:xfrm>
            <a:off x="848375" y="618925"/>
            <a:ext cx="7121224" cy="4668001"/>
          </a:xfrm>
          <a:prstGeom prst="rect">
            <a:avLst/>
          </a:prstGeom>
          <a:noFill/>
          <a:ln>
            <a:noFill/>
          </a:ln>
        </p:spPr>
      </p:pic>
      <p:sp>
        <p:nvSpPr>
          <p:cNvPr id="607" name="Google Shape;607;p76"/>
          <p:cNvSpPr txBox="1"/>
          <p:nvPr>
            <p:ph type="title"/>
          </p:nvPr>
        </p:nvSpPr>
        <p:spPr>
          <a:xfrm>
            <a:off x="311700" y="462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Adaptive Condition: Students Reaching Later Levels Faster!</a:t>
            </a:r>
            <a:endParaRPr sz="2200"/>
          </a:p>
        </p:txBody>
      </p:sp>
      <p:sp>
        <p:nvSpPr>
          <p:cNvPr id="608" name="Google Shape;608;p76"/>
          <p:cNvSpPr txBox="1"/>
          <p:nvPr/>
        </p:nvSpPr>
        <p:spPr>
          <a:xfrm>
            <a:off x="2173850" y="192675"/>
            <a:ext cx="6994500" cy="8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pic>
        <p:nvPicPr>
          <p:cNvPr id="613" name="Google Shape;613;p77"/>
          <p:cNvPicPr preferRelativeResize="0"/>
          <p:nvPr/>
        </p:nvPicPr>
        <p:blipFill rotWithShape="1">
          <a:blip r:embed="rId3">
            <a:alphaModFix/>
          </a:blip>
          <a:srcRect b="17207" l="50577" r="12778" t="39251"/>
          <a:stretch/>
        </p:blipFill>
        <p:spPr>
          <a:xfrm>
            <a:off x="848375" y="618925"/>
            <a:ext cx="7121224" cy="4668001"/>
          </a:xfrm>
          <a:prstGeom prst="rect">
            <a:avLst/>
          </a:prstGeom>
          <a:noFill/>
          <a:ln>
            <a:noFill/>
          </a:ln>
        </p:spPr>
      </p:pic>
      <p:sp>
        <p:nvSpPr>
          <p:cNvPr id="614" name="Google Shape;614;p77"/>
          <p:cNvSpPr txBox="1"/>
          <p:nvPr/>
        </p:nvSpPr>
        <p:spPr>
          <a:xfrm>
            <a:off x="2173850" y="192675"/>
            <a:ext cx="6994500" cy="81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7"/>
          <p:cNvSpPr txBox="1"/>
          <p:nvPr>
            <p:ph type="title"/>
          </p:nvPr>
        </p:nvSpPr>
        <p:spPr>
          <a:xfrm>
            <a:off x="0" y="4622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How Much Faster? About </a:t>
            </a:r>
            <a:r>
              <a:rPr b="1" lang="en" sz="2200"/>
              <a:t>1.2-1.4x</a:t>
            </a:r>
            <a:r>
              <a:rPr lang="en" sz="2200"/>
              <a:t> Faster to Reach Later Levels</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grpSp>
        <p:nvGrpSpPr>
          <p:cNvPr id="245" name="Google Shape;245;p42"/>
          <p:cNvGrpSpPr/>
          <p:nvPr/>
        </p:nvGrpSpPr>
        <p:grpSpPr>
          <a:xfrm>
            <a:off x="2666999" y="1224391"/>
            <a:ext cx="3875441" cy="2878102"/>
            <a:chOff x="457202" y="1148150"/>
            <a:chExt cx="3875441" cy="3523200"/>
          </a:xfrm>
        </p:grpSpPr>
        <p:sp>
          <p:nvSpPr>
            <p:cNvPr id="246" name="Google Shape;246;p42"/>
            <p:cNvSpPr/>
            <p:nvPr/>
          </p:nvSpPr>
          <p:spPr>
            <a:xfrm flipH="1">
              <a:off x="469818" y="1550294"/>
              <a:ext cx="3769500" cy="2505600"/>
            </a:xfrm>
            <a:prstGeom prst="rtTriangle">
              <a:avLst/>
            </a:prstGeom>
            <a:solidFill>
              <a:srgbClr val="000000"/>
            </a:solidFill>
            <a:ln cap="flat" cmpd="sng" w="9525">
              <a:solidFill>
                <a:srgbClr val="008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7" name="Google Shape;247;p42"/>
            <p:cNvSpPr/>
            <p:nvPr/>
          </p:nvSpPr>
          <p:spPr>
            <a:xfrm flipH="1">
              <a:off x="469818" y="2806093"/>
              <a:ext cx="3769500" cy="1249800"/>
            </a:xfrm>
            <a:prstGeom prst="rtTriangle">
              <a:avLst/>
            </a:prstGeom>
            <a:solidFill>
              <a:srgbClr val="A5A5A5"/>
            </a:solidFill>
            <a:ln cap="flat" cmpd="sng" w="9525">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cxnSp>
          <p:nvCxnSpPr>
            <p:cNvPr id="248" name="Google Shape;248;p42"/>
            <p:cNvCxnSpPr/>
            <p:nvPr/>
          </p:nvCxnSpPr>
          <p:spPr>
            <a:xfrm>
              <a:off x="469843" y="4055750"/>
              <a:ext cx="3862800" cy="0"/>
            </a:xfrm>
            <a:prstGeom prst="straightConnector1">
              <a:avLst/>
            </a:prstGeom>
            <a:noFill/>
            <a:ln cap="flat" cmpd="sng" w="25400">
              <a:solidFill>
                <a:srgbClr val="000000"/>
              </a:solidFill>
              <a:prstDash val="solid"/>
              <a:round/>
              <a:headEnd len="sm" w="sm" type="none"/>
              <a:tailEnd len="med" w="med" type="stealth"/>
            </a:ln>
          </p:spPr>
        </p:cxnSp>
        <p:cxnSp>
          <p:nvCxnSpPr>
            <p:cNvPr id="249" name="Google Shape;249;p42"/>
            <p:cNvCxnSpPr/>
            <p:nvPr/>
          </p:nvCxnSpPr>
          <p:spPr>
            <a:xfrm rot="10800000">
              <a:off x="457202" y="1148150"/>
              <a:ext cx="0" cy="2907600"/>
            </a:xfrm>
            <a:prstGeom prst="straightConnector1">
              <a:avLst/>
            </a:prstGeom>
            <a:noFill/>
            <a:ln cap="flat" cmpd="sng" w="25400">
              <a:solidFill>
                <a:srgbClr val="000000"/>
              </a:solidFill>
              <a:prstDash val="solid"/>
              <a:round/>
              <a:headEnd len="sm" w="sm" type="none"/>
              <a:tailEnd len="med" w="med" type="stealth"/>
            </a:ln>
          </p:spPr>
        </p:cxnSp>
        <p:sp>
          <p:nvSpPr>
            <p:cNvPr id="250" name="Google Shape;250;p42"/>
            <p:cNvSpPr txBox="1"/>
            <p:nvPr/>
          </p:nvSpPr>
          <p:spPr>
            <a:xfrm>
              <a:off x="457202" y="4055750"/>
              <a:ext cx="3782100" cy="61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3400" u="none" cap="none" strike="noStrike">
                  <a:solidFill>
                    <a:srgbClr val="000000"/>
                  </a:solidFill>
                  <a:latin typeface="Calibri"/>
                  <a:ea typeface="Calibri"/>
                  <a:cs typeface="Calibri"/>
                  <a:sym typeface="Calibri"/>
                </a:rPr>
                <a:t>Time</a:t>
              </a:r>
              <a:endParaRPr b="0" i="0" sz="3400" u="none" cap="none" strike="noStrike">
                <a:solidFill>
                  <a:srgbClr val="000000"/>
                </a:solidFill>
                <a:latin typeface="Calibri"/>
                <a:ea typeface="Calibri"/>
                <a:cs typeface="Calibri"/>
                <a:sym typeface="Calibri"/>
              </a:endParaRPr>
            </a:p>
          </p:txBody>
        </p:sp>
        <p:sp>
          <p:nvSpPr>
            <p:cNvPr id="251" name="Google Shape;251;p42"/>
            <p:cNvSpPr txBox="1"/>
            <p:nvPr/>
          </p:nvSpPr>
          <p:spPr>
            <a:xfrm>
              <a:off x="550431" y="1242517"/>
              <a:ext cx="3782100" cy="113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3400" u="none" cap="none" strike="noStrike">
                  <a:solidFill>
                    <a:srgbClr val="000000"/>
                  </a:solidFill>
                  <a:latin typeface="Calibri"/>
                  <a:ea typeface="Calibri"/>
                  <a:cs typeface="Calibri"/>
                  <a:sym typeface="Calibri"/>
                </a:rPr>
                <a:t>Double Learning Outcomes</a:t>
              </a:r>
              <a:endParaRPr sz="3400">
                <a:solidFill>
                  <a:srgbClr val="000000"/>
                </a:solidFill>
                <a:latin typeface="Calibri"/>
                <a:ea typeface="Calibri"/>
                <a:cs typeface="Calibri"/>
                <a:sym typeface="Calibri"/>
              </a:endParaRPr>
            </a:p>
          </p:txBody>
        </p:sp>
      </p:grpSp>
      <p:pic>
        <p:nvPicPr>
          <p:cNvPr id="252" name="Google Shape;252;p42"/>
          <p:cNvPicPr preferRelativeResize="0"/>
          <p:nvPr/>
        </p:nvPicPr>
        <p:blipFill rotWithShape="1">
          <a:blip r:embed="rId3">
            <a:alphaModFix/>
          </a:blip>
          <a:srcRect b="0" l="0" r="0" t="0"/>
          <a:stretch/>
        </p:blipFill>
        <p:spPr>
          <a:xfrm>
            <a:off x="3399825" y="4187325"/>
            <a:ext cx="2277300" cy="665700"/>
          </a:xfrm>
          <a:prstGeom prst="rect">
            <a:avLst/>
          </a:prstGeom>
          <a:noFill/>
          <a:ln>
            <a:noFill/>
          </a:ln>
        </p:spPr>
      </p:pic>
      <p:sp>
        <p:nvSpPr>
          <p:cNvPr id="253" name="Google Shape;253;p42"/>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Intelligent Tutoring Systems Can Achieve Incredible Results...</a:t>
            </a:r>
            <a:endParaRPr sz="32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9" name="Shape 619"/>
        <p:cNvGrpSpPr/>
        <p:nvPr/>
      </p:nvGrpSpPr>
      <p:grpSpPr>
        <a:xfrm>
          <a:off x="0" y="0"/>
          <a:ext cx="0" cy="0"/>
          <a:chOff x="0" y="0"/>
          <a:chExt cx="0" cy="0"/>
        </a:xfrm>
      </p:grpSpPr>
      <p:pic>
        <p:nvPicPr>
          <p:cNvPr id="620" name="Google Shape;620;p78"/>
          <p:cNvPicPr preferRelativeResize="0"/>
          <p:nvPr/>
        </p:nvPicPr>
        <p:blipFill rotWithShape="1">
          <a:blip r:embed="rId3">
            <a:alphaModFix/>
          </a:blip>
          <a:srcRect b="3046" l="13220" r="11872" t="14383"/>
          <a:stretch/>
        </p:blipFill>
        <p:spPr>
          <a:xfrm>
            <a:off x="1311675" y="848425"/>
            <a:ext cx="6569575" cy="3995176"/>
          </a:xfrm>
          <a:prstGeom prst="rect">
            <a:avLst/>
          </a:prstGeom>
          <a:noFill/>
          <a:ln>
            <a:noFill/>
          </a:ln>
        </p:spPr>
      </p:pic>
      <p:sp>
        <p:nvSpPr>
          <p:cNvPr id="621" name="Google Shape;621;p78"/>
          <p:cNvSpPr/>
          <p:nvPr/>
        </p:nvSpPr>
        <p:spPr>
          <a:xfrm>
            <a:off x="437400" y="3252825"/>
            <a:ext cx="8281800" cy="222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78"/>
          <p:cNvSpPr/>
          <p:nvPr/>
        </p:nvSpPr>
        <p:spPr>
          <a:xfrm>
            <a:off x="1311675" y="2928275"/>
            <a:ext cx="6727500" cy="1187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78"/>
          <p:cNvSpPr txBox="1"/>
          <p:nvPr/>
        </p:nvSpPr>
        <p:spPr>
          <a:xfrm>
            <a:off x="7953025" y="1334175"/>
            <a:ext cx="1117200" cy="11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Median time to reach</a:t>
            </a:r>
            <a:endParaRPr/>
          </a:p>
        </p:txBody>
      </p:sp>
      <p:sp>
        <p:nvSpPr>
          <p:cNvPr id="624" name="Google Shape;624;p78"/>
          <p:cNvSpPr txBox="1"/>
          <p:nvPr>
            <p:ph type="title"/>
          </p:nvPr>
        </p:nvSpPr>
        <p:spPr>
          <a:xfrm>
            <a:off x="0" y="4622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t>Small Data And ...</a:t>
            </a:r>
            <a:endParaRPr b="1" sz="22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pic>
        <p:nvPicPr>
          <p:cNvPr id="629" name="Google Shape;629;p79"/>
          <p:cNvPicPr preferRelativeResize="0"/>
          <p:nvPr/>
        </p:nvPicPr>
        <p:blipFill rotWithShape="1">
          <a:blip r:embed="rId3">
            <a:alphaModFix/>
          </a:blip>
          <a:srcRect b="3046" l="13220" r="11872" t="14383"/>
          <a:stretch/>
        </p:blipFill>
        <p:spPr>
          <a:xfrm>
            <a:off x="1311675" y="848425"/>
            <a:ext cx="6569575" cy="3995176"/>
          </a:xfrm>
          <a:prstGeom prst="rect">
            <a:avLst/>
          </a:prstGeom>
          <a:noFill/>
          <a:ln>
            <a:noFill/>
          </a:ln>
        </p:spPr>
      </p:pic>
      <p:sp>
        <p:nvSpPr>
          <p:cNvPr id="630" name="Google Shape;630;p79"/>
          <p:cNvSpPr/>
          <p:nvPr/>
        </p:nvSpPr>
        <p:spPr>
          <a:xfrm>
            <a:off x="437400" y="3252825"/>
            <a:ext cx="8281800" cy="222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79"/>
          <p:cNvSpPr/>
          <p:nvPr/>
        </p:nvSpPr>
        <p:spPr>
          <a:xfrm>
            <a:off x="2787750" y="2928275"/>
            <a:ext cx="5251500" cy="421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79"/>
          <p:cNvSpPr txBox="1"/>
          <p:nvPr/>
        </p:nvSpPr>
        <p:spPr>
          <a:xfrm>
            <a:off x="7953025" y="1334175"/>
            <a:ext cx="1117200" cy="11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Median time to reach</a:t>
            </a:r>
            <a:endParaRPr/>
          </a:p>
        </p:txBody>
      </p:sp>
      <p:sp>
        <p:nvSpPr>
          <p:cNvPr id="633" name="Google Shape;633;p79"/>
          <p:cNvSpPr txBox="1"/>
          <p:nvPr>
            <p:ph type="title"/>
          </p:nvPr>
        </p:nvSpPr>
        <p:spPr>
          <a:xfrm>
            <a:off x="0" y="4622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t>Small Data And Significant at Multiple Levels</a:t>
            </a:r>
            <a:endParaRPr b="1" sz="2200"/>
          </a:p>
        </p:txBody>
      </p:sp>
      <p:sp>
        <p:nvSpPr>
          <p:cNvPr id="634" name="Google Shape;634;p79"/>
          <p:cNvSpPr/>
          <p:nvPr/>
        </p:nvSpPr>
        <p:spPr>
          <a:xfrm>
            <a:off x="2720325" y="3474825"/>
            <a:ext cx="1044300" cy="640800"/>
          </a:xfrm>
          <a:prstGeom prst="rect">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79"/>
          <p:cNvSpPr/>
          <p:nvPr/>
        </p:nvSpPr>
        <p:spPr>
          <a:xfrm>
            <a:off x="4701525" y="3474825"/>
            <a:ext cx="1044300" cy="640800"/>
          </a:xfrm>
          <a:prstGeom prst="rect">
            <a:avLst/>
          </a:prstGeom>
          <a:noFill/>
          <a:ln cap="flat" cmpd="sng" w="3810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80"/>
          <p:cNvSpPr txBox="1"/>
          <p:nvPr>
            <p:ph type="title"/>
          </p:nvPr>
        </p:nvSpPr>
        <p:spPr>
          <a:xfrm>
            <a:off x="0" y="4622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Evidence People Learned Faster with Adaptivity.</a:t>
            </a:r>
            <a:endParaRPr sz="2200"/>
          </a:p>
          <a:p>
            <a:pPr indent="0" lvl="0" marL="0" rtl="0" algn="ctr">
              <a:spcBef>
                <a:spcPts val="0"/>
              </a:spcBef>
              <a:spcAft>
                <a:spcPts val="0"/>
              </a:spcAft>
              <a:buNone/>
            </a:pPr>
            <a:r>
              <a:rPr lang="en" sz="2200"/>
              <a:t>But People Did Not Learn More</a:t>
            </a:r>
            <a:endParaRPr sz="2200"/>
          </a:p>
        </p:txBody>
      </p:sp>
      <p:pic>
        <p:nvPicPr>
          <p:cNvPr id="641" name="Google Shape;641;p80"/>
          <p:cNvPicPr preferRelativeResize="0"/>
          <p:nvPr/>
        </p:nvPicPr>
        <p:blipFill>
          <a:blip r:embed="rId3">
            <a:alphaModFix/>
          </a:blip>
          <a:stretch>
            <a:fillRect/>
          </a:stretch>
        </p:blipFill>
        <p:spPr>
          <a:xfrm>
            <a:off x="581450" y="956900"/>
            <a:ext cx="6223301" cy="4037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sp>
        <p:nvSpPr>
          <p:cNvPr id="646" name="Google Shape;646;p81"/>
          <p:cNvSpPr txBox="1"/>
          <p:nvPr>
            <p:ph type="title"/>
          </p:nvPr>
        </p:nvSpPr>
        <p:spPr>
          <a:xfrm>
            <a:off x="0" y="46225"/>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Evidence People Learned Faster with Adaptivity.</a:t>
            </a:r>
            <a:endParaRPr sz="2200"/>
          </a:p>
          <a:p>
            <a:pPr indent="0" lvl="0" marL="0" rtl="0" algn="ctr">
              <a:spcBef>
                <a:spcPts val="0"/>
              </a:spcBef>
              <a:spcAft>
                <a:spcPts val="0"/>
              </a:spcAft>
              <a:buNone/>
            </a:pPr>
            <a:r>
              <a:rPr lang="en" sz="2200"/>
              <a:t>But People Did Not Learn More</a:t>
            </a:r>
            <a:endParaRPr sz="2200"/>
          </a:p>
        </p:txBody>
      </p:sp>
      <p:pic>
        <p:nvPicPr>
          <p:cNvPr id="647" name="Google Shape;647;p81"/>
          <p:cNvPicPr preferRelativeResize="0"/>
          <p:nvPr/>
        </p:nvPicPr>
        <p:blipFill>
          <a:blip r:embed="rId3">
            <a:alphaModFix/>
          </a:blip>
          <a:stretch>
            <a:fillRect/>
          </a:stretch>
        </p:blipFill>
        <p:spPr>
          <a:xfrm>
            <a:off x="581450" y="956900"/>
            <a:ext cx="6223301" cy="4037500"/>
          </a:xfrm>
          <a:prstGeom prst="rect">
            <a:avLst/>
          </a:prstGeom>
          <a:noFill/>
          <a:ln>
            <a:noFill/>
          </a:ln>
        </p:spPr>
      </p:pic>
      <p:sp>
        <p:nvSpPr>
          <p:cNvPr id="648" name="Google Shape;648;p81"/>
          <p:cNvSpPr txBox="1"/>
          <p:nvPr>
            <p:ph idx="1" type="body"/>
          </p:nvPr>
        </p:nvSpPr>
        <p:spPr>
          <a:xfrm>
            <a:off x="5885525" y="1650350"/>
            <a:ext cx="318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a:t>Essentially identical across conditions</a:t>
            </a:r>
            <a:endParaRPr b="1"/>
          </a:p>
          <a:p>
            <a:pPr indent="0" lvl="0" marL="457200" rtl="0" algn="l">
              <a:spcBef>
                <a:spcPts val="1600"/>
              </a:spcBef>
              <a:spcAft>
                <a:spcPts val="0"/>
              </a:spcAft>
              <a:buNone/>
            </a:pPr>
            <a:r>
              <a:t/>
            </a:r>
            <a:endParaRPr b="1"/>
          </a:p>
          <a:p>
            <a:pPr indent="0" lvl="0" marL="457200" rtl="0" algn="l">
              <a:spcBef>
                <a:spcPts val="1600"/>
              </a:spcBef>
              <a:spcAft>
                <a:spcPts val="1600"/>
              </a:spcAft>
              <a:buNone/>
            </a:pPr>
            <a:r>
              <a:rPr b="1" lang="en"/>
              <a:t>People dropping out at same stage of curriculum</a:t>
            </a:r>
            <a:endParaRPr b="1"/>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sp>
        <p:nvSpPr>
          <p:cNvPr id="653" name="Google Shape;653;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&amp; Open Issues</a:t>
            </a:r>
            <a:endParaRPr/>
          </a:p>
        </p:txBody>
      </p:sp>
      <p:sp>
        <p:nvSpPr>
          <p:cNvPr id="654" name="Google Shape;654;p8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Preliminary evidence adaptivity usable from day 1, helped people learn faster</a:t>
            </a:r>
            <a:endParaRPr sz="2400"/>
          </a:p>
          <a:p>
            <a:pPr indent="-381000" lvl="0" marL="457200" rtl="0" algn="l">
              <a:spcBef>
                <a:spcPts val="0"/>
              </a:spcBef>
              <a:spcAft>
                <a:spcPts val="0"/>
              </a:spcAft>
              <a:buSzPts val="2400"/>
              <a:buChar char="●"/>
            </a:pPr>
            <a:r>
              <a:rPr lang="en" sz="2400"/>
              <a:t>Right level of knowledge representation was important</a:t>
            </a:r>
            <a:endParaRPr sz="2400"/>
          </a:p>
          <a:p>
            <a:pPr indent="-381000" lvl="0" marL="457200" rtl="0" algn="l">
              <a:spcBef>
                <a:spcPts val="0"/>
              </a:spcBef>
              <a:spcAft>
                <a:spcPts val="0"/>
              </a:spcAft>
              <a:buSzPts val="2400"/>
              <a:buChar char="●"/>
            </a:pPr>
            <a:r>
              <a:rPr lang="en" sz="2400"/>
              <a:t>Didn’t help people persist past more difficulty levels 	</a:t>
            </a:r>
            <a:endParaRPr sz="2400"/>
          </a:p>
          <a:p>
            <a:pPr indent="-381000" lvl="1" marL="914400" rtl="0" algn="l">
              <a:spcBef>
                <a:spcPts val="0"/>
              </a:spcBef>
              <a:spcAft>
                <a:spcPts val="0"/>
              </a:spcAft>
              <a:buSzPts val="2400"/>
              <a:buChar char="○"/>
            </a:pPr>
            <a:r>
              <a:rPr lang="en" sz="2400"/>
              <a:t>How help them over that hurdles?</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sp>
        <p:nvSpPr>
          <p:cNvPr id="659" name="Google Shape;659;p83"/>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Today</a:t>
            </a:r>
            <a:endParaRPr sz="3600"/>
          </a:p>
        </p:txBody>
      </p:sp>
      <p:sp>
        <p:nvSpPr>
          <p:cNvPr id="660" name="Google Shape;660;p83"/>
          <p:cNvSpPr txBox="1"/>
          <p:nvPr>
            <p:ph type="title"/>
          </p:nvPr>
        </p:nvSpPr>
        <p:spPr>
          <a:xfrm>
            <a:off x="311700" y="1285575"/>
            <a:ext cx="8832300" cy="220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 How do we provide adaptive personalized practice support for students on day 1?</a:t>
            </a:r>
            <a:endParaRPr sz="2400"/>
          </a:p>
          <a:p>
            <a:pPr indent="0" lvl="0" marL="0" rtl="0" algn="l">
              <a:spcBef>
                <a:spcPts val="0"/>
              </a:spcBef>
              <a:spcAft>
                <a:spcPts val="0"/>
              </a:spcAft>
              <a:buNone/>
            </a:pPr>
            <a:r>
              <a:rPr lang="en" sz="2400"/>
              <a:t>	</a:t>
            </a:r>
            <a:r>
              <a:rPr lang="en" sz="2400">
                <a:solidFill>
                  <a:srgbClr val="1F1F1F"/>
                </a:solidFill>
                <a:latin typeface="Arial"/>
                <a:ea typeface="Arial"/>
                <a:cs typeface="Arial"/>
                <a:sym typeface="Arial"/>
              </a:rPr>
              <a:t>Work lead by Tong Mu, with Shuhan Wang &amp; Erik Andersen </a:t>
            </a:r>
            <a:endParaRPr sz="2400"/>
          </a:p>
          <a:p>
            <a:pPr indent="0" lvl="0" marL="0" rtl="0" algn="l">
              <a:spcBef>
                <a:spcPts val="0"/>
              </a:spcBef>
              <a:spcAft>
                <a:spcPts val="0"/>
              </a:spcAft>
              <a:buNone/>
            </a:pPr>
            <a:r>
              <a:rPr lang="en" sz="2400"/>
              <a:t>- </a:t>
            </a:r>
            <a:r>
              <a:rPr b="1" lang="en" sz="2400"/>
              <a:t>How can we provide learning support to improve performance support with no prior training materials?</a:t>
            </a:r>
            <a:endParaRPr b="1" sz="2400"/>
          </a:p>
          <a:p>
            <a:pPr indent="0" lvl="0" marL="0" rtl="0" algn="l">
              <a:spcBef>
                <a:spcPts val="0"/>
              </a:spcBef>
              <a:spcAft>
                <a:spcPts val="0"/>
              </a:spcAft>
              <a:buNone/>
            </a:pPr>
            <a:r>
              <a:rPr lang="en" sz="2400"/>
              <a:t>	Work lead by Shayan Doroudi, with Ece Kamar </a:t>
            </a:r>
            <a:endParaRPr sz="24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84"/>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Workers Generate Artifacts</a:t>
            </a:r>
            <a:endParaRPr/>
          </a:p>
        </p:txBody>
      </p:sp>
      <p:sp>
        <p:nvSpPr>
          <p:cNvPr id="666" name="Google Shape;666;p84"/>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381000" lvl="0" marL="457200" rtl="0" algn="l">
              <a:spcBef>
                <a:spcPts val="640"/>
              </a:spcBef>
              <a:spcAft>
                <a:spcPts val="0"/>
              </a:spcAft>
              <a:buSzPts val="2400"/>
              <a:buChar char="●"/>
            </a:pPr>
            <a:r>
              <a:rPr lang="en" sz="2400"/>
              <a:t>Can we use these artifacts to train other workers?</a:t>
            </a:r>
            <a:endParaRPr sz="2400"/>
          </a:p>
          <a:p>
            <a:pPr indent="0" lvl="0" marL="457200" rtl="0" algn="l">
              <a:spcBef>
                <a:spcPts val="640"/>
              </a:spcBef>
              <a:spcAft>
                <a:spcPts val="0"/>
              </a:spcAft>
              <a:buNone/>
            </a:pPr>
            <a:r>
              <a:t/>
            </a: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0" name="Shape 670"/>
        <p:cNvGrpSpPr/>
        <p:nvPr/>
      </p:nvGrpSpPr>
      <p:grpSpPr>
        <a:xfrm>
          <a:off x="0" y="0"/>
          <a:ext cx="0" cy="0"/>
          <a:chOff x="0" y="0"/>
          <a:chExt cx="0" cy="0"/>
        </a:xfrm>
      </p:grpSpPr>
      <p:sp>
        <p:nvSpPr>
          <p:cNvPr id="671" name="Google Shape;671;p85"/>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Workers Generate Artifacts</a:t>
            </a:r>
            <a:endParaRPr/>
          </a:p>
        </p:txBody>
      </p:sp>
      <p:sp>
        <p:nvSpPr>
          <p:cNvPr id="672" name="Google Shape;672;p85"/>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381000" lvl="0" marL="457200" rtl="0" algn="l">
              <a:spcBef>
                <a:spcPts val="640"/>
              </a:spcBef>
              <a:spcAft>
                <a:spcPts val="0"/>
              </a:spcAft>
              <a:buSzPts val="2400"/>
              <a:buChar char="●"/>
            </a:pPr>
            <a:r>
              <a:rPr lang="en" sz="2400"/>
              <a:t>Can we use these artifacts to train other workers?</a:t>
            </a:r>
            <a:endParaRPr sz="2400"/>
          </a:p>
          <a:p>
            <a:pPr indent="-381000" lvl="0" marL="457200" rtl="0" algn="l">
              <a:spcBef>
                <a:spcPts val="0"/>
              </a:spcBef>
              <a:spcAft>
                <a:spcPts val="0"/>
              </a:spcAft>
              <a:buSzPts val="2400"/>
              <a:buChar char="●"/>
            </a:pPr>
            <a:r>
              <a:rPr lang="en" sz="2400"/>
              <a:t>Similar idea to learner sourcing</a:t>
            </a:r>
            <a:endParaRPr sz="2400"/>
          </a:p>
          <a:p>
            <a:pPr indent="-381000" lvl="1" marL="914400" rtl="0" algn="l">
              <a:spcBef>
                <a:spcPts val="0"/>
              </a:spcBef>
              <a:spcAft>
                <a:spcPts val="0"/>
              </a:spcAft>
              <a:buSzPts val="2400"/>
              <a:buChar char="○"/>
            </a:pPr>
            <a:r>
              <a:rPr lang="en" sz="2400"/>
              <a:t>Taking artifacts created by learners to teach other learners (e.g. JJ Williams et al. 2016)</a:t>
            </a:r>
            <a:endParaRPr sz="2400"/>
          </a:p>
          <a:p>
            <a:pPr indent="-381000" lvl="0" marL="457200" rtl="0" algn="l">
              <a:spcBef>
                <a:spcPts val="0"/>
              </a:spcBef>
              <a:spcAft>
                <a:spcPts val="0"/>
              </a:spcAft>
              <a:buSzPts val="2400"/>
              <a:buChar char="●"/>
            </a:pPr>
            <a:r>
              <a:rPr lang="en" sz="2400"/>
              <a:t>Here worker data for learning support</a:t>
            </a:r>
            <a:endParaRPr sz="24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6" name="Shape 676"/>
        <p:cNvGrpSpPr/>
        <p:nvPr/>
      </p:nvGrpSpPr>
      <p:grpSpPr>
        <a:xfrm>
          <a:off x="0" y="0"/>
          <a:ext cx="0" cy="0"/>
          <a:chOff x="0" y="0"/>
          <a:chExt cx="0" cy="0"/>
        </a:xfrm>
      </p:grpSpPr>
      <p:sp>
        <p:nvSpPr>
          <p:cNvPr id="677" name="Google Shape;677;p86"/>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Example Task: Product Reviews</a:t>
            </a:r>
            <a:endParaRPr/>
          </a:p>
        </p:txBody>
      </p:sp>
      <p:pic>
        <p:nvPicPr>
          <p:cNvPr id="678" name="Google Shape;678;p86"/>
          <p:cNvPicPr preferRelativeResize="0"/>
          <p:nvPr/>
        </p:nvPicPr>
        <p:blipFill rotWithShape="1">
          <a:blip r:embed="rId3">
            <a:alphaModFix/>
          </a:blip>
          <a:srcRect b="56755" l="27411" r="6933" t="10122"/>
          <a:stretch/>
        </p:blipFill>
        <p:spPr>
          <a:xfrm>
            <a:off x="1287375" y="1224875"/>
            <a:ext cx="6266000" cy="3407526"/>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2" name="Shape 682"/>
        <p:cNvGrpSpPr/>
        <p:nvPr/>
      </p:nvGrpSpPr>
      <p:grpSpPr>
        <a:xfrm>
          <a:off x="0" y="0"/>
          <a:ext cx="0" cy="0"/>
          <a:chOff x="0" y="0"/>
          <a:chExt cx="0" cy="0"/>
        </a:xfrm>
      </p:grpSpPr>
      <p:sp>
        <p:nvSpPr>
          <p:cNvPr id="683" name="Google Shape;683;p87"/>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Example Task: Product Reviews</a:t>
            </a:r>
            <a:endParaRPr/>
          </a:p>
        </p:txBody>
      </p:sp>
      <p:pic>
        <p:nvPicPr>
          <p:cNvPr id="684" name="Google Shape;684;p87"/>
          <p:cNvPicPr preferRelativeResize="0"/>
          <p:nvPr/>
        </p:nvPicPr>
        <p:blipFill rotWithShape="1">
          <a:blip r:embed="rId3">
            <a:alphaModFix/>
          </a:blip>
          <a:srcRect b="56755" l="27411" r="6933" t="10122"/>
          <a:stretch/>
        </p:blipFill>
        <p:spPr>
          <a:xfrm>
            <a:off x="1287375" y="1224875"/>
            <a:ext cx="6266000" cy="3407526"/>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grpSp>
        <p:nvGrpSpPr>
          <p:cNvPr id="258" name="Google Shape;258;p43"/>
          <p:cNvGrpSpPr/>
          <p:nvPr/>
        </p:nvGrpSpPr>
        <p:grpSpPr>
          <a:xfrm>
            <a:off x="2666999" y="1224391"/>
            <a:ext cx="3875441" cy="2878102"/>
            <a:chOff x="457202" y="1148150"/>
            <a:chExt cx="3875441" cy="3523200"/>
          </a:xfrm>
        </p:grpSpPr>
        <p:sp>
          <p:nvSpPr>
            <p:cNvPr id="259" name="Google Shape;259;p43"/>
            <p:cNvSpPr/>
            <p:nvPr/>
          </p:nvSpPr>
          <p:spPr>
            <a:xfrm flipH="1">
              <a:off x="469818" y="1550294"/>
              <a:ext cx="3769500" cy="2505600"/>
            </a:xfrm>
            <a:prstGeom prst="rtTriangle">
              <a:avLst/>
            </a:prstGeom>
            <a:solidFill>
              <a:srgbClr val="000000"/>
            </a:solidFill>
            <a:ln cap="flat" cmpd="sng" w="9525">
              <a:solidFill>
                <a:srgbClr val="008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0" name="Google Shape;260;p43"/>
            <p:cNvSpPr/>
            <p:nvPr/>
          </p:nvSpPr>
          <p:spPr>
            <a:xfrm flipH="1">
              <a:off x="469818" y="2806093"/>
              <a:ext cx="3769500" cy="1249800"/>
            </a:xfrm>
            <a:prstGeom prst="rtTriangle">
              <a:avLst/>
            </a:prstGeom>
            <a:solidFill>
              <a:srgbClr val="A5A5A5"/>
            </a:solidFill>
            <a:ln cap="flat" cmpd="sng" w="9525">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cxnSp>
          <p:nvCxnSpPr>
            <p:cNvPr id="261" name="Google Shape;261;p43"/>
            <p:cNvCxnSpPr/>
            <p:nvPr/>
          </p:nvCxnSpPr>
          <p:spPr>
            <a:xfrm>
              <a:off x="469843" y="4055750"/>
              <a:ext cx="3862800" cy="0"/>
            </a:xfrm>
            <a:prstGeom prst="straightConnector1">
              <a:avLst/>
            </a:prstGeom>
            <a:noFill/>
            <a:ln cap="flat" cmpd="sng" w="25400">
              <a:solidFill>
                <a:srgbClr val="000000"/>
              </a:solidFill>
              <a:prstDash val="solid"/>
              <a:round/>
              <a:headEnd len="sm" w="sm" type="none"/>
              <a:tailEnd len="med" w="med" type="stealth"/>
            </a:ln>
          </p:spPr>
        </p:cxnSp>
        <p:cxnSp>
          <p:nvCxnSpPr>
            <p:cNvPr id="262" name="Google Shape;262;p43"/>
            <p:cNvCxnSpPr/>
            <p:nvPr/>
          </p:nvCxnSpPr>
          <p:spPr>
            <a:xfrm rot="10800000">
              <a:off x="457202" y="1148150"/>
              <a:ext cx="0" cy="2907600"/>
            </a:xfrm>
            <a:prstGeom prst="straightConnector1">
              <a:avLst/>
            </a:prstGeom>
            <a:noFill/>
            <a:ln cap="flat" cmpd="sng" w="25400">
              <a:solidFill>
                <a:srgbClr val="000000"/>
              </a:solidFill>
              <a:prstDash val="solid"/>
              <a:round/>
              <a:headEnd len="sm" w="sm" type="none"/>
              <a:tailEnd len="med" w="med" type="stealth"/>
            </a:ln>
          </p:spPr>
        </p:cxnSp>
        <p:sp>
          <p:nvSpPr>
            <p:cNvPr id="263" name="Google Shape;263;p43"/>
            <p:cNvSpPr txBox="1"/>
            <p:nvPr/>
          </p:nvSpPr>
          <p:spPr>
            <a:xfrm>
              <a:off x="457202" y="4055750"/>
              <a:ext cx="3782100" cy="61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3400" u="none" cap="none" strike="noStrike">
                  <a:solidFill>
                    <a:srgbClr val="000000"/>
                  </a:solidFill>
                  <a:latin typeface="Calibri"/>
                  <a:ea typeface="Calibri"/>
                  <a:cs typeface="Calibri"/>
                  <a:sym typeface="Calibri"/>
                </a:rPr>
                <a:t>Time</a:t>
              </a:r>
              <a:endParaRPr b="0" i="0" sz="3400" u="none" cap="none" strike="noStrike">
                <a:solidFill>
                  <a:srgbClr val="000000"/>
                </a:solidFill>
                <a:latin typeface="Calibri"/>
                <a:ea typeface="Calibri"/>
                <a:cs typeface="Calibri"/>
                <a:sym typeface="Calibri"/>
              </a:endParaRPr>
            </a:p>
          </p:txBody>
        </p:sp>
        <p:sp>
          <p:nvSpPr>
            <p:cNvPr id="264" name="Google Shape;264;p43"/>
            <p:cNvSpPr txBox="1"/>
            <p:nvPr/>
          </p:nvSpPr>
          <p:spPr>
            <a:xfrm>
              <a:off x="550431" y="1242517"/>
              <a:ext cx="3782100" cy="113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3400" u="none" cap="none" strike="noStrike">
                  <a:solidFill>
                    <a:srgbClr val="000000"/>
                  </a:solidFill>
                  <a:latin typeface="Calibri"/>
                  <a:ea typeface="Calibri"/>
                  <a:cs typeface="Calibri"/>
                  <a:sym typeface="Calibri"/>
                </a:rPr>
                <a:t>Double Learning Outcomes</a:t>
              </a:r>
              <a:endParaRPr sz="3400">
                <a:solidFill>
                  <a:srgbClr val="000000"/>
                </a:solidFill>
                <a:latin typeface="Calibri"/>
                <a:ea typeface="Calibri"/>
                <a:cs typeface="Calibri"/>
                <a:sym typeface="Calibri"/>
              </a:endParaRPr>
            </a:p>
          </p:txBody>
        </p:sp>
      </p:grpSp>
      <p:pic>
        <p:nvPicPr>
          <p:cNvPr id="265" name="Google Shape;265;p43"/>
          <p:cNvPicPr preferRelativeResize="0"/>
          <p:nvPr/>
        </p:nvPicPr>
        <p:blipFill rotWithShape="1">
          <a:blip r:embed="rId3">
            <a:alphaModFix/>
          </a:blip>
          <a:srcRect b="0" l="0" r="0" t="0"/>
          <a:stretch/>
        </p:blipFill>
        <p:spPr>
          <a:xfrm>
            <a:off x="3399825" y="4187325"/>
            <a:ext cx="2277300" cy="665700"/>
          </a:xfrm>
          <a:prstGeom prst="rect">
            <a:avLst/>
          </a:prstGeom>
          <a:noFill/>
          <a:ln>
            <a:noFill/>
          </a:ln>
        </p:spPr>
      </p:pic>
      <p:sp>
        <p:nvSpPr>
          <p:cNvPr id="266" name="Google Shape;266;p43"/>
          <p:cNvSpPr txBox="1"/>
          <p:nvPr>
            <p:ph type="title"/>
          </p:nvPr>
        </p:nvSpPr>
        <p:spPr>
          <a:xfrm>
            <a:off x="0" y="205975"/>
            <a:ext cx="91440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Intelligent Tutoring Systems Can Achieve Incredible Results… Typically Very Resource Intensive</a:t>
            </a:r>
            <a:endParaRPr sz="32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8" name="Shape 688"/>
        <p:cNvGrpSpPr/>
        <p:nvPr/>
      </p:nvGrpSpPr>
      <p:grpSpPr>
        <a:xfrm>
          <a:off x="0" y="0"/>
          <a:ext cx="0" cy="0"/>
          <a:chOff x="0" y="0"/>
          <a:chExt cx="0" cy="0"/>
        </a:xfrm>
      </p:grpSpPr>
      <p:sp>
        <p:nvSpPr>
          <p:cNvPr id="689" name="Google Shape;689;p88"/>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Use Prior Samples Generated By Work To Train Future Workers</a:t>
            </a:r>
            <a:endParaRPr sz="2800"/>
          </a:p>
        </p:txBody>
      </p:sp>
      <p:pic>
        <p:nvPicPr>
          <p:cNvPr id="690" name="Google Shape;690;p88"/>
          <p:cNvPicPr preferRelativeResize="0"/>
          <p:nvPr/>
        </p:nvPicPr>
        <p:blipFill rotWithShape="1">
          <a:blip r:embed="rId3">
            <a:alphaModFix/>
          </a:blip>
          <a:srcRect b="56755" l="27411" r="6933" t="10122"/>
          <a:stretch/>
        </p:blipFill>
        <p:spPr>
          <a:xfrm>
            <a:off x="1287375" y="1224875"/>
            <a:ext cx="6266000" cy="3407526"/>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4" name="Shape 694"/>
        <p:cNvGrpSpPr/>
        <p:nvPr/>
      </p:nvGrpSpPr>
      <p:grpSpPr>
        <a:xfrm>
          <a:off x="0" y="0"/>
          <a:ext cx="0" cy="0"/>
          <a:chOff x="0" y="0"/>
          <a:chExt cx="0" cy="0"/>
        </a:xfrm>
      </p:grpSpPr>
      <p:sp>
        <p:nvSpPr>
          <p:cNvPr id="695" name="Google Shape;695;p89"/>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800"/>
              <a:t>Preliminary Results: Not All Examples Created Equal</a:t>
            </a:r>
            <a:endParaRPr sz="2800"/>
          </a:p>
        </p:txBody>
      </p:sp>
      <p:pic>
        <p:nvPicPr>
          <p:cNvPr id="696" name="Google Shape;696;p89"/>
          <p:cNvPicPr preferRelativeResize="0"/>
          <p:nvPr/>
        </p:nvPicPr>
        <p:blipFill rotWithShape="1">
          <a:blip r:embed="rId3">
            <a:alphaModFix/>
          </a:blip>
          <a:srcRect b="56755" l="27411" r="6933" t="10122"/>
          <a:stretch/>
        </p:blipFill>
        <p:spPr>
          <a:xfrm>
            <a:off x="740925" y="1868450"/>
            <a:ext cx="2586551" cy="1406600"/>
          </a:xfrm>
          <a:prstGeom prst="rect">
            <a:avLst/>
          </a:prstGeom>
          <a:noFill/>
          <a:ln cap="flat" cmpd="sng" w="28575">
            <a:solidFill>
              <a:srgbClr val="000000"/>
            </a:solidFill>
            <a:prstDash val="solid"/>
            <a:round/>
            <a:headEnd len="sm" w="sm" type="none"/>
            <a:tailEnd len="sm" w="sm" type="none"/>
          </a:ln>
        </p:spPr>
      </p:pic>
      <p:sp>
        <p:nvSpPr>
          <p:cNvPr id="697" name="Google Shape;697;p89"/>
          <p:cNvSpPr txBox="1"/>
          <p:nvPr>
            <p:ph idx="1" type="body"/>
          </p:nvPr>
        </p:nvSpPr>
        <p:spPr>
          <a:xfrm>
            <a:off x="3782550" y="1236575"/>
            <a:ext cx="4764300" cy="3394500"/>
          </a:xfrm>
          <a:prstGeom prst="rect">
            <a:avLst/>
          </a:prstGeom>
        </p:spPr>
        <p:txBody>
          <a:bodyPr anchorCtr="0" anchor="t" bIns="91425" lIns="91425" spcFirstLastPara="1" rIns="91425" wrap="square" tIns="91425">
            <a:noAutofit/>
          </a:bodyPr>
          <a:lstStyle/>
          <a:p>
            <a:pPr indent="-368300" lvl="0" marL="457200" rtl="0" algn="l">
              <a:spcBef>
                <a:spcPts val="640"/>
              </a:spcBef>
              <a:spcAft>
                <a:spcPts val="0"/>
              </a:spcAft>
              <a:buSzPts val="2200"/>
              <a:buChar char="●"/>
            </a:pPr>
            <a:r>
              <a:rPr lang="en" sz="2200"/>
              <a:t>No general effect of providing randomly selected past reviews in improving performance of later workers</a:t>
            </a:r>
            <a:endParaRPr sz="2200"/>
          </a:p>
          <a:p>
            <a:pPr indent="-368300" lvl="0" marL="457200" rtl="0" algn="l">
              <a:spcBef>
                <a:spcPts val="0"/>
              </a:spcBef>
              <a:spcAft>
                <a:spcPts val="0"/>
              </a:spcAft>
              <a:buSzPts val="2200"/>
              <a:buChar char="●"/>
            </a:pPr>
            <a:r>
              <a:rPr lang="en" sz="2200"/>
              <a:t>High quality reviews may improve later performance</a:t>
            </a:r>
            <a:endParaRPr sz="2200"/>
          </a:p>
          <a:p>
            <a:pPr indent="0" lvl="0" marL="457200" rtl="0" algn="l">
              <a:spcBef>
                <a:spcPts val="640"/>
              </a:spcBef>
              <a:spcAft>
                <a:spcPts val="0"/>
              </a:spcAft>
              <a:buNone/>
            </a:pPr>
            <a:r>
              <a:t/>
            </a:r>
            <a:endParaRPr sz="22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1" name="Shape 701"/>
        <p:cNvGrpSpPr/>
        <p:nvPr/>
      </p:nvGrpSpPr>
      <p:grpSpPr>
        <a:xfrm>
          <a:off x="0" y="0"/>
          <a:ext cx="0" cy="0"/>
          <a:chOff x="0" y="0"/>
          <a:chExt cx="0" cy="0"/>
        </a:xfrm>
      </p:grpSpPr>
      <p:sp>
        <p:nvSpPr>
          <p:cNvPr id="702" name="Google Shape;702;p90"/>
          <p:cNvSpPr txBox="1"/>
          <p:nvPr>
            <p:ph type="title"/>
          </p:nvPr>
        </p:nvSpPr>
        <p:spPr>
          <a:xfrm>
            <a:off x="206600" y="205975"/>
            <a:ext cx="8694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t>Preliminary Results: Performance May Not Equal Pedagogical Value</a:t>
            </a:r>
            <a:endParaRPr sz="2400"/>
          </a:p>
        </p:txBody>
      </p:sp>
      <p:pic>
        <p:nvPicPr>
          <p:cNvPr id="703" name="Google Shape;703;p90"/>
          <p:cNvPicPr preferRelativeResize="0"/>
          <p:nvPr/>
        </p:nvPicPr>
        <p:blipFill rotWithShape="1">
          <a:blip r:embed="rId3">
            <a:alphaModFix/>
          </a:blip>
          <a:srcRect b="56755" l="27411" r="6933" t="10122"/>
          <a:stretch/>
        </p:blipFill>
        <p:spPr>
          <a:xfrm>
            <a:off x="740925" y="1868450"/>
            <a:ext cx="2586551" cy="1406600"/>
          </a:xfrm>
          <a:prstGeom prst="rect">
            <a:avLst/>
          </a:prstGeom>
          <a:noFill/>
          <a:ln cap="flat" cmpd="sng" w="28575">
            <a:solidFill>
              <a:srgbClr val="000000"/>
            </a:solidFill>
            <a:prstDash val="solid"/>
            <a:round/>
            <a:headEnd len="sm" w="sm" type="none"/>
            <a:tailEnd len="sm" w="sm" type="none"/>
          </a:ln>
        </p:spPr>
      </p:pic>
      <p:sp>
        <p:nvSpPr>
          <p:cNvPr id="704" name="Google Shape;704;p90"/>
          <p:cNvSpPr txBox="1"/>
          <p:nvPr>
            <p:ph idx="1" type="body"/>
          </p:nvPr>
        </p:nvSpPr>
        <p:spPr>
          <a:xfrm>
            <a:off x="3782550" y="1236575"/>
            <a:ext cx="4764300" cy="3394500"/>
          </a:xfrm>
          <a:prstGeom prst="rect">
            <a:avLst/>
          </a:prstGeom>
        </p:spPr>
        <p:txBody>
          <a:bodyPr anchorCtr="0" anchor="t" bIns="91425" lIns="91425" spcFirstLastPara="1" rIns="91425" wrap="square" tIns="91425">
            <a:noAutofit/>
          </a:bodyPr>
          <a:lstStyle/>
          <a:p>
            <a:pPr indent="-368300" lvl="0" marL="457200" rtl="0" algn="l">
              <a:spcBef>
                <a:spcPts val="640"/>
              </a:spcBef>
              <a:spcAft>
                <a:spcPts val="0"/>
              </a:spcAft>
              <a:buSzPts val="2200"/>
              <a:buChar char="●"/>
            </a:pPr>
            <a:r>
              <a:rPr lang="en" sz="2200"/>
              <a:t>No general effect of providing randomly selected past reviews in improving performance of later workers</a:t>
            </a:r>
            <a:endParaRPr sz="2200"/>
          </a:p>
          <a:p>
            <a:pPr indent="-368300" lvl="0" marL="457200" rtl="0" algn="l">
              <a:spcBef>
                <a:spcPts val="0"/>
              </a:spcBef>
              <a:spcAft>
                <a:spcPts val="0"/>
              </a:spcAft>
              <a:buSzPts val="2200"/>
              <a:buChar char="●"/>
            </a:pPr>
            <a:r>
              <a:rPr lang="en" sz="2200"/>
              <a:t>High quality reviews may improve later performance</a:t>
            </a:r>
            <a:endParaRPr sz="2200"/>
          </a:p>
          <a:p>
            <a:pPr indent="-368300" lvl="0" marL="457200" rtl="0" algn="l">
              <a:spcBef>
                <a:spcPts val="0"/>
              </a:spcBef>
              <a:spcAft>
                <a:spcPts val="0"/>
              </a:spcAft>
              <a:buSzPts val="2200"/>
              <a:buChar char="●"/>
            </a:pPr>
            <a:r>
              <a:rPr lang="en" sz="2200"/>
              <a:t>But the most effective reviews in terms of training may be different than the highest quality reviews</a:t>
            </a:r>
            <a:endParaRPr sz="22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8" name="Shape 708"/>
        <p:cNvGrpSpPr/>
        <p:nvPr/>
      </p:nvGrpSpPr>
      <p:grpSpPr>
        <a:xfrm>
          <a:off x="0" y="0"/>
          <a:ext cx="0" cy="0"/>
          <a:chOff x="0" y="0"/>
          <a:chExt cx="0" cy="0"/>
        </a:xfrm>
      </p:grpSpPr>
      <p:sp>
        <p:nvSpPr>
          <p:cNvPr id="709" name="Google Shape;709;p91"/>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Steps to</a:t>
            </a:r>
            <a:r>
              <a:rPr lang="en" sz="3200"/>
              <a:t> Democratize Adaptive Personalized Support for Learning &amp; Training</a:t>
            </a:r>
            <a:endParaRPr sz="3200"/>
          </a:p>
        </p:txBody>
      </p:sp>
      <p:sp>
        <p:nvSpPr>
          <p:cNvPr id="710" name="Google Shape;710;p91"/>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381000" lvl="0" marL="457200" rtl="0" algn="l">
              <a:spcBef>
                <a:spcPts val="640"/>
              </a:spcBef>
              <a:spcAft>
                <a:spcPts val="0"/>
              </a:spcAft>
              <a:buSzPts val="2400"/>
              <a:buChar char="●"/>
            </a:pPr>
            <a:r>
              <a:rPr lang="en" sz="2400"/>
              <a:t>Use structure about pedagogical items to automatically personalize and adapt pathways-- can speed learning</a:t>
            </a:r>
            <a:endParaRPr sz="2400"/>
          </a:p>
          <a:p>
            <a:pPr indent="-381000" lvl="0" marL="457200" rtl="0" algn="l">
              <a:spcBef>
                <a:spcPts val="0"/>
              </a:spcBef>
              <a:spcAft>
                <a:spcPts val="0"/>
              </a:spcAft>
              <a:buSzPts val="2400"/>
              <a:buChar char="●"/>
            </a:pPr>
            <a:r>
              <a:rPr lang="en" sz="2400"/>
              <a:t>Can leverage artifacts from workers to teach new workers</a:t>
            </a:r>
            <a:endParaRPr sz="2400"/>
          </a:p>
          <a:p>
            <a:pPr indent="-381000" lvl="0" marL="457200" rtl="0" algn="l">
              <a:spcBef>
                <a:spcPts val="0"/>
              </a:spcBef>
              <a:spcAft>
                <a:spcPts val="0"/>
              </a:spcAft>
              <a:buClr>
                <a:srgbClr val="FFFFFF"/>
              </a:buClr>
              <a:buSzPts val="2400"/>
              <a:buChar char="●"/>
            </a:pPr>
            <a:r>
              <a:rPr lang="en" sz="2400">
                <a:solidFill>
                  <a:srgbClr val="FFFFFF"/>
                </a:solidFill>
              </a:rPr>
              <a:t>Lots of open questions:</a:t>
            </a:r>
            <a:endParaRPr sz="2400">
              <a:solidFill>
                <a:srgbClr val="FFFFFF"/>
              </a:solidFill>
            </a:endParaRPr>
          </a:p>
          <a:p>
            <a:pPr indent="-381000" lvl="1" marL="914400" rtl="0" algn="l">
              <a:spcBef>
                <a:spcPts val="0"/>
              </a:spcBef>
              <a:spcAft>
                <a:spcPts val="0"/>
              </a:spcAft>
              <a:buClr>
                <a:srgbClr val="FFFFFF"/>
              </a:buClr>
              <a:buSzPts val="2400"/>
              <a:buChar char="○"/>
            </a:pPr>
            <a:r>
              <a:rPr lang="en" sz="2400">
                <a:solidFill>
                  <a:srgbClr val="FFFFFF"/>
                </a:solidFill>
              </a:rPr>
              <a:t>Encouraging students to persist</a:t>
            </a:r>
            <a:endParaRPr sz="2400">
              <a:solidFill>
                <a:srgbClr val="FFFFFF"/>
              </a:solidFill>
            </a:endParaRPr>
          </a:p>
          <a:p>
            <a:pPr indent="-381000" lvl="1" marL="914400" rtl="0" algn="l">
              <a:spcBef>
                <a:spcPts val="0"/>
              </a:spcBef>
              <a:spcAft>
                <a:spcPts val="0"/>
              </a:spcAft>
              <a:buClr>
                <a:srgbClr val="FFFFFF"/>
              </a:buClr>
              <a:buSzPts val="2400"/>
              <a:buChar char="○"/>
            </a:pPr>
            <a:r>
              <a:rPr lang="en" sz="2400">
                <a:solidFill>
                  <a:srgbClr val="FFFFFF"/>
                </a:solidFill>
              </a:rPr>
              <a:t>Learning structure of items</a:t>
            </a:r>
            <a:endParaRPr sz="2400">
              <a:solidFill>
                <a:srgbClr val="FFFFFF"/>
              </a:solidFill>
            </a:endParaRPr>
          </a:p>
          <a:p>
            <a:pPr indent="-381000" lvl="1" marL="914400" rtl="0" algn="l">
              <a:spcBef>
                <a:spcPts val="0"/>
              </a:spcBef>
              <a:spcAft>
                <a:spcPts val="0"/>
              </a:spcAft>
              <a:buClr>
                <a:srgbClr val="FFFFFF"/>
              </a:buClr>
              <a:buSzPts val="2400"/>
              <a:buChar char="○"/>
            </a:pPr>
            <a:r>
              <a:rPr lang="en" sz="2400">
                <a:solidFill>
                  <a:srgbClr val="FFFFFF"/>
                </a:solidFill>
              </a:rPr>
              <a:t>Identifying when the set of interventions may have signal</a:t>
            </a:r>
            <a:endParaRPr sz="2400">
              <a:solidFill>
                <a:srgbClr val="FFFFFF"/>
              </a:solidFill>
            </a:endParaRPr>
          </a:p>
          <a:p>
            <a:pPr indent="0" lvl="0" marL="457200" rtl="0" algn="l">
              <a:spcBef>
                <a:spcPts val="640"/>
              </a:spcBef>
              <a:spcAft>
                <a:spcPts val="0"/>
              </a:spcAft>
              <a:buNone/>
            </a:pPr>
            <a:r>
              <a:t/>
            </a:r>
            <a:endParaRPr sz="2400">
              <a:solidFill>
                <a:srgbClr val="FFFFF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4" name="Shape 714"/>
        <p:cNvGrpSpPr/>
        <p:nvPr/>
      </p:nvGrpSpPr>
      <p:grpSpPr>
        <a:xfrm>
          <a:off x="0" y="0"/>
          <a:ext cx="0" cy="0"/>
          <a:chOff x="0" y="0"/>
          <a:chExt cx="0" cy="0"/>
        </a:xfrm>
      </p:grpSpPr>
      <p:sp>
        <p:nvSpPr>
          <p:cNvPr id="715" name="Google Shape;715;p92"/>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Steps to Democratize Adaptive Personalized Support for Learning &amp; Training</a:t>
            </a:r>
            <a:endParaRPr sz="3200"/>
          </a:p>
        </p:txBody>
      </p:sp>
      <p:sp>
        <p:nvSpPr>
          <p:cNvPr id="716" name="Google Shape;716;p92"/>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381000" lvl="0" marL="457200" rtl="0" algn="l">
              <a:spcBef>
                <a:spcPts val="640"/>
              </a:spcBef>
              <a:spcAft>
                <a:spcPts val="0"/>
              </a:spcAft>
              <a:buSzPts val="2400"/>
              <a:buChar char="●"/>
            </a:pPr>
            <a:r>
              <a:rPr lang="en" sz="2400"/>
              <a:t>Use structure about pedagogical items to automatically personalize and adapt pathways-- can speed learning</a:t>
            </a:r>
            <a:endParaRPr sz="2400"/>
          </a:p>
          <a:p>
            <a:pPr indent="-381000" lvl="0" marL="457200" rtl="0" algn="l">
              <a:spcBef>
                <a:spcPts val="0"/>
              </a:spcBef>
              <a:spcAft>
                <a:spcPts val="0"/>
              </a:spcAft>
              <a:buSzPts val="2400"/>
              <a:buChar char="●"/>
            </a:pPr>
            <a:r>
              <a:rPr lang="en" sz="2400"/>
              <a:t>Can leverage artifacts from workers to teach new workers</a:t>
            </a:r>
            <a:endParaRPr sz="2400"/>
          </a:p>
          <a:p>
            <a:pPr indent="-381000" lvl="0" marL="457200" rtl="0" algn="l">
              <a:spcBef>
                <a:spcPts val="0"/>
              </a:spcBef>
              <a:spcAft>
                <a:spcPts val="0"/>
              </a:spcAft>
              <a:buSzPts val="2400"/>
              <a:buChar char="●"/>
            </a:pPr>
            <a:r>
              <a:rPr lang="en" sz="2400"/>
              <a:t>Lots of open questions:</a:t>
            </a:r>
            <a:endParaRPr sz="2400"/>
          </a:p>
          <a:p>
            <a:pPr indent="-368300" lvl="1" marL="914400" rtl="0" algn="l">
              <a:spcBef>
                <a:spcPts val="0"/>
              </a:spcBef>
              <a:spcAft>
                <a:spcPts val="0"/>
              </a:spcAft>
              <a:buSzPts val="2200"/>
              <a:buChar char="○"/>
            </a:pPr>
            <a:r>
              <a:rPr lang="en" sz="2200"/>
              <a:t>Encouraging students to persist</a:t>
            </a:r>
            <a:endParaRPr sz="2200"/>
          </a:p>
          <a:p>
            <a:pPr indent="-368300" lvl="1" marL="914400" rtl="0" algn="l">
              <a:spcBef>
                <a:spcPts val="0"/>
              </a:spcBef>
              <a:spcAft>
                <a:spcPts val="0"/>
              </a:spcAft>
              <a:buSzPts val="2200"/>
              <a:buChar char="○"/>
            </a:pPr>
            <a:r>
              <a:rPr lang="en" sz="2200"/>
              <a:t>Learning structure of items</a:t>
            </a:r>
            <a:endParaRPr sz="2200"/>
          </a:p>
          <a:p>
            <a:pPr indent="-368300" lvl="1" marL="914400" rtl="0" algn="l">
              <a:spcBef>
                <a:spcPts val="0"/>
              </a:spcBef>
              <a:spcAft>
                <a:spcPts val="0"/>
              </a:spcAft>
              <a:buSzPts val="2200"/>
              <a:buChar char="○"/>
            </a:pPr>
            <a:r>
              <a:rPr lang="en" sz="2200"/>
              <a:t>Tutoring systems that are good from day 1, &amp; improve w/data </a:t>
            </a:r>
            <a:endParaRPr sz="2200"/>
          </a:p>
          <a:p>
            <a:pPr indent="-368300" lvl="1" marL="914400" rtl="0" algn="l">
              <a:spcBef>
                <a:spcPts val="0"/>
              </a:spcBef>
              <a:spcAft>
                <a:spcPts val="0"/>
              </a:spcAft>
              <a:buSzPts val="2200"/>
              <a:buChar char="○"/>
            </a:pPr>
            <a:r>
              <a:rPr lang="en" sz="2200"/>
              <a:t>Identifying when the set of interventions may have signal</a:t>
            </a:r>
            <a:endParaRPr sz="2200"/>
          </a:p>
          <a:p>
            <a:pPr indent="0" lvl="0" marL="457200" rtl="0" algn="l">
              <a:spcBef>
                <a:spcPts val="640"/>
              </a:spcBef>
              <a:spcAft>
                <a:spcPts val="0"/>
              </a:spcAft>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4"/>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How Do We Democratize Adaptive Personalized Support for Learning &amp; Training?</a:t>
            </a:r>
            <a:endParaRPr sz="3200"/>
          </a:p>
        </p:txBody>
      </p:sp>
      <p:grpSp>
        <p:nvGrpSpPr>
          <p:cNvPr id="272" name="Google Shape;272;p44"/>
          <p:cNvGrpSpPr/>
          <p:nvPr/>
        </p:nvGrpSpPr>
        <p:grpSpPr>
          <a:xfrm>
            <a:off x="2666999" y="1224391"/>
            <a:ext cx="3875441" cy="2878102"/>
            <a:chOff x="457202" y="1148150"/>
            <a:chExt cx="3875441" cy="3523200"/>
          </a:xfrm>
        </p:grpSpPr>
        <p:sp>
          <p:nvSpPr>
            <p:cNvPr id="273" name="Google Shape;273;p44"/>
            <p:cNvSpPr/>
            <p:nvPr/>
          </p:nvSpPr>
          <p:spPr>
            <a:xfrm flipH="1">
              <a:off x="469818" y="1550294"/>
              <a:ext cx="3769500" cy="2505600"/>
            </a:xfrm>
            <a:prstGeom prst="rtTriangle">
              <a:avLst/>
            </a:prstGeom>
            <a:solidFill>
              <a:srgbClr val="000000"/>
            </a:solidFill>
            <a:ln cap="flat" cmpd="sng" w="9525">
              <a:solidFill>
                <a:srgbClr val="008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4" name="Google Shape;274;p44"/>
            <p:cNvSpPr/>
            <p:nvPr/>
          </p:nvSpPr>
          <p:spPr>
            <a:xfrm flipH="1">
              <a:off x="469818" y="2806093"/>
              <a:ext cx="3769500" cy="1249800"/>
            </a:xfrm>
            <a:prstGeom prst="rtTriangle">
              <a:avLst/>
            </a:prstGeom>
            <a:solidFill>
              <a:srgbClr val="A5A5A5"/>
            </a:solidFill>
            <a:ln cap="flat" cmpd="sng" w="9525">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cxnSp>
          <p:nvCxnSpPr>
            <p:cNvPr id="275" name="Google Shape;275;p44"/>
            <p:cNvCxnSpPr/>
            <p:nvPr/>
          </p:nvCxnSpPr>
          <p:spPr>
            <a:xfrm>
              <a:off x="469843" y="4055750"/>
              <a:ext cx="3862800" cy="0"/>
            </a:xfrm>
            <a:prstGeom prst="straightConnector1">
              <a:avLst/>
            </a:prstGeom>
            <a:noFill/>
            <a:ln cap="flat" cmpd="sng" w="25400">
              <a:solidFill>
                <a:srgbClr val="000000"/>
              </a:solidFill>
              <a:prstDash val="solid"/>
              <a:round/>
              <a:headEnd len="sm" w="sm" type="none"/>
              <a:tailEnd len="med" w="med" type="stealth"/>
            </a:ln>
          </p:spPr>
        </p:cxnSp>
        <p:cxnSp>
          <p:nvCxnSpPr>
            <p:cNvPr id="276" name="Google Shape;276;p44"/>
            <p:cNvCxnSpPr/>
            <p:nvPr/>
          </p:nvCxnSpPr>
          <p:spPr>
            <a:xfrm rot="10800000">
              <a:off x="457202" y="1148150"/>
              <a:ext cx="0" cy="2907600"/>
            </a:xfrm>
            <a:prstGeom prst="straightConnector1">
              <a:avLst/>
            </a:prstGeom>
            <a:noFill/>
            <a:ln cap="flat" cmpd="sng" w="25400">
              <a:solidFill>
                <a:srgbClr val="000000"/>
              </a:solidFill>
              <a:prstDash val="solid"/>
              <a:round/>
              <a:headEnd len="sm" w="sm" type="none"/>
              <a:tailEnd len="med" w="med" type="stealth"/>
            </a:ln>
          </p:spPr>
        </p:cxnSp>
        <p:sp>
          <p:nvSpPr>
            <p:cNvPr id="277" name="Google Shape;277;p44"/>
            <p:cNvSpPr txBox="1"/>
            <p:nvPr/>
          </p:nvSpPr>
          <p:spPr>
            <a:xfrm>
              <a:off x="457202" y="4055750"/>
              <a:ext cx="3782100" cy="615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400" u="none" cap="none" strike="noStrike">
                <a:solidFill>
                  <a:srgbClr val="000000"/>
                </a:solidFill>
                <a:latin typeface="Calibri"/>
                <a:ea typeface="Calibri"/>
                <a:cs typeface="Calibri"/>
                <a:sym typeface="Calibri"/>
              </a:endParaRPr>
            </a:p>
          </p:txBody>
        </p:sp>
        <p:sp>
          <p:nvSpPr>
            <p:cNvPr id="278" name="Google Shape;278;p44"/>
            <p:cNvSpPr txBox="1"/>
            <p:nvPr/>
          </p:nvSpPr>
          <p:spPr>
            <a:xfrm>
              <a:off x="550431" y="1242517"/>
              <a:ext cx="3782100" cy="113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400">
                <a:solidFill>
                  <a:srgbClr val="000000"/>
                </a:solidFill>
                <a:latin typeface="Calibri"/>
                <a:ea typeface="Calibri"/>
                <a:cs typeface="Calibri"/>
                <a:sym typeface="Calibri"/>
              </a:endParaRPr>
            </a:p>
          </p:txBody>
        </p:sp>
      </p:grpSp>
      <p:pic>
        <p:nvPicPr>
          <p:cNvPr id="279" name="Google Shape;279;p44"/>
          <p:cNvPicPr preferRelativeResize="0"/>
          <p:nvPr/>
        </p:nvPicPr>
        <p:blipFill rotWithShape="1">
          <a:blip r:embed="rId3">
            <a:alphaModFix/>
          </a:blip>
          <a:srcRect b="0" l="0" r="0" t="0"/>
          <a:stretch/>
        </p:blipFill>
        <p:spPr>
          <a:xfrm>
            <a:off x="3399825" y="4187325"/>
            <a:ext cx="2277300" cy="665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5"/>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Potential Solutions to Scale Adaptive Personalized Training &amp; Learning</a:t>
            </a:r>
            <a:endParaRPr sz="3200"/>
          </a:p>
        </p:txBody>
      </p:sp>
      <p:sp>
        <p:nvSpPr>
          <p:cNvPr id="285" name="Google Shape;285;p45"/>
          <p:cNvSpPr txBox="1"/>
          <p:nvPr>
            <p:ph type="title"/>
          </p:nvPr>
        </p:nvSpPr>
        <p:spPr>
          <a:xfrm>
            <a:off x="311700" y="1975550"/>
            <a:ext cx="8520600" cy="151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 Authoring tools? (e.g. Cognitive Tutor Authoring Tools)</a:t>
            </a:r>
            <a:endParaRPr sz="2400"/>
          </a:p>
          <a:p>
            <a:pPr indent="0" lvl="0" marL="0" rtl="0" algn="l">
              <a:spcBef>
                <a:spcPts val="0"/>
              </a:spcBef>
              <a:spcAft>
                <a:spcPts val="0"/>
              </a:spcAft>
              <a:buNone/>
            </a:pPr>
            <a:r>
              <a:rPr lang="en" sz="2400"/>
              <a:t>- Platforms that provide plug and play support for instructors? (e.g. Open EdX A/B tests)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6"/>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200"/>
              <a:t>Potential Solutions to Scale Adaptive Personalized Training &amp; Learning</a:t>
            </a:r>
            <a:endParaRPr sz="3200"/>
          </a:p>
        </p:txBody>
      </p:sp>
      <p:sp>
        <p:nvSpPr>
          <p:cNvPr id="291" name="Google Shape;291;p46"/>
          <p:cNvSpPr txBox="1"/>
          <p:nvPr>
            <p:ph type="title"/>
          </p:nvPr>
        </p:nvSpPr>
        <p:spPr>
          <a:xfrm>
            <a:off x="311700" y="1975550"/>
            <a:ext cx="8832300" cy="151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 A</a:t>
            </a:r>
            <a:r>
              <a:rPr lang="en" sz="2400"/>
              <a:t>uthoring tools? (e.g. Cognitive Tutor Authoring Tools)</a:t>
            </a:r>
            <a:endParaRPr sz="2400"/>
          </a:p>
          <a:p>
            <a:pPr indent="0" lvl="0" marL="0" rtl="0" algn="l">
              <a:spcBef>
                <a:spcPts val="0"/>
              </a:spcBef>
              <a:spcAft>
                <a:spcPts val="0"/>
              </a:spcAft>
              <a:buNone/>
            </a:pPr>
            <a:r>
              <a:rPr lang="en" sz="2400"/>
              <a:t>	- Relies on instructors to create specialized content</a:t>
            </a:r>
            <a:endParaRPr sz="2400"/>
          </a:p>
          <a:p>
            <a:pPr indent="0" lvl="0" marL="0" rtl="0" algn="l">
              <a:spcBef>
                <a:spcPts val="0"/>
              </a:spcBef>
              <a:spcAft>
                <a:spcPts val="0"/>
              </a:spcAft>
              <a:buNone/>
            </a:pPr>
            <a:r>
              <a:rPr lang="en" sz="2400"/>
              <a:t>	- Harder to provide adaptive guidance at curriculum pathways</a:t>
            </a:r>
            <a:endParaRPr sz="2400"/>
          </a:p>
          <a:p>
            <a:pPr indent="0" lvl="0" marL="0" rtl="0" algn="l">
              <a:spcBef>
                <a:spcPts val="0"/>
              </a:spcBef>
              <a:spcAft>
                <a:spcPts val="0"/>
              </a:spcAft>
              <a:buNone/>
            </a:pPr>
            <a:r>
              <a:rPr lang="en" sz="2400">
                <a:solidFill>
                  <a:srgbClr val="FFFFFF"/>
                </a:solidFill>
              </a:rPr>
              <a:t>Platforms that provide plug and play support for instructors? (e.g. Open EdX A/B tests)</a:t>
            </a:r>
            <a:endParaRPr sz="2400">
              <a:solidFill>
                <a:srgbClr val="FFFFFF"/>
              </a:solidFill>
            </a:endParaRPr>
          </a:p>
          <a:p>
            <a:pPr indent="0" lvl="0" marL="0" rtl="0" algn="l">
              <a:spcBef>
                <a:spcPts val="0"/>
              </a:spcBef>
              <a:spcAft>
                <a:spcPts val="0"/>
              </a:spcAft>
              <a:buNone/>
            </a:pPr>
            <a:r>
              <a:rPr lang="en" sz="2400">
                <a:solidFill>
                  <a:srgbClr val="FFFFFF"/>
                </a:solidFill>
              </a:rPr>
              <a:t>	- Typically relies on gathering data to inform item selection</a:t>
            </a:r>
            <a:endParaRPr sz="2400">
              <a:solidFill>
                <a:srgbClr val="FFFFFF"/>
              </a:solidFill>
            </a:endParaRPr>
          </a:p>
          <a:p>
            <a:pPr indent="0" lvl="0" marL="0" rtl="0" algn="l">
              <a:spcBef>
                <a:spcPts val="0"/>
              </a:spcBef>
              <a:spcAft>
                <a:spcPts val="0"/>
              </a:spcAft>
              <a:buNone/>
            </a:pPr>
            <a:r>
              <a:rPr lang="en" sz="2400">
                <a:solidFill>
                  <a:srgbClr val="FFFFFF"/>
                </a:solidFill>
              </a:rPr>
              <a:t>	- Not easy yet to provide adaptive pathways to students on day 1</a:t>
            </a:r>
            <a:endParaRPr sz="24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47"/>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Potential Solutions to Scale Adaptive Personalized Training &amp; Learning</a:t>
            </a:r>
            <a:endParaRPr sz="3200"/>
          </a:p>
        </p:txBody>
      </p:sp>
      <p:sp>
        <p:nvSpPr>
          <p:cNvPr id="297" name="Google Shape;297;p47"/>
          <p:cNvSpPr txBox="1"/>
          <p:nvPr>
            <p:ph type="title"/>
          </p:nvPr>
        </p:nvSpPr>
        <p:spPr>
          <a:xfrm>
            <a:off x="311700" y="1975550"/>
            <a:ext cx="8832300" cy="151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 Authoring tools? (e.g. Cognitive Tutor Authoring Tools)</a:t>
            </a:r>
            <a:endParaRPr sz="2400"/>
          </a:p>
          <a:p>
            <a:pPr indent="0" lvl="0" marL="0" rtl="0" algn="l">
              <a:spcBef>
                <a:spcPts val="0"/>
              </a:spcBef>
              <a:spcAft>
                <a:spcPts val="0"/>
              </a:spcAft>
              <a:buNone/>
            </a:pPr>
            <a:r>
              <a:rPr lang="en" sz="2400"/>
              <a:t>	- Relies on instructors to create specialized content</a:t>
            </a:r>
            <a:endParaRPr sz="2400"/>
          </a:p>
          <a:p>
            <a:pPr indent="0" lvl="0" marL="0" rtl="0" algn="l">
              <a:spcBef>
                <a:spcPts val="0"/>
              </a:spcBef>
              <a:spcAft>
                <a:spcPts val="0"/>
              </a:spcAft>
              <a:buNone/>
            </a:pPr>
            <a:r>
              <a:rPr lang="en" sz="2400"/>
              <a:t>	- Harder to provide adaptive guidance at curriculum pathways</a:t>
            </a:r>
            <a:endParaRPr sz="2400"/>
          </a:p>
          <a:p>
            <a:pPr indent="0" lvl="0" marL="0" rtl="0" algn="l">
              <a:spcBef>
                <a:spcPts val="0"/>
              </a:spcBef>
              <a:spcAft>
                <a:spcPts val="0"/>
              </a:spcAft>
              <a:buNone/>
            </a:pPr>
            <a:r>
              <a:rPr lang="en" sz="2400"/>
              <a:t>- Platforms that provide plug and play support for instructors? (e.g. Open EdX A/B tests)</a:t>
            </a:r>
            <a:endParaRPr sz="2400"/>
          </a:p>
          <a:p>
            <a:pPr indent="0" lvl="0" marL="0" rtl="0" algn="l">
              <a:spcBef>
                <a:spcPts val="0"/>
              </a:spcBef>
              <a:spcAft>
                <a:spcPts val="0"/>
              </a:spcAft>
              <a:buNone/>
            </a:pPr>
            <a:r>
              <a:rPr lang="en" sz="2400"/>
              <a:t>	- Typically relies on gathering data to inform item selection</a:t>
            </a:r>
            <a:endParaRPr sz="2400"/>
          </a:p>
          <a:p>
            <a:pPr indent="0" lvl="0" marL="0" rtl="0" algn="l">
              <a:spcBef>
                <a:spcPts val="0"/>
              </a:spcBef>
              <a:spcAft>
                <a:spcPts val="0"/>
              </a:spcAft>
              <a:buNone/>
            </a:pPr>
            <a:r>
              <a:rPr lang="en" sz="2400"/>
              <a:t>	- Not easy yet to provide adaptive pathways to students on day 1</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