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62" r:id="rId4"/>
    <p:sldId id="259" r:id="rId5"/>
    <p:sldId id="260" r:id="rId6"/>
    <p:sldId id="258" r:id="rId7"/>
    <p:sldId id="263" r:id="rId8"/>
    <p:sldId id="261" r:id="rId9"/>
    <p:sldId id="267" r:id="rId10"/>
    <p:sldId id="265" r:id="rId11"/>
    <p:sldId id="266"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208319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414618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67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237860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39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369304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26192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153868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355276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71A6A-244E-49E7-8924-B8059AE9173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131049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71A6A-244E-49E7-8924-B8059AE9173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259782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71A6A-244E-49E7-8924-B8059AE91730}"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217271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71A6A-244E-49E7-8924-B8059AE91730}"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75504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71A6A-244E-49E7-8924-B8059AE91730}"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329615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B71A6A-244E-49E7-8924-B8059AE9173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102050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71A6A-244E-49E7-8924-B8059AE9173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D1D40-AA18-4D15-93E7-CF2FAA13637F}" type="slidenum">
              <a:rPr lang="en-US" smtClean="0"/>
              <a:t>‹#›</a:t>
            </a:fld>
            <a:endParaRPr lang="en-US"/>
          </a:p>
        </p:txBody>
      </p:sp>
    </p:spTree>
    <p:extLst>
      <p:ext uri="{BB962C8B-B14F-4D97-AF65-F5344CB8AC3E}">
        <p14:creationId xmlns:p14="http://schemas.microsoft.com/office/powerpoint/2010/main" val="41710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B71A6A-244E-49E7-8924-B8059AE91730}" type="datetimeFigureOut">
              <a:rPr lang="en-US" smtClean="0"/>
              <a:t>7/10/2019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ED1D40-AA18-4D15-93E7-CF2FAA13637F}" type="slidenum">
              <a:rPr lang="en-US" smtClean="0"/>
              <a:t>‹#›</a:t>
            </a:fld>
            <a:endParaRPr lang="en-US"/>
          </a:p>
        </p:txBody>
      </p:sp>
    </p:spTree>
    <p:extLst>
      <p:ext uri="{BB962C8B-B14F-4D97-AF65-F5344CB8AC3E}">
        <p14:creationId xmlns:p14="http://schemas.microsoft.com/office/powerpoint/2010/main" val="18985555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line.com/symptom/fatigue" TargetMode="External"/><Relationship Id="rId2" Type="http://schemas.openxmlformats.org/officeDocument/2006/relationships/hyperlink" Target="https://www.healthline.com/health/nutrition-and-productivity" TargetMode="External"/><Relationship Id="rId1" Type="http://schemas.openxmlformats.org/officeDocument/2006/relationships/slideLayout" Target="../slideLayouts/slideLayout2.xml"/><Relationship Id="rId4" Type="http://schemas.openxmlformats.org/officeDocument/2006/relationships/hyperlink" Target="https://www.healthline.com/health/delayed-growth-sympt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5138-4C3F-4EA7-BD74-C4598F6A2457}"/>
              </a:ext>
            </a:extLst>
          </p:cNvPr>
          <p:cNvSpPr>
            <a:spLocks noGrp="1"/>
          </p:cNvSpPr>
          <p:nvPr>
            <p:ph type="ctrTitle"/>
          </p:nvPr>
        </p:nvSpPr>
        <p:spPr>
          <a:xfrm>
            <a:off x="912263" y="1303702"/>
            <a:ext cx="7766936" cy="1646302"/>
          </a:xfrm>
        </p:spPr>
        <p:txBody>
          <a:bodyPr/>
          <a:lstStyle/>
          <a:p>
            <a:r>
              <a:rPr lang="en-US" b="1" dirty="0"/>
              <a:t>BALANCED DIET</a:t>
            </a:r>
          </a:p>
        </p:txBody>
      </p:sp>
      <p:pic>
        <p:nvPicPr>
          <p:cNvPr id="1028" name="Picture 4" descr="Image result for balanced diet picture">
            <a:extLst>
              <a:ext uri="{FF2B5EF4-FFF2-40B4-BE49-F238E27FC236}">
                <a16:creationId xmlns:a16="http://schemas.microsoft.com/office/drawing/2014/main" id="{6578AF5D-14F7-475B-ADE4-B4E20FCA5D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6" b="98286" l="3000" r="90000">
                        <a14:foregroundMark x1="26286" y1="10857" x2="28143" y2="11429"/>
                        <a14:foregroundMark x1="25857" y1="9429" x2="28714" y2="13143"/>
                        <a14:foregroundMark x1="26143" y1="8571" x2="28000" y2="9429"/>
                        <a14:foregroundMark x1="25857" y1="2571" x2="25000" y2="2571"/>
                        <a14:foregroundMark x1="34000" y1="17714" x2="34143" y2="18286"/>
                        <a14:foregroundMark x1="36000" y1="23429" x2="34286" y2="14000"/>
                        <a14:foregroundMark x1="32143" y1="12857" x2="34857" y2="12571"/>
                        <a14:foregroundMark x1="35429" y1="12571" x2="35857" y2="11429"/>
                        <a14:foregroundMark x1="44429" y1="73714" x2="64571" y2="98857"/>
                        <a14:foregroundMark x1="64571" y1="98857" x2="62286" y2="70571"/>
                        <a14:foregroundMark x1="72143" y1="96857" x2="71429" y2="97429"/>
                        <a14:foregroundMark x1="20286" y1="20000" x2="25143" y2="30000"/>
                        <a14:foregroundMark x1="21714" y1="16286" x2="6286" y2="29143"/>
                        <a14:foregroundMark x1="6286" y1="29143" x2="12714" y2="38857"/>
                        <a14:foregroundMark x1="12714" y1="38857" x2="13714" y2="53714"/>
                        <a14:foregroundMark x1="13714" y1="53714" x2="15143" y2="56000"/>
                        <a14:foregroundMark x1="14571" y1="84857" x2="5571" y2="60857"/>
                        <a14:foregroundMark x1="5571" y1="60857" x2="6286" y2="28857"/>
                        <a14:foregroundMark x1="6286" y1="28857" x2="11571" y2="17429"/>
                        <a14:foregroundMark x1="11571" y1="17429" x2="23429" y2="5429"/>
                        <a14:foregroundMark x1="10714" y1="34857" x2="17714" y2="31429"/>
                        <a14:foregroundMark x1="17714" y1="31429" x2="21714" y2="26571"/>
                        <a14:foregroundMark x1="16000" y1="21143" x2="14857" y2="35429"/>
                        <a14:foregroundMark x1="14857" y1="35429" x2="14714" y2="35429"/>
                        <a14:foregroundMark x1="20571" y1="31429" x2="15143" y2="58857"/>
                        <a14:foregroundMark x1="15143" y1="58857" x2="10714" y2="70571"/>
                        <a14:foregroundMark x1="10714" y1="70571" x2="7714" y2="53143"/>
                        <a14:foregroundMark x1="13429" y1="76000" x2="18429" y2="50857"/>
                        <a14:foregroundMark x1="14857" y1="60857" x2="12857" y2="43143"/>
                        <a14:foregroundMark x1="12857" y1="43143" x2="13714" y2="26000"/>
                        <a14:foregroundMark x1="13714" y1="26000" x2="20143" y2="18857"/>
                        <a14:foregroundMark x1="20143" y1="18857" x2="21714" y2="20000"/>
                        <a14:foregroundMark x1="8857" y1="72857" x2="3857" y2="61429"/>
                        <a14:foregroundMark x1="3857" y1="61429" x2="3000" y2="46857"/>
                        <a14:foregroundMark x1="3000" y1="46857" x2="6571" y2="28857"/>
                        <a14:foregroundMark x1="8571" y1="73714" x2="14429" y2="82286"/>
                        <a14:foregroundMark x1="14429" y1="82286" x2="14429" y2="82286"/>
                      </a14:backgroundRemoval>
                    </a14:imgEffect>
                  </a14:imgLayer>
                </a14:imgProps>
              </a:ext>
              <a:ext uri="{28A0092B-C50C-407E-A947-70E740481C1C}">
                <a14:useLocalDpi xmlns:a14="http://schemas.microsoft.com/office/drawing/2010/main" val="0"/>
              </a:ext>
            </a:extLst>
          </a:blip>
          <a:srcRect/>
          <a:stretch>
            <a:fillRect/>
          </a:stretch>
        </p:blipFill>
        <p:spPr bwMode="auto">
          <a:xfrm>
            <a:off x="2611329" y="2950004"/>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9D2E-576F-4B16-8D9D-5F2852499B5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8B5F1E8-7FCE-452C-B1DB-F685891AEB90}"/>
              </a:ext>
            </a:extLst>
          </p:cNvPr>
          <p:cNvPicPr>
            <a:picLocks noChangeAspect="1"/>
          </p:cNvPicPr>
          <p:nvPr/>
        </p:nvPicPr>
        <p:blipFill>
          <a:blip r:embed="rId2"/>
          <a:stretch>
            <a:fillRect/>
          </a:stretch>
        </p:blipFill>
        <p:spPr>
          <a:xfrm>
            <a:off x="424047" y="609600"/>
            <a:ext cx="9163835" cy="5972915"/>
          </a:xfrm>
          <a:prstGeom prst="rect">
            <a:avLst/>
          </a:prstGeom>
        </p:spPr>
      </p:pic>
    </p:spTree>
    <p:extLst>
      <p:ext uri="{BB962C8B-B14F-4D97-AF65-F5344CB8AC3E}">
        <p14:creationId xmlns:p14="http://schemas.microsoft.com/office/powerpoint/2010/main" val="26292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9DF9-D6B9-4F39-B134-D67BF415DC6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5306844-F051-4C32-BE40-2858FE8EB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82" y="609600"/>
            <a:ext cx="9277165" cy="6172939"/>
          </a:xfrm>
          <a:prstGeom prst="rect">
            <a:avLst/>
          </a:prstGeom>
        </p:spPr>
      </p:pic>
    </p:spTree>
    <p:extLst>
      <p:ext uri="{BB962C8B-B14F-4D97-AF65-F5344CB8AC3E}">
        <p14:creationId xmlns:p14="http://schemas.microsoft.com/office/powerpoint/2010/main" val="3722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5D89-1119-4D3F-8464-AE115D310936}"/>
              </a:ext>
            </a:extLst>
          </p:cNvPr>
          <p:cNvSpPr>
            <a:spLocks noGrp="1"/>
          </p:cNvSpPr>
          <p:nvPr>
            <p:ph type="title"/>
          </p:nvPr>
        </p:nvSpPr>
        <p:spPr>
          <a:xfrm>
            <a:off x="1690482" y="361026"/>
            <a:ext cx="8596668" cy="1290221"/>
          </a:xfrm>
        </p:spPr>
        <p:txBody>
          <a:bodyPr/>
          <a:lstStyle/>
          <a:p>
            <a:r>
              <a:rPr lang="en-US" dirty="0"/>
              <a:t>Healthy DINNER </a:t>
            </a:r>
          </a:p>
        </p:txBody>
      </p:sp>
      <p:pic>
        <p:nvPicPr>
          <p:cNvPr id="4" name="Content Placeholder 3">
            <a:extLst>
              <a:ext uri="{FF2B5EF4-FFF2-40B4-BE49-F238E27FC236}">
                <a16:creationId xmlns:a16="http://schemas.microsoft.com/office/drawing/2014/main" id="{D45143C3-4DAB-4367-B173-E6D7FBAA852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2655" b="98525" l="10000" r="90000">
                        <a14:foregroundMark x1="44625" y1="8555" x2="55125" y2="4720"/>
                        <a14:foregroundMark x1="55125" y1="4720" x2="63875" y2="10472"/>
                        <a14:foregroundMark x1="63875" y1="10472" x2="31000" y2="6932"/>
                        <a14:foregroundMark x1="31000" y1="6932" x2="22625" y2="13127"/>
                        <a14:foregroundMark x1="22625" y1="13127" x2="20375" y2="17552"/>
                        <a14:foregroundMark x1="32125" y1="10177" x2="41375" y2="5310"/>
                        <a14:foregroundMark x1="41375" y1="5310" x2="45500" y2="5162"/>
                        <a14:foregroundMark x1="54500" y1="5162" x2="73375" y2="15044"/>
                        <a14:foregroundMark x1="44500" y1="2802" x2="58250" y2="4572"/>
                        <a14:foregroundMark x1="59000" y1="4425" x2="70250" y2="10619"/>
                        <a14:foregroundMark x1="80000" y1="19322" x2="88250" y2="37758"/>
                        <a14:foregroundMark x1="89500" y1="57965" x2="87500" y2="40118"/>
                        <a14:foregroundMark x1="84000" y1="27286" x2="85375" y2="30973"/>
                        <a14:foregroundMark x1="66000" y1="91888" x2="70625" y2="89086"/>
                        <a14:foregroundMark x1="21375" y1="19322" x2="17750" y2="29351"/>
                        <a14:foregroundMark x1="17750" y1="29351" x2="24000" y2="60177"/>
                        <a14:foregroundMark x1="24000" y1="60177" x2="17875" y2="68584"/>
                        <a14:foregroundMark x1="17875" y1="68584" x2="15750" y2="65192"/>
                        <a14:foregroundMark x1="20000" y1="20501" x2="13875" y2="29056"/>
                        <a14:foregroundMark x1="13875" y1="29056" x2="11375" y2="52360"/>
                        <a14:foregroundMark x1="14270" y1="73932" x2="14554" y2="75506"/>
                        <a14:foregroundMark x1="11125" y1="56490" x2="14173" y2="73391"/>
                        <a14:foregroundMark x1="17151" y1="78820" x2="23625" y2="83186"/>
                        <a14:foregroundMark x1="23625" y1="83186" x2="24750" y2="82891"/>
                        <a14:foregroundMark x1="26875" y1="86873" x2="36125" y2="93068"/>
                        <a14:foregroundMark x1="36125" y1="93068" x2="55418" y2="97747"/>
                        <a14:foregroundMark x1="61059" y1="96012" x2="64625" y2="92330"/>
                        <a14:backgroundMark x1="15625" y1="76991" x2="15625" y2="76991"/>
                        <a14:backgroundMark x1="16125" y1="78466" x2="14875" y2="75811"/>
                        <a14:backgroundMark x1="14250" y1="76401" x2="16750" y2="79204"/>
                        <a14:backgroundMark x1="14250" y1="75811" x2="15250" y2="76844"/>
                        <a14:backgroundMark x1="55125" y1="98820" x2="65750" y2="98820"/>
                        <a14:backgroundMark x1="65750" y1="98820" x2="55750" y2="98378"/>
                      </a14:backgroundRemoval>
                    </a14:imgEffect>
                  </a14:imgLayer>
                </a14:imgProps>
              </a:ext>
            </a:extLst>
          </a:blip>
          <a:stretch>
            <a:fillRect/>
          </a:stretch>
        </p:blipFill>
        <p:spPr>
          <a:xfrm>
            <a:off x="1904850" y="1491449"/>
            <a:ext cx="4579866" cy="4852417"/>
          </a:xfrm>
          <a:prstGeom prst="rect">
            <a:avLst/>
          </a:prstGeom>
        </p:spPr>
      </p:pic>
    </p:spTree>
    <p:extLst>
      <p:ext uri="{BB962C8B-B14F-4D97-AF65-F5344CB8AC3E}">
        <p14:creationId xmlns:p14="http://schemas.microsoft.com/office/powerpoint/2010/main" val="24124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AA694A-8341-49DF-ABDE-E83AA0D6DBCD}"/>
              </a:ext>
            </a:extLst>
          </p:cNvPr>
          <p:cNvSpPr/>
          <p:nvPr/>
        </p:nvSpPr>
        <p:spPr>
          <a:xfrm>
            <a:off x="1447060" y="2461074"/>
            <a:ext cx="7883372" cy="1794337"/>
          </a:xfrm>
          <a:prstGeom prst="rect">
            <a:avLst/>
          </a:prstGeom>
        </p:spPr>
        <p:txBody>
          <a:bodyPr wrap="square">
            <a:spAutoFit/>
          </a:bodyPr>
          <a:lstStyle/>
          <a:p>
            <a:pPr>
              <a:lnSpc>
                <a:spcPct val="107000"/>
              </a:lnSpc>
              <a:spcAft>
                <a:spcPts val="800"/>
              </a:spcAft>
            </a:pPr>
            <a:r>
              <a:rPr lang="en-US" sz="8000" dirty="0">
                <a:solidFill>
                  <a:srgbClr val="0070C0"/>
                </a:solidFill>
                <a:effectLst>
                  <a:outerShdw blurRad="60007" dist="200025" dir="15000000" sy="30000" kx="-1800000" algn="bl">
                    <a:srgbClr val="000000">
                      <a:alpha val="32000"/>
                    </a:srgbClr>
                  </a:outerShdw>
                </a:effectLst>
                <a:latin typeface="Algerian" panose="04020705040A02060702" pitchFamily="82" charset="0"/>
                <a:ea typeface="Calibri" panose="020F0502020204030204" pitchFamily="34" charset="0"/>
                <a:cs typeface="Times New Roman" panose="02020603050405020304" pitchFamily="18" charset="0"/>
              </a:rPr>
              <a:t>   THANK </a:t>
            </a:r>
            <a:r>
              <a:rPr lang="en-US" sz="8000" dirty="0">
                <a:solidFill>
                  <a:srgbClr val="0070C0"/>
                </a:solidFill>
                <a:effectLst>
                  <a:glow>
                    <a:srgbClr val="000000">
                      <a:alpha val="62000"/>
                    </a:srgbClr>
                  </a:glow>
                  <a:outerShdw blurRad="60007" dist="200025" dir="15000000" sy="30000" kx="-1800000" algn="bl">
                    <a:srgbClr val="000000">
                      <a:alpha val="32000"/>
                    </a:srgbClr>
                  </a:outerShdw>
                  <a:reflection blurRad="215900" stA="0" dist="685800" fadeDir="0" sx="0" sy="0"/>
                </a:effectLst>
                <a:latin typeface="Algerian" panose="04020705040A02060702" pitchFamily="82" charset="0"/>
                <a:ea typeface="Calibri" panose="020F0502020204030204" pitchFamily="34" charset="0"/>
                <a:cs typeface="Times New Roman" panose="02020603050405020304" pitchFamily="18" charset="0"/>
              </a:rPr>
              <a:t>YOU</a:t>
            </a:r>
            <a:endParaRPr lang="en-US" sz="8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reflection blurRad="215900" stA="0" dist="685800" fadeDir="0" sx="0" sy="0"/>
                </a:effectLst>
                <a:latin typeface="Algerian" panose="04020705040A02060702" pitchFamily="82"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9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9B6F-E5B1-4029-8CC5-00AE194F96A7}"/>
              </a:ext>
            </a:extLst>
          </p:cNvPr>
          <p:cNvSpPr>
            <a:spLocks noGrp="1"/>
          </p:cNvSpPr>
          <p:nvPr>
            <p:ph type="title"/>
          </p:nvPr>
        </p:nvSpPr>
        <p:spPr>
          <a:xfrm>
            <a:off x="677334" y="609600"/>
            <a:ext cx="8596668" cy="952870"/>
          </a:xfrm>
        </p:spPr>
        <p:txBody>
          <a:bodyPr/>
          <a:lstStyle/>
          <a:p>
            <a:r>
              <a:rPr lang="en-US" dirty="0"/>
              <a:t>What is balanced diet ?</a:t>
            </a:r>
          </a:p>
        </p:txBody>
      </p:sp>
      <p:sp>
        <p:nvSpPr>
          <p:cNvPr id="3" name="Content Placeholder 2">
            <a:extLst>
              <a:ext uri="{FF2B5EF4-FFF2-40B4-BE49-F238E27FC236}">
                <a16:creationId xmlns:a16="http://schemas.microsoft.com/office/drawing/2014/main" id="{20CCEE1C-DB28-44D5-B1D2-B17D0B905CEF}"/>
              </a:ext>
            </a:extLst>
          </p:cNvPr>
          <p:cNvSpPr>
            <a:spLocks noGrp="1"/>
          </p:cNvSpPr>
          <p:nvPr>
            <p:ph idx="1"/>
          </p:nvPr>
        </p:nvSpPr>
        <p:spPr>
          <a:xfrm>
            <a:off x="677334" y="1384917"/>
            <a:ext cx="8596668" cy="4656445"/>
          </a:xfrm>
        </p:spPr>
        <p:txBody>
          <a:bodyPr>
            <a:normAutofit lnSpcReduction="10000"/>
          </a:bodyPr>
          <a:lstStyle/>
          <a:p>
            <a:pPr marL="0" indent="0">
              <a:buNone/>
            </a:pPr>
            <a:r>
              <a:rPr lang="en-US" sz="2800" b="1" dirty="0">
                <a:solidFill>
                  <a:srgbClr val="7030A0"/>
                </a:solidFill>
              </a:rPr>
              <a:t>A balanced diet is one which provides all the nutrients in required amounts and proper proportions. It can easily be achieved through a blend of the four basic food groups. The quantities of foods needed to meet the nutrient requirements vary with age, gender, physiological status and physical activity. A balanced diet should provide around 50-60% of total calories from carbohydrates, preferably from complex carbohydrates, about 10-15% from proteins and 20-30% from both visible and invisible fat.</a:t>
            </a:r>
          </a:p>
        </p:txBody>
      </p:sp>
    </p:spTree>
    <p:extLst>
      <p:ext uri="{BB962C8B-B14F-4D97-AF65-F5344CB8AC3E}">
        <p14:creationId xmlns:p14="http://schemas.microsoft.com/office/powerpoint/2010/main" val="86137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7839-2A67-47EB-BABD-43F9C9705548}"/>
              </a:ext>
            </a:extLst>
          </p:cNvPr>
          <p:cNvSpPr>
            <a:spLocks noGrp="1"/>
          </p:cNvSpPr>
          <p:nvPr>
            <p:ph type="title"/>
          </p:nvPr>
        </p:nvSpPr>
        <p:spPr>
          <a:xfrm>
            <a:off x="1165606" y="582967"/>
            <a:ext cx="8596668" cy="1320800"/>
          </a:xfrm>
        </p:spPr>
        <p:txBody>
          <a:bodyPr>
            <a:normAutofit fontScale="90000"/>
          </a:bodyPr>
          <a:lstStyle/>
          <a:p>
            <a:br>
              <a:rPr lang="en-US" dirty="0"/>
            </a:br>
            <a:r>
              <a:rPr lang="en-US" b="1" dirty="0"/>
              <a:t>Why a balanced diet is important</a:t>
            </a:r>
            <a:br>
              <a:rPr lang="en-US" b="1" dirty="0"/>
            </a:br>
            <a:endParaRPr lang="en-US" dirty="0"/>
          </a:p>
        </p:txBody>
      </p:sp>
      <p:sp>
        <p:nvSpPr>
          <p:cNvPr id="3" name="Content Placeholder 2">
            <a:extLst>
              <a:ext uri="{FF2B5EF4-FFF2-40B4-BE49-F238E27FC236}">
                <a16:creationId xmlns:a16="http://schemas.microsoft.com/office/drawing/2014/main" id="{AE83D6EE-3684-4DE1-9953-5463D7E4BF88}"/>
              </a:ext>
            </a:extLst>
          </p:cNvPr>
          <p:cNvSpPr>
            <a:spLocks noGrp="1"/>
          </p:cNvSpPr>
          <p:nvPr>
            <p:ph idx="1"/>
          </p:nvPr>
        </p:nvSpPr>
        <p:spPr/>
        <p:txBody>
          <a:bodyPr>
            <a:noAutofit/>
          </a:bodyPr>
          <a:lstStyle/>
          <a:p>
            <a:r>
              <a:rPr lang="en-US" sz="2800" b="1" dirty="0"/>
              <a:t>A balanced diet is important because our organs and tissues need </a:t>
            </a:r>
            <a:r>
              <a:rPr lang="en-US" sz="2800" b="1" dirty="0">
                <a:hlinkClick r:id="rId2"/>
              </a:rPr>
              <a:t>proper nutrition</a:t>
            </a:r>
            <a:r>
              <a:rPr lang="en-US" sz="2800" b="1" dirty="0"/>
              <a:t> to work effectively. Without good nutrition, our body is more prone to disease, infection, </a:t>
            </a:r>
            <a:r>
              <a:rPr lang="en-US" sz="2800" b="1" dirty="0">
                <a:hlinkClick r:id="rId3"/>
              </a:rPr>
              <a:t>fatigue</a:t>
            </a:r>
            <a:r>
              <a:rPr lang="en-US" sz="2800" b="1" dirty="0"/>
              <a:t>, and poor performance. Children with a poor diet run the risk of </a:t>
            </a:r>
            <a:r>
              <a:rPr lang="en-US" sz="2800" b="1" dirty="0">
                <a:hlinkClick r:id="rId4"/>
              </a:rPr>
              <a:t>growth and developmental problems</a:t>
            </a:r>
            <a:r>
              <a:rPr lang="en-US" sz="2800" b="1" dirty="0"/>
              <a:t> and poor academic performance, and bad eating habits can persist for the rest of their lives</a:t>
            </a:r>
          </a:p>
        </p:txBody>
      </p:sp>
    </p:spTree>
    <p:extLst>
      <p:ext uri="{BB962C8B-B14F-4D97-AF65-F5344CB8AC3E}">
        <p14:creationId xmlns:p14="http://schemas.microsoft.com/office/powerpoint/2010/main" val="20800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9707-5F21-4421-8267-C3ED042C9356}"/>
              </a:ext>
            </a:extLst>
          </p:cNvPr>
          <p:cNvSpPr>
            <a:spLocks noGrp="1"/>
          </p:cNvSpPr>
          <p:nvPr>
            <p:ph type="title"/>
          </p:nvPr>
        </p:nvSpPr>
        <p:spPr/>
        <p:txBody>
          <a:bodyPr>
            <a:normAutofit fontScale="90000"/>
          </a:bodyPr>
          <a:lstStyle/>
          <a:p>
            <a:r>
              <a:rPr lang="en-US" b="1" dirty="0"/>
              <a:t>Importance of Diet during Different Stages of Life</a:t>
            </a:r>
            <a:br>
              <a:rPr lang="en-US" b="1" dirty="0"/>
            </a:br>
            <a:endParaRPr lang="en-US" dirty="0"/>
          </a:p>
        </p:txBody>
      </p:sp>
      <p:pic>
        <p:nvPicPr>
          <p:cNvPr id="5" name="Content Placeholder 4">
            <a:extLst>
              <a:ext uri="{FF2B5EF4-FFF2-40B4-BE49-F238E27FC236}">
                <a16:creationId xmlns:a16="http://schemas.microsoft.com/office/drawing/2014/main" id="{A28B4504-33A6-4A5D-846E-091F595301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643" y="1571347"/>
            <a:ext cx="6818049" cy="5092115"/>
          </a:xfrm>
        </p:spPr>
      </p:pic>
    </p:spTree>
    <p:extLst>
      <p:ext uri="{BB962C8B-B14F-4D97-AF65-F5344CB8AC3E}">
        <p14:creationId xmlns:p14="http://schemas.microsoft.com/office/powerpoint/2010/main" val="37039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49C3-B39A-44E1-8394-9593951AD75B}"/>
              </a:ext>
            </a:extLst>
          </p:cNvPr>
          <p:cNvSpPr>
            <a:spLocks noGrp="1"/>
          </p:cNvSpPr>
          <p:nvPr>
            <p:ph type="title"/>
          </p:nvPr>
        </p:nvSpPr>
        <p:spPr/>
        <p:txBody>
          <a:bodyPr>
            <a:normAutofit fontScale="90000"/>
          </a:bodyPr>
          <a:lstStyle/>
          <a:p>
            <a:r>
              <a:rPr lang="en-US" b="1" dirty="0"/>
              <a:t>Why do we need nutritionally adequate food?</a:t>
            </a:r>
            <a:br>
              <a:rPr lang="en-US" b="1" dirty="0"/>
            </a:br>
            <a:endParaRPr lang="en-US" dirty="0"/>
          </a:p>
        </p:txBody>
      </p:sp>
      <p:pic>
        <p:nvPicPr>
          <p:cNvPr id="5" name="Content Placeholder 4">
            <a:extLst>
              <a:ext uri="{FF2B5EF4-FFF2-40B4-BE49-F238E27FC236}">
                <a16:creationId xmlns:a16="http://schemas.microsoft.com/office/drawing/2014/main" id="{DFFFA577-D1A9-4949-AC30-77BB98E9B7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2944" y="1198486"/>
            <a:ext cx="4128116" cy="4613352"/>
          </a:xfrm>
        </p:spPr>
      </p:pic>
      <p:sp>
        <p:nvSpPr>
          <p:cNvPr id="6" name="Rectangle 5">
            <a:extLst>
              <a:ext uri="{FF2B5EF4-FFF2-40B4-BE49-F238E27FC236}">
                <a16:creationId xmlns:a16="http://schemas.microsoft.com/office/drawing/2014/main" id="{67CF729F-166D-4E3F-8628-8190CC55C388}"/>
              </a:ext>
            </a:extLst>
          </p:cNvPr>
          <p:cNvSpPr/>
          <p:nvPr/>
        </p:nvSpPr>
        <p:spPr>
          <a:xfrm>
            <a:off x="677334" y="1722268"/>
            <a:ext cx="6028266" cy="5384662"/>
          </a:xfrm>
          <a:prstGeom prst="rect">
            <a:avLst/>
          </a:prstGeom>
        </p:spPr>
        <p:txBody>
          <a:bodyPr wrap="square">
            <a:spAutoFit/>
          </a:bodyPr>
          <a:lstStyle/>
          <a:p>
            <a:r>
              <a:rPr lang="en-US" sz="2800" dirty="0">
                <a:solidFill>
                  <a:schemeClr val="accent5">
                    <a:lumMod val="50000"/>
                  </a:schemeClr>
                </a:solidFill>
              </a:rPr>
              <a:t>Nutrients that we obtain through food have vital effects on physical growth and development, maintenance of normal body function, physical activity and health. Nutritious food is, thus needed to sustain life and activity. Our diet must provide all essential nutrients in the required amounts. Requirements of essential nutrients vary with age, gender, physiological status and physical activity</a:t>
            </a:r>
          </a:p>
        </p:txBody>
      </p:sp>
    </p:spTree>
    <p:extLst>
      <p:ext uri="{BB962C8B-B14F-4D97-AF65-F5344CB8AC3E}">
        <p14:creationId xmlns:p14="http://schemas.microsoft.com/office/powerpoint/2010/main" val="21223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109979-39D6-4179-AD9A-77B0FDA35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33425"/>
            <a:ext cx="7620000" cy="5391150"/>
          </a:xfrm>
          <a:prstGeom prst="rect">
            <a:avLst/>
          </a:prstGeom>
        </p:spPr>
      </p:pic>
    </p:spTree>
    <p:extLst>
      <p:ext uri="{BB962C8B-B14F-4D97-AF65-F5344CB8AC3E}">
        <p14:creationId xmlns:p14="http://schemas.microsoft.com/office/powerpoint/2010/main" val="19417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82F1-04D0-4798-A839-DFA8596497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222D40-EE85-47FC-8361-5511562F8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1" y="304800"/>
            <a:ext cx="9228666" cy="5737225"/>
          </a:xfrm>
        </p:spPr>
      </p:pic>
    </p:spTree>
    <p:extLst>
      <p:ext uri="{BB962C8B-B14F-4D97-AF65-F5344CB8AC3E}">
        <p14:creationId xmlns:p14="http://schemas.microsoft.com/office/powerpoint/2010/main" val="304024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E6A8-1882-44F2-B47B-A0D613AA08AA}"/>
              </a:ext>
            </a:extLst>
          </p:cNvPr>
          <p:cNvSpPr>
            <a:spLocks noGrp="1"/>
          </p:cNvSpPr>
          <p:nvPr>
            <p:ph type="title"/>
          </p:nvPr>
        </p:nvSpPr>
        <p:spPr/>
        <p:txBody>
          <a:bodyPr/>
          <a:lstStyle/>
          <a:p>
            <a:r>
              <a:rPr lang="en-US" b="1" dirty="0"/>
              <a:t>The 5 food groups</a:t>
            </a:r>
            <a:br>
              <a:rPr lang="en-US" b="1" dirty="0"/>
            </a:br>
            <a:endParaRPr lang="en-US" dirty="0"/>
          </a:p>
        </p:txBody>
      </p:sp>
      <p:sp>
        <p:nvSpPr>
          <p:cNvPr id="3" name="Content Placeholder 2">
            <a:extLst>
              <a:ext uri="{FF2B5EF4-FFF2-40B4-BE49-F238E27FC236}">
                <a16:creationId xmlns:a16="http://schemas.microsoft.com/office/drawing/2014/main" id="{1F49010F-2723-44BD-8A78-9936B9425CD3}"/>
              </a:ext>
            </a:extLst>
          </p:cNvPr>
          <p:cNvSpPr>
            <a:spLocks noGrp="1"/>
          </p:cNvSpPr>
          <p:nvPr>
            <p:ph idx="1"/>
          </p:nvPr>
        </p:nvSpPr>
        <p:spPr/>
        <p:txBody>
          <a:bodyPr/>
          <a:lstStyle/>
          <a:p>
            <a:r>
              <a:rPr lang="en-US" dirty="0"/>
              <a:t>A healthful, balanced diet includes foods from these five groups:</a:t>
            </a:r>
          </a:p>
          <a:p>
            <a:r>
              <a:rPr lang="en-US" dirty="0"/>
              <a:t>vegetables</a:t>
            </a:r>
          </a:p>
          <a:p>
            <a:r>
              <a:rPr lang="en-US" dirty="0"/>
              <a:t>fruits</a:t>
            </a:r>
          </a:p>
          <a:p>
            <a:r>
              <a:rPr lang="en-US" dirty="0"/>
              <a:t>grains</a:t>
            </a:r>
          </a:p>
          <a:p>
            <a:r>
              <a:rPr lang="en-US" dirty="0"/>
              <a:t>protein</a:t>
            </a:r>
          </a:p>
          <a:p>
            <a:r>
              <a:rPr lang="en-US" dirty="0"/>
              <a:t>dairy</a:t>
            </a:r>
          </a:p>
          <a:p>
            <a:endParaRPr lang="en-US" dirty="0"/>
          </a:p>
        </p:txBody>
      </p:sp>
      <p:pic>
        <p:nvPicPr>
          <p:cNvPr id="6" name="Picture 5">
            <a:extLst>
              <a:ext uri="{FF2B5EF4-FFF2-40B4-BE49-F238E27FC236}">
                <a16:creationId xmlns:a16="http://schemas.microsoft.com/office/drawing/2014/main" id="{E0FD1343-2635-4027-B735-A553DFC71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91" y="3429000"/>
            <a:ext cx="4993217" cy="2505075"/>
          </a:xfrm>
          <a:prstGeom prst="rect">
            <a:avLst/>
          </a:prstGeom>
        </p:spPr>
      </p:pic>
      <p:pic>
        <p:nvPicPr>
          <p:cNvPr id="7" name="Picture 6">
            <a:extLst>
              <a:ext uri="{FF2B5EF4-FFF2-40B4-BE49-F238E27FC236}">
                <a16:creationId xmlns:a16="http://schemas.microsoft.com/office/drawing/2014/main" id="{ECCEF786-A43D-46AA-AA2B-0F94ED85393B}"/>
              </a:ext>
            </a:extLst>
          </p:cNvPr>
          <p:cNvPicPr>
            <a:picLocks noChangeAspect="1"/>
          </p:cNvPicPr>
          <p:nvPr/>
        </p:nvPicPr>
        <p:blipFill>
          <a:blip r:embed="rId3"/>
          <a:stretch>
            <a:fillRect/>
          </a:stretch>
        </p:blipFill>
        <p:spPr>
          <a:xfrm>
            <a:off x="0" y="0"/>
            <a:ext cx="12192000" cy="6894004"/>
          </a:xfrm>
          <a:prstGeom prst="rect">
            <a:avLst/>
          </a:prstGeom>
        </p:spPr>
      </p:pic>
    </p:spTree>
    <p:extLst>
      <p:ext uri="{BB962C8B-B14F-4D97-AF65-F5344CB8AC3E}">
        <p14:creationId xmlns:p14="http://schemas.microsoft.com/office/powerpoint/2010/main" val="37535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xEl>
                                              <p:pRg st="1" end="1"/>
                                            </p:txEl>
                                          </p:spTgt>
                                        </p:tgtEl>
                                        <p:attrNameLst>
                                          <p:attrName>ppt_w</p:attrName>
                                        </p:attrNameLst>
                                      </p:cBhvr>
                                      <p:tavLst>
                                        <p:tav tm="0">
                                          <p:val>
                                            <p:strVal val="ppt_w"/>
                                          </p:val>
                                        </p:tav>
                                        <p:tav tm="100000">
                                          <p:val>
                                            <p:fltVal val="0"/>
                                          </p:val>
                                        </p:tav>
                                      </p:tavLst>
                                    </p:anim>
                                    <p:anim calcmode="lin" valueType="num">
                                      <p:cBhvr>
                                        <p:cTn id="14"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3">
                                            <p:txEl>
                                              <p:pRg st="2" end="2"/>
                                            </p:txEl>
                                          </p:spTgt>
                                        </p:tgtEl>
                                        <p:attrNameLst>
                                          <p:attrName>ppt_w</p:attrName>
                                        </p:attrNameLst>
                                      </p:cBhvr>
                                      <p:tavLst>
                                        <p:tav tm="0">
                                          <p:val>
                                            <p:strVal val="ppt_w"/>
                                          </p:val>
                                        </p:tav>
                                        <p:tav tm="100000">
                                          <p:val>
                                            <p:fltVal val="0"/>
                                          </p:val>
                                        </p:tav>
                                      </p:tavLst>
                                    </p:anim>
                                    <p:anim calcmode="lin" valueType="num">
                                      <p:cBhvr>
                                        <p:cTn id="21"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3">
                                            <p:txEl>
                                              <p:pRg st="3" end="3"/>
                                            </p:txEl>
                                          </p:spTgt>
                                        </p:tgtEl>
                                        <p:attrNameLst>
                                          <p:attrName>ppt_w</p:attrName>
                                        </p:attrNameLst>
                                      </p:cBhvr>
                                      <p:tavLst>
                                        <p:tav tm="0">
                                          <p:val>
                                            <p:strVal val="ppt_w"/>
                                          </p:val>
                                        </p:tav>
                                        <p:tav tm="100000">
                                          <p:val>
                                            <p:fltVal val="0"/>
                                          </p:val>
                                        </p:tav>
                                      </p:tavLst>
                                    </p:anim>
                                    <p:anim calcmode="lin" valueType="num">
                                      <p:cBhvr>
                                        <p:cTn id="28"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3">
                                            <p:txEl>
                                              <p:pRg st="4" end="4"/>
                                            </p:txEl>
                                          </p:spTgt>
                                        </p:tgtEl>
                                        <p:attrNameLst>
                                          <p:attrName>ppt_w</p:attrName>
                                        </p:attrNameLst>
                                      </p:cBhvr>
                                      <p:tavLst>
                                        <p:tav tm="0">
                                          <p:val>
                                            <p:strVal val="ppt_w"/>
                                          </p:val>
                                        </p:tav>
                                        <p:tav tm="100000">
                                          <p:val>
                                            <p:fltVal val="0"/>
                                          </p:val>
                                        </p:tav>
                                      </p:tavLst>
                                    </p:anim>
                                    <p:anim calcmode="lin" valueType="num">
                                      <p:cBhvr>
                                        <p:cTn id="35"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36" dur="500"/>
                                        <p:tgtEl>
                                          <p:spTgt spid="3">
                                            <p:txEl>
                                              <p:pRg st="4" end="4"/>
                                            </p:txEl>
                                          </p:spTgt>
                                        </p:tgtEl>
                                      </p:cBhvr>
                                    </p:animEffect>
                                    <p:set>
                                      <p:cBhvr>
                                        <p:cTn id="3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3">
                                            <p:txEl>
                                              <p:pRg st="5" end="5"/>
                                            </p:txEl>
                                          </p:spTgt>
                                        </p:tgtEl>
                                        <p:attrNameLst>
                                          <p:attrName>ppt_w</p:attrName>
                                        </p:attrNameLst>
                                      </p:cBhvr>
                                      <p:tavLst>
                                        <p:tav tm="0">
                                          <p:val>
                                            <p:strVal val="ppt_w"/>
                                          </p:val>
                                        </p:tav>
                                        <p:tav tm="100000">
                                          <p:val>
                                            <p:fltVal val="0"/>
                                          </p:val>
                                        </p:tav>
                                      </p:tavLst>
                                    </p:anim>
                                    <p:anim calcmode="lin" valueType="num">
                                      <p:cBhvr>
                                        <p:cTn id="4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43" dur="500"/>
                                        <p:tgtEl>
                                          <p:spTgt spid="3">
                                            <p:txEl>
                                              <p:pRg st="5" end="5"/>
                                            </p:txEl>
                                          </p:spTgt>
                                        </p:tgtEl>
                                      </p:cBhvr>
                                    </p:animEffect>
                                    <p:set>
                                      <p:cBhvr>
                                        <p:cTn id="4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1)">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nodeType="clickEffect">
                                  <p:stCondLst>
                                    <p:cond delay="0"/>
                                  </p:stCondLst>
                                  <p:childTnLst>
                                    <p:anim calcmode="lin" valueType="num">
                                      <p:cBhvr>
                                        <p:cTn id="53" dur="500"/>
                                        <p:tgtEl>
                                          <p:spTgt spid="6"/>
                                        </p:tgtEl>
                                        <p:attrNameLst>
                                          <p:attrName>ppt_w</p:attrName>
                                        </p:attrNameLst>
                                      </p:cBhvr>
                                      <p:tavLst>
                                        <p:tav tm="0">
                                          <p:val>
                                            <p:strVal val="ppt_w"/>
                                          </p:val>
                                        </p:tav>
                                        <p:tav tm="100000">
                                          <p:val>
                                            <p:fltVal val="0"/>
                                          </p:val>
                                        </p:tav>
                                      </p:tavLst>
                                    </p:anim>
                                    <p:anim calcmode="lin" valueType="num">
                                      <p:cBhvr>
                                        <p:cTn id="54" dur="500"/>
                                        <p:tgtEl>
                                          <p:spTgt spid="6"/>
                                        </p:tgtEl>
                                        <p:attrNameLst>
                                          <p:attrName>ppt_h</p:attrName>
                                        </p:attrNameLst>
                                      </p:cBhvr>
                                      <p:tavLst>
                                        <p:tav tm="0">
                                          <p:val>
                                            <p:strVal val="ppt_h"/>
                                          </p:val>
                                        </p:tav>
                                        <p:tav tm="100000">
                                          <p:val>
                                            <p:fltVal val="0"/>
                                          </p:val>
                                        </p:tav>
                                      </p:tavLst>
                                    </p:anim>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6" presetClass="exit" presetSubtype="0" fill="hold" grpId="0" nodeType="clickEffect">
                                  <p:stCondLst>
                                    <p:cond delay="0"/>
                                  </p:stCondLst>
                                  <p:childTnLst>
                                    <p:animEffect transition="out" filter="wipe(down)">
                                      <p:cBhvr>
                                        <p:cTn id="60" dur="180" accel="50000">
                                          <p:stCondLst>
                                            <p:cond delay="1820"/>
                                          </p:stCondLst>
                                        </p:cTn>
                                        <p:tgtEl>
                                          <p:spTgt spid="2"/>
                                        </p:tgtEl>
                                      </p:cBhvr>
                                    </p:animEffect>
                                    <p:anim calcmode="lin" valueType="num">
                                      <p:cBhvr>
                                        <p:cTn id="61"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68" dur="26">
                                          <p:stCondLst>
                                            <p:cond delay="620"/>
                                          </p:stCondLst>
                                        </p:cTn>
                                        <p:tgtEl>
                                          <p:spTgt spid="2"/>
                                        </p:tgtEl>
                                      </p:cBhvr>
                                      <p:to x="100000" y="60000"/>
                                    </p:animScale>
                                    <p:animScale>
                                      <p:cBhvr>
                                        <p:cTn id="69" dur="166" decel="50000">
                                          <p:stCondLst>
                                            <p:cond delay="646"/>
                                          </p:stCondLst>
                                        </p:cTn>
                                        <p:tgtEl>
                                          <p:spTgt spid="2"/>
                                        </p:tgtEl>
                                      </p:cBhvr>
                                      <p:to x="100000" y="100000"/>
                                    </p:animScale>
                                    <p:animScale>
                                      <p:cBhvr>
                                        <p:cTn id="70" dur="26">
                                          <p:stCondLst>
                                            <p:cond delay="1312"/>
                                          </p:stCondLst>
                                        </p:cTn>
                                        <p:tgtEl>
                                          <p:spTgt spid="2"/>
                                        </p:tgtEl>
                                      </p:cBhvr>
                                      <p:to x="100000" y="80000"/>
                                    </p:animScale>
                                    <p:animScale>
                                      <p:cBhvr>
                                        <p:cTn id="71" dur="166" decel="50000">
                                          <p:stCondLst>
                                            <p:cond delay="1338"/>
                                          </p:stCondLst>
                                        </p:cTn>
                                        <p:tgtEl>
                                          <p:spTgt spid="2"/>
                                        </p:tgtEl>
                                      </p:cBhvr>
                                      <p:to x="100000" y="100000"/>
                                    </p:animScale>
                                    <p:animScale>
                                      <p:cBhvr>
                                        <p:cTn id="72" dur="26">
                                          <p:stCondLst>
                                            <p:cond delay="1642"/>
                                          </p:stCondLst>
                                        </p:cTn>
                                        <p:tgtEl>
                                          <p:spTgt spid="2"/>
                                        </p:tgtEl>
                                      </p:cBhvr>
                                      <p:to x="100000" y="90000"/>
                                    </p:animScale>
                                    <p:animScale>
                                      <p:cBhvr>
                                        <p:cTn id="73" dur="166" decel="50000">
                                          <p:stCondLst>
                                            <p:cond delay="1668"/>
                                          </p:stCondLst>
                                        </p:cTn>
                                        <p:tgtEl>
                                          <p:spTgt spid="2"/>
                                        </p:tgtEl>
                                      </p:cBhvr>
                                      <p:to x="100000" y="100000"/>
                                    </p:animScale>
                                    <p:animScale>
                                      <p:cBhvr>
                                        <p:cTn id="74" dur="26">
                                          <p:stCondLst>
                                            <p:cond delay="1808"/>
                                          </p:stCondLst>
                                        </p:cTn>
                                        <p:tgtEl>
                                          <p:spTgt spid="2"/>
                                        </p:tgtEl>
                                      </p:cBhvr>
                                      <p:to x="100000" y="95000"/>
                                    </p:animScale>
                                    <p:animScale>
                                      <p:cBhvr>
                                        <p:cTn id="75" dur="166" decel="50000">
                                          <p:stCondLst>
                                            <p:cond delay="1834"/>
                                          </p:stCondLst>
                                        </p:cTn>
                                        <p:tgtEl>
                                          <p:spTgt spid="2"/>
                                        </p:tgtEl>
                                      </p:cBhvr>
                                      <p:to x="100000" y="100000"/>
                                    </p:animScale>
                                    <p:set>
                                      <p:cBhvr>
                                        <p:cTn id="7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F3F8-15ED-45BA-AE9D-FECCADF25247}"/>
              </a:ext>
            </a:extLst>
          </p:cNvPr>
          <p:cNvSpPr>
            <a:spLocks noGrp="1"/>
          </p:cNvSpPr>
          <p:nvPr>
            <p:ph type="ctrTitle"/>
          </p:nvPr>
        </p:nvSpPr>
        <p:spPr/>
        <p:txBody>
          <a:bodyPr/>
          <a:lstStyle/>
          <a:p>
            <a:r>
              <a:rPr lang="en-US" dirty="0"/>
              <a:t>MY Healthy And Power Packed Today’s MENU </a:t>
            </a:r>
          </a:p>
        </p:txBody>
      </p:sp>
    </p:spTree>
    <p:extLst>
      <p:ext uri="{BB962C8B-B14F-4D97-AF65-F5344CB8AC3E}">
        <p14:creationId xmlns:p14="http://schemas.microsoft.com/office/powerpoint/2010/main" val="35518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TotalTime>
  <Words>276</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Algerian</vt:lpstr>
      <vt:lpstr>Arial</vt:lpstr>
      <vt:lpstr>Calibri</vt:lpstr>
      <vt:lpstr>Trebuchet MS</vt:lpstr>
      <vt:lpstr>Wingdings 3</vt:lpstr>
      <vt:lpstr>Facet</vt:lpstr>
      <vt:lpstr>BALANCED DIET</vt:lpstr>
      <vt:lpstr>What is balanced diet ?</vt:lpstr>
      <vt:lpstr> Why a balanced diet is important </vt:lpstr>
      <vt:lpstr>Importance of Diet during Different Stages of Life </vt:lpstr>
      <vt:lpstr>Why do we need nutritionally adequate food? </vt:lpstr>
      <vt:lpstr>PowerPoint Presentation</vt:lpstr>
      <vt:lpstr>PowerPoint Presentation</vt:lpstr>
      <vt:lpstr>The 5 food groups </vt:lpstr>
      <vt:lpstr>MY Healthy And Power Packed Today’s MENU </vt:lpstr>
      <vt:lpstr>PowerPoint Presentation</vt:lpstr>
      <vt:lpstr>PowerPoint Presentation</vt:lpstr>
      <vt:lpstr>Healthy DINNER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DIET</dc:title>
  <dc:creator>madhavmanoj31@gmail.com</dc:creator>
  <cp:lastModifiedBy>madhavmanoj31@gmail.com</cp:lastModifiedBy>
  <cp:revision>12</cp:revision>
  <dcterms:created xsi:type="dcterms:W3CDTF">2019-07-10T15:17:49Z</dcterms:created>
  <dcterms:modified xsi:type="dcterms:W3CDTF">2019-07-10T16:53:47Z</dcterms:modified>
</cp:coreProperties>
</file>