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63" r:id="rId4"/>
    <p:sldId id="264" r:id="rId5"/>
    <p:sldId id="258" r:id="rId6"/>
    <p:sldId id="262" r:id="rId7"/>
    <p:sldId id="271" r:id="rId8"/>
    <p:sldId id="272" r:id="rId9"/>
    <p:sldId id="259" r:id="rId10"/>
    <p:sldId id="265" r:id="rId11"/>
    <p:sldId id="266" r:id="rId12"/>
    <p:sldId id="268" r:id="rId13"/>
  </p:sldIdLst>
  <p:sldSz cx="9144000" cy="5143500" type="screen16x9"/>
  <p:notesSz cx="6858000" cy="9144000"/>
  <p:embeddedFontLst>
    <p:embeddedFont>
      <p:font typeface="Lato" panose="020B0604020202020204" charset="0"/>
      <p:regular r:id="rId15"/>
      <p:bold r:id="rId16"/>
      <p:italic r:id="rId17"/>
      <p:boldItalic r:id="rId18"/>
    </p:embeddedFont>
    <p:embeddedFont>
      <p:font typeface="Raleway" panose="020B060402020202020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5255469-1B26-48E2-B6C1-BDA1C7AD8737}">
  <a:tblStyle styleId="{25255469-1B26-48E2-B6C1-BDA1C7AD8737}"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0" y="103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dfce515f9_0_5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5dfce515f9_0_5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67395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dfce515f9_0_5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5dfce515f9_0_5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21466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dfce515f9_0_5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5dfce515f9_0_5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92935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5dfce515f9_0_5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5dfce515f9_0_5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5dfce515f9_0_5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5dfce515f9_0_5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25281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5dfce515f9_0_5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5dfce515f9_0_5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26535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5dfce515f9_0_5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5dfce515f9_0_5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5dfce515f9_0_5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5dfce515f9_0_5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70813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5dfce515f9_0_5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5dfce515f9_0_5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25779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5dfce515f9_0_5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5dfce515f9_0_5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41817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dfce515f9_0_5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5dfce515f9_0_5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w="38100" cap="flat" cmpd="sng">
            <a:solidFill>
              <a:schemeClr val="lt1"/>
            </a:solidFill>
            <a:prstDash val="solid"/>
            <a:round/>
            <a:headEnd type="none" w="sm" len="sm"/>
            <a:tailEnd type="none" w="sm" len="sm"/>
          </a:ln>
        </p:spPr>
      </p:cxnSp>
      <p:cxnSp>
        <p:nvCxnSpPr>
          <p:cNvPr id="11" name="Google Shape;11;p2"/>
          <p:cNvCxnSpPr/>
          <p:nvPr/>
        </p:nvCxnSpPr>
        <p:spPr>
          <a:xfrm>
            <a:off x="2477724" y="4740000"/>
            <a:ext cx="6244200" cy="0"/>
          </a:xfrm>
          <a:prstGeom prst="straightConnector1">
            <a:avLst/>
          </a:prstGeom>
          <a:noFill/>
          <a:ln w="19050" cap="flat" cmpd="sng">
            <a:solidFill>
              <a:schemeClr val="lt1"/>
            </a:solidFill>
            <a:prstDash val="solid"/>
            <a:round/>
            <a:headEnd type="none" w="sm" len="sm"/>
            <a:tailEnd type="none" w="sm" len="sm"/>
          </a:ln>
        </p:spPr>
      </p:cxnSp>
      <p:cxnSp>
        <p:nvCxnSpPr>
          <p:cNvPr id="12" name="Google Shape;12;p2"/>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13" name="Google Shape;13;p2"/>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4" name="Google Shape;14;p2"/>
          <p:cNvSpPr txBox="1">
            <a:spLocks noGrp="1"/>
          </p:cNvSpPr>
          <p:nvPr>
            <p:ph type="subTitle" idx="1"/>
          </p:nvPr>
        </p:nvSpPr>
        <p:spPr>
          <a:xfrm>
            <a:off x="2390267" y="3238450"/>
            <a:ext cx="6331500" cy="1241700"/>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5" name="Google Shape;15;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62" name="Google Shape;62;p11"/>
          <p:cNvCxnSpPr/>
          <p:nvPr/>
        </p:nvCxnSpPr>
        <p:spPr>
          <a:xfrm>
            <a:off x="425200" y="415650"/>
            <a:ext cx="8296800" cy="0"/>
          </a:xfrm>
          <a:prstGeom prst="straightConnector1">
            <a:avLst/>
          </a:prstGeom>
          <a:noFill/>
          <a:ln w="38100" cap="flat" cmpd="sng">
            <a:solidFill>
              <a:schemeClr val="dk2"/>
            </a:solidFill>
            <a:prstDash val="solid"/>
            <a:round/>
            <a:headEnd type="none" w="sm" len="sm"/>
            <a:tailEnd type="none" w="sm" len="sm"/>
          </a:ln>
        </p:spPr>
      </p:cxnSp>
      <p:sp>
        <p:nvSpPr>
          <p:cNvPr id="63" name="Google Shape;63;p11"/>
          <p:cNvSpPr txBox="1">
            <a:spLocks noGrp="1"/>
          </p:cNvSpPr>
          <p:nvPr>
            <p:ph type="title" hasCustomPrompt="1"/>
          </p:nvPr>
        </p:nvSpPr>
        <p:spPr>
          <a:xfrm>
            <a:off x="853950" y="1304850"/>
            <a:ext cx="74361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a:spLocks noGrp="1"/>
          </p:cNvSpPr>
          <p:nvPr>
            <p:ph type="body" idx="1"/>
          </p:nvPr>
        </p:nvSpPr>
        <p:spPr>
          <a:xfrm>
            <a:off x="853950" y="2919450"/>
            <a:ext cx="74361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5" name="Google Shape;65;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6"/>
        <p:cNvGrpSpPr/>
        <p:nvPr/>
      </p:nvGrpSpPr>
      <p:grpSpPr>
        <a:xfrm>
          <a:off x="0" y="0"/>
          <a:ext cx="0" cy="0"/>
          <a:chOff x="0" y="0"/>
          <a:chExt cx="0" cy="0"/>
        </a:xfrm>
      </p:grpSpPr>
      <p:sp>
        <p:nvSpPr>
          <p:cNvPr id="67" name="Google Shape;67;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w="38100" cap="flat" cmpd="sng">
            <a:solidFill>
              <a:schemeClr val="lt1"/>
            </a:solidFill>
            <a:prstDash val="solid"/>
            <a:round/>
            <a:headEnd type="none" w="sm" len="sm"/>
            <a:tailEnd type="none" w="sm" len="sm"/>
          </a:ln>
        </p:spPr>
      </p:cxnSp>
      <p:cxnSp>
        <p:nvCxnSpPr>
          <p:cNvPr id="18" name="Google Shape;18;p3"/>
          <p:cNvCxnSpPr/>
          <p:nvPr/>
        </p:nvCxnSpPr>
        <p:spPr>
          <a:xfrm>
            <a:off x="425200" y="4740000"/>
            <a:ext cx="8296800" cy="0"/>
          </a:xfrm>
          <a:prstGeom prst="straightConnector1">
            <a:avLst/>
          </a:prstGeom>
          <a:noFill/>
          <a:ln w="19050" cap="flat" cmpd="sng">
            <a:solidFill>
              <a:schemeClr val="lt1"/>
            </a:solidFill>
            <a:prstDash val="solid"/>
            <a:round/>
            <a:headEnd type="none" w="sm" len="sm"/>
            <a:tailEnd type="none" w="sm" len="sm"/>
          </a:ln>
        </p:spPr>
      </p:cxnSp>
      <p:sp>
        <p:nvSpPr>
          <p:cNvPr id="19" name="Google Shape;19;p3"/>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a:endParaRPr/>
          </a:p>
        </p:txBody>
      </p:sp>
      <p:sp>
        <p:nvSpPr>
          <p:cNvPr id="20" name="Google Shape;20;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23" name="Google Shape;23;p4"/>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24" name="Google Shape;24;p4"/>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25" name="Google Shape;25;p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4"/>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7" name="Google Shape;27;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30" name="Google Shape;30;p5"/>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31" name="Google Shape;31;p5"/>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32" name="Google Shape;32;p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3" name="Google Shape;33;p5"/>
          <p:cNvSpPr txBox="1">
            <a:spLocks noGrp="1"/>
          </p:cNvSpPr>
          <p:nvPr>
            <p:ph type="body" idx="1"/>
          </p:nvPr>
        </p:nvSpPr>
        <p:spPr>
          <a:xfrm>
            <a:off x="2400303" y="1602675"/>
            <a:ext cx="3071400" cy="3002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5"/>
          <p:cNvSpPr txBox="1">
            <a:spLocks noGrp="1"/>
          </p:cNvSpPr>
          <p:nvPr>
            <p:ph type="body" idx="2"/>
          </p:nvPr>
        </p:nvSpPr>
        <p:spPr>
          <a:xfrm>
            <a:off x="5650572" y="1602675"/>
            <a:ext cx="3071400" cy="3002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303300" y="411575"/>
            <a:ext cx="8520600" cy="639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8" name="Google Shape;38;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41" name="Google Shape;41;p7"/>
          <p:cNvSpPr txBox="1">
            <a:spLocks noGrp="1"/>
          </p:cNvSpPr>
          <p:nvPr>
            <p:ph type="title"/>
          </p:nvPr>
        </p:nvSpPr>
        <p:spPr>
          <a:xfrm>
            <a:off x="319500" y="936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9500" y="1846804"/>
            <a:ext cx="2808000" cy="2806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3" name="Google Shape;43;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46" name="Google Shape;46;p8"/>
          <p:cNvSpPr txBox="1">
            <a:spLocks noGrp="1"/>
          </p:cNvSpPr>
          <p:nvPr>
            <p:ph type="title"/>
          </p:nvPr>
        </p:nvSpPr>
        <p:spPr>
          <a:xfrm>
            <a:off x="283103" y="712141"/>
            <a:ext cx="6244200" cy="38355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47" name="Google Shape;47;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0" name="Google Shape;50;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1" name="Google Shape;51;p9"/>
          <p:cNvSpPr txBox="1">
            <a:spLocks noGrp="1"/>
          </p:cNvSpPr>
          <p:nvPr>
            <p:ph type="title"/>
          </p:nvPr>
        </p:nvSpPr>
        <p:spPr>
          <a:xfrm>
            <a:off x="265500" y="1397350"/>
            <a:ext cx="4045200" cy="13182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a:endParaRPr/>
          </a:p>
        </p:txBody>
      </p:sp>
      <p:sp>
        <p:nvSpPr>
          <p:cNvPr id="52" name="Google Shape;52;p9"/>
          <p:cNvSpPr txBox="1">
            <a:spLocks noGrp="1"/>
          </p:cNvSpPr>
          <p:nvPr>
            <p:ph type="subTitle" idx="1"/>
          </p:nvPr>
        </p:nvSpPr>
        <p:spPr>
          <a:xfrm>
            <a:off x="265500" y="273537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3" name="Google Shape;5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4" name="Google Shape;54;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57" name="Google Shape;57;p10"/>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58" name="Google Shape;58;p10"/>
          <p:cNvSpPr txBox="1">
            <a:spLocks noGrp="1"/>
          </p:cNvSpPr>
          <p:nvPr>
            <p:ph type="body" idx="1"/>
          </p:nvPr>
        </p:nvSpPr>
        <p:spPr>
          <a:xfrm>
            <a:off x="328017" y="4226025"/>
            <a:ext cx="8388600" cy="3936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59" name="Google Shape;59;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wiss-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2410112" y="1595776"/>
            <a:ext cx="6321600" cy="3002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marL="914400" lvl="1"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9999"/>
        </a:solidFill>
        <a:effectLst/>
      </p:bgPr>
    </p:bg>
    <p:spTree>
      <p:nvGrpSpPr>
        <p:cNvPr id="1" name="Shape 71"/>
        <p:cNvGrpSpPr/>
        <p:nvPr/>
      </p:nvGrpSpPr>
      <p:grpSpPr>
        <a:xfrm>
          <a:off x="0" y="0"/>
          <a:ext cx="0" cy="0"/>
          <a:chOff x="0" y="0"/>
          <a:chExt cx="0" cy="0"/>
        </a:xfrm>
      </p:grpSpPr>
      <p:sp>
        <p:nvSpPr>
          <p:cNvPr id="72" name="Google Shape;72;p13"/>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SERMON SERIES OVERVIEW</a:t>
            </a:r>
            <a:endParaRPr/>
          </a:p>
        </p:txBody>
      </p:sp>
      <p:sp>
        <p:nvSpPr>
          <p:cNvPr id="73" name="Google Shape;73;p13"/>
          <p:cNvSpPr txBox="1">
            <a:spLocks noGrp="1"/>
          </p:cNvSpPr>
          <p:nvPr>
            <p:ph type="subTitle" idx="1"/>
          </p:nvPr>
        </p:nvSpPr>
        <p:spPr>
          <a:xfrm>
            <a:off x="2390267" y="3238450"/>
            <a:ext cx="6331500" cy="1241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SG" sz="3000" dirty="0">
                <a:latin typeface="Raleway"/>
                <a:ea typeface="Raleway"/>
                <a:cs typeface="Raleway"/>
                <a:sym typeface="Raleway"/>
              </a:rPr>
              <a:t>Judges</a:t>
            </a:r>
            <a:endParaRPr sz="3000" dirty="0">
              <a:latin typeface="Raleway"/>
              <a:ea typeface="Raleway"/>
              <a:cs typeface="Raleway"/>
              <a:sym typeface="Raleway"/>
            </a:endParaRPr>
          </a:p>
        </p:txBody>
      </p:sp>
      <p:sp>
        <p:nvSpPr>
          <p:cNvPr id="74" name="Google Shape;74;p13"/>
          <p:cNvSpPr txBox="1">
            <a:spLocks noGrp="1"/>
          </p:cNvSpPr>
          <p:nvPr>
            <p:ph type="subTitle" idx="1"/>
          </p:nvPr>
        </p:nvSpPr>
        <p:spPr>
          <a:xfrm>
            <a:off x="328150" y="440575"/>
            <a:ext cx="1803000" cy="408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1200">
                <a:latin typeface="Raleway"/>
                <a:ea typeface="Raleway"/>
                <a:cs typeface="Raleway"/>
                <a:sym typeface="Raleway"/>
              </a:rPr>
              <a:t>TheWordWorks</a:t>
            </a:r>
            <a:endParaRPr sz="1200">
              <a:latin typeface="Raleway"/>
              <a:ea typeface="Raleway"/>
              <a:cs typeface="Raleway"/>
              <a:sym typeface="Raleway"/>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4" name="Google Shape;85;p15"/>
          <p:cNvSpPr txBox="1">
            <a:spLocks/>
          </p:cNvSpPr>
          <p:nvPr/>
        </p:nvSpPr>
        <p:spPr>
          <a:xfrm>
            <a:off x="261691" y="166249"/>
            <a:ext cx="8520600" cy="6396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SG" b="1" dirty="0">
                <a:latin typeface="Raleway" panose="020B0604020202020204" charset="0"/>
              </a:rPr>
              <a:t>Sections</a:t>
            </a:r>
          </a:p>
        </p:txBody>
      </p:sp>
      <p:graphicFrame>
        <p:nvGraphicFramePr>
          <p:cNvPr id="2" name="Table 1"/>
          <p:cNvGraphicFramePr>
            <a:graphicFrameLocks noGrp="1"/>
          </p:cNvGraphicFramePr>
          <p:nvPr>
            <p:extLst>
              <p:ext uri="{D42A27DB-BD31-4B8C-83A1-F6EECF244321}">
                <p14:modId xmlns:p14="http://schemas.microsoft.com/office/powerpoint/2010/main" val="12468876"/>
              </p:ext>
            </p:extLst>
          </p:nvPr>
        </p:nvGraphicFramePr>
        <p:xfrm>
          <a:off x="261691" y="470833"/>
          <a:ext cx="8674154" cy="4506418"/>
        </p:xfrm>
        <a:graphic>
          <a:graphicData uri="http://schemas.openxmlformats.org/drawingml/2006/table">
            <a:tbl>
              <a:tblPr firstRow="1" firstCol="1" bandRow="1">
                <a:tableStyleId>{25255469-1B26-48E2-B6C1-BDA1C7AD8737}</a:tableStyleId>
              </a:tblPr>
              <a:tblGrid>
                <a:gridCol w="380860">
                  <a:extLst>
                    <a:ext uri="{9D8B030D-6E8A-4147-A177-3AD203B41FA5}">
                      <a16:colId xmlns:a16="http://schemas.microsoft.com/office/drawing/2014/main" val="1823532271"/>
                    </a:ext>
                  </a:extLst>
                </a:gridCol>
                <a:gridCol w="561409">
                  <a:extLst>
                    <a:ext uri="{9D8B030D-6E8A-4147-A177-3AD203B41FA5}">
                      <a16:colId xmlns:a16="http://schemas.microsoft.com/office/drawing/2014/main" val="4081434171"/>
                    </a:ext>
                  </a:extLst>
                </a:gridCol>
                <a:gridCol w="1455420">
                  <a:extLst>
                    <a:ext uri="{9D8B030D-6E8A-4147-A177-3AD203B41FA5}">
                      <a16:colId xmlns:a16="http://schemas.microsoft.com/office/drawing/2014/main" val="1377115525"/>
                    </a:ext>
                  </a:extLst>
                </a:gridCol>
                <a:gridCol w="1600200">
                  <a:extLst>
                    <a:ext uri="{9D8B030D-6E8A-4147-A177-3AD203B41FA5}">
                      <a16:colId xmlns:a16="http://schemas.microsoft.com/office/drawing/2014/main" val="3183232888"/>
                    </a:ext>
                  </a:extLst>
                </a:gridCol>
                <a:gridCol w="1426021">
                  <a:extLst>
                    <a:ext uri="{9D8B030D-6E8A-4147-A177-3AD203B41FA5}">
                      <a16:colId xmlns:a16="http://schemas.microsoft.com/office/drawing/2014/main" val="1332099511"/>
                    </a:ext>
                  </a:extLst>
                </a:gridCol>
                <a:gridCol w="1682939">
                  <a:extLst>
                    <a:ext uri="{9D8B030D-6E8A-4147-A177-3AD203B41FA5}">
                      <a16:colId xmlns:a16="http://schemas.microsoft.com/office/drawing/2014/main" val="1548961354"/>
                    </a:ext>
                  </a:extLst>
                </a:gridCol>
                <a:gridCol w="1567305">
                  <a:extLst>
                    <a:ext uri="{9D8B030D-6E8A-4147-A177-3AD203B41FA5}">
                      <a16:colId xmlns:a16="http://schemas.microsoft.com/office/drawing/2014/main" val="385295068"/>
                    </a:ext>
                  </a:extLst>
                </a:gridCol>
              </a:tblGrid>
              <a:tr h="231090">
                <a:tc>
                  <a:txBody>
                    <a:bodyPr/>
                    <a:lstStyle/>
                    <a:p>
                      <a:pPr algn="ctr">
                        <a:lnSpc>
                          <a:spcPct val="115000"/>
                        </a:lnSpc>
                        <a:spcAft>
                          <a:spcPts val="0"/>
                        </a:spcAft>
                      </a:pPr>
                      <a:r>
                        <a:rPr lang="en-SG" sz="700" dirty="0">
                          <a:effectLst/>
                          <a:latin typeface="Raleway" panose="020B0604020202020204" charset="0"/>
                        </a:rPr>
                        <a:t>Section</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SG" sz="700">
                          <a:effectLst/>
                          <a:latin typeface="Raleway" panose="020B0604020202020204" charset="0"/>
                        </a:rPr>
                        <a:t>Passage</a:t>
                      </a:r>
                      <a:endParaRPr lang="en-US" sz="70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SG" sz="700" dirty="0">
                          <a:effectLst/>
                          <a:latin typeface="Raleway" panose="020B0604020202020204" charset="0"/>
                        </a:rPr>
                        <a:t>Main Point</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SG" sz="700" dirty="0">
                          <a:effectLst/>
                          <a:latin typeface="Raleway" panose="020B0604020202020204" charset="0"/>
                        </a:rPr>
                        <a:t>Purpose</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SG" sz="700" dirty="0">
                          <a:effectLst/>
                          <a:latin typeface="Raleway" panose="020B0604020202020204" charset="0"/>
                        </a:rPr>
                        <a:t>Structure</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US" sz="700" dirty="0">
                          <a:effectLst/>
                          <a:latin typeface="Raleway" panose="020B0604020202020204" charset="0"/>
                        </a:rPr>
                        <a:t>How the NT affects our understanding</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US" sz="700" dirty="0">
                          <a:effectLst/>
                          <a:latin typeface="Raleway" panose="020B0604020202020204" charset="0"/>
                          <a:ea typeface="SimSun" panose="02010600030101010101" pitchFamily="2" charset="-122"/>
                          <a:cs typeface="Times New Roman" panose="02020603050405020304" pitchFamily="18" charset="0"/>
                        </a:rPr>
                        <a:t>Application</a:t>
                      </a:r>
                    </a:p>
                  </a:txBody>
                  <a:tcPr marL="5132" marR="5132" marT="0" marB="0" anchor="ctr"/>
                </a:tc>
                <a:extLst>
                  <a:ext uri="{0D108BD9-81ED-4DB2-BD59-A6C34878D82A}">
                    <a16:rowId xmlns:a16="http://schemas.microsoft.com/office/drawing/2014/main" val="1954030069"/>
                  </a:ext>
                </a:extLst>
              </a:tr>
              <a:tr h="1538796">
                <a:tc>
                  <a:txBody>
                    <a:bodyPr/>
                    <a:lstStyle/>
                    <a:p>
                      <a:pPr algn="ctr">
                        <a:lnSpc>
                          <a:spcPct val="115000"/>
                        </a:lnSpc>
                        <a:spcAft>
                          <a:spcPts val="0"/>
                        </a:spcAft>
                      </a:pPr>
                      <a:r>
                        <a:rPr lang="en-SG" sz="700" dirty="0">
                          <a:effectLst/>
                          <a:latin typeface="Raleway" panose="020B0604020202020204" charset="0"/>
                        </a:rPr>
                        <a:t>3</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US" sz="700" dirty="0">
                          <a:effectLst/>
                          <a:latin typeface="Raleway" panose="020B0604020202020204" charset="0"/>
                          <a:ea typeface="SimSun" panose="02010600030101010101" pitchFamily="2" charset="-122"/>
                          <a:cs typeface="Times New Roman" panose="02020603050405020304" pitchFamily="18" charset="0"/>
                        </a:rPr>
                        <a:t>Judges 6:1-8:28</a:t>
                      </a:r>
                    </a:p>
                  </a:txBody>
                  <a:tcPr marL="5132" marR="5132" marT="0" marB="0" anchor="ctr"/>
                </a:tc>
                <a:tc>
                  <a:txBody>
                    <a:bodyPr/>
                    <a:lstStyle/>
                    <a:p>
                      <a:pPr marR="0" algn="ctr" rtl="0" fontAlgn="base">
                        <a:lnSpc>
                          <a:spcPct val="115000"/>
                        </a:lnSpc>
                        <a:spcBef>
                          <a:spcPts val="0"/>
                        </a:spcBef>
                        <a:spcAft>
                          <a:spcPts val="0"/>
                        </a:spcAft>
                        <a:buClr>
                          <a:srgbClr val="000000"/>
                        </a:buClr>
                        <a:buFont typeface="Arial"/>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God powerfully works through cowardly, few and inconsistent individuals to bring rescue </a:t>
                      </a:r>
                    </a:p>
                  </a:txBody>
                  <a:tcPr anchor="ctr"/>
                </a:tc>
                <a:tc>
                  <a:txBody>
                    <a:bodyPr/>
                    <a:lstStyle/>
                    <a:p>
                      <a:pPr marR="0" algn="ctr" rtl="0" fontAlgn="base">
                        <a:lnSpc>
                          <a:spcPct val="115000"/>
                        </a:lnSpc>
                        <a:spcBef>
                          <a:spcPts val="0"/>
                        </a:spcBef>
                        <a:spcAft>
                          <a:spcPts val="0"/>
                        </a:spcAft>
                        <a:buClr>
                          <a:srgbClr val="000000"/>
                        </a:buClr>
                        <a:buFont typeface="Arial"/>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Know that God can work through cowardly, inconsistent individuals to bring rescue </a:t>
                      </a:r>
                    </a:p>
                  </a:txBody>
                  <a:tcPr anchor="ctr"/>
                </a:tc>
                <a:tc>
                  <a:txBody>
                    <a:bodyPr/>
                    <a:lstStyle/>
                    <a:p>
                      <a:pPr marR="0" algn="ctr" rtl="0" fontAlgn="base">
                        <a:lnSpc>
                          <a:spcPct val="115000"/>
                        </a:lnSpc>
                        <a:spcBef>
                          <a:spcPts val="0"/>
                        </a:spcBef>
                        <a:spcAft>
                          <a:spcPts val="0"/>
                        </a:spcAft>
                        <a:buClr>
                          <a:srgbClr val="000000"/>
                        </a:buClr>
                        <a:buFont typeface="Arial"/>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6:1-10 – Opening situation: Israel sins, Israel is oppressed, Israel cries out to the LORD for help </a:t>
                      </a:r>
                    </a:p>
                    <a:p>
                      <a:pPr marR="0" algn="ctr" rtl="0" fontAlgn="base">
                        <a:lnSpc>
                          <a:spcPct val="115000"/>
                        </a:lnSpc>
                        <a:spcBef>
                          <a:spcPts val="0"/>
                        </a:spcBef>
                        <a:spcAft>
                          <a:spcPts val="0"/>
                        </a:spcAft>
                        <a:buClr>
                          <a:srgbClr val="000000"/>
                        </a:buClr>
                        <a:buFont typeface="Arial"/>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marR="0" algn="ctr" rtl="0" fontAlgn="base">
                        <a:lnSpc>
                          <a:spcPct val="115000"/>
                        </a:lnSpc>
                        <a:spcBef>
                          <a:spcPts val="0"/>
                        </a:spcBef>
                        <a:spcAft>
                          <a:spcPts val="0"/>
                        </a:spcAft>
                        <a:buClr>
                          <a:srgbClr val="000000"/>
                        </a:buClr>
                        <a:buFont typeface="Arial"/>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6:11-40 – Gideon: Scared, untrusting, but ultimately used to oppose Baal </a:t>
                      </a:r>
                    </a:p>
                    <a:p>
                      <a:pPr marR="0" algn="ctr" rtl="0" fontAlgn="base">
                        <a:lnSpc>
                          <a:spcPct val="115000"/>
                        </a:lnSpc>
                        <a:spcBef>
                          <a:spcPts val="0"/>
                        </a:spcBef>
                        <a:spcAft>
                          <a:spcPts val="0"/>
                        </a:spcAft>
                        <a:buClr>
                          <a:srgbClr val="000000"/>
                        </a:buClr>
                        <a:buFont typeface="Arial"/>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marR="0" algn="ctr" rtl="0" fontAlgn="base">
                        <a:lnSpc>
                          <a:spcPct val="115000"/>
                        </a:lnSpc>
                        <a:spcBef>
                          <a:spcPts val="0"/>
                        </a:spcBef>
                        <a:spcAft>
                          <a:spcPts val="0"/>
                        </a:spcAft>
                        <a:buClr>
                          <a:srgbClr val="000000"/>
                        </a:buClr>
                        <a:buFont typeface="Arial"/>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7:1-25- Gideon and the 300 </a:t>
                      </a:r>
                    </a:p>
                    <a:p>
                      <a:pPr marR="0" algn="ctr" rtl="0" fontAlgn="base">
                        <a:lnSpc>
                          <a:spcPct val="115000"/>
                        </a:lnSpc>
                        <a:spcBef>
                          <a:spcPts val="0"/>
                        </a:spcBef>
                        <a:spcAft>
                          <a:spcPts val="0"/>
                        </a:spcAft>
                        <a:buClr>
                          <a:srgbClr val="000000"/>
                        </a:buClr>
                        <a:buFont typeface="Arial"/>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marR="0" algn="ctr" rtl="0" fontAlgn="base">
                        <a:lnSpc>
                          <a:spcPct val="115000"/>
                        </a:lnSpc>
                        <a:spcBef>
                          <a:spcPts val="0"/>
                        </a:spcBef>
                        <a:spcAft>
                          <a:spcPts val="0"/>
                        </a:spcAft>
                        <a:buClr>
                          <a:srgbClr val="000000"/>
                        </a:buClr>
                        <a:buFont typeface="Arial"/>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8:1-21 – Gideon from scared to vengeful </a:t>
                      </a:r>
                    </a:p>
                    <a:p>
                      <a:pPr marR="0" algn="ctr" rtl="0" fontAlgn="base">
                        <a:lnSpc>
                          <a:spcPct val="115000"/>
                        </a:lnSpc>
                        <a:spcBef>
                          <a:spcPts val="0"/>
                        </a:spcBef>
                        <a:spcAft>
                          <a:spcPts val="0"/>
                        </a:spcAft>
                        <a:buClr>
                          <a:srgbClr val="000000"/>
                        </a:buClr>
                        <a:buFont typeface="Arial"/>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marR="0" algn="ctr" rtl="0" fontAlgn="base">
                        <a:lnSpc>
                          <a:spcPct val="115000"/>
                        </a:lnSpc>
                        <a:spcBef>
                          <a:spcPts val="0"/>
                        </a:spcBef>
                        <a:spcAft>
                          <a:spcPts val="0"/>
                        </a:spcAft>
                        <a:buClr>
                          <a:srgbClr val="000000"/>
                        </a:buClr>
                        <a:buFont typeface="Arial"/>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8:22-28 – Gideon from destroyer of idols to idolater </a:t>
                      </a:r>
                    </a:p>
                  </a:txBody>
                  <a:tcPr anchor="ctr"/>
                </a:tc>
                <a:tc>
                  <a:txBody>
                    <a:bodyPr/>
                    <a:lstStyle/>
                    <a:p>
                      <a:pPr marR="0" algn="ctr" rtl="0" fontAlgn="base">
                        <a:lnSpc>
                          <a:spcPct val="115000"/>
                        </a:lnSpc>
                        <a:spcBef>
                          <a:spcPts val="0"/>
                        </a:spcBef>
                        <a:spcAft>
                          <a:spcPts val="0"/>
                        </a:spcAft>
                        <a:buClr>
                          <a:srgbClr val="000000"/>
                        </a:buClr>
                        <a:buFont typeface="Arial"/>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How is Jesus different from Gideon, God’s saviour then? </a:t>
                      </a:r>
                    </a:p>
                    <a:p>
                      <a:pPr marR="0" algn="ctr" rtl="0" fontAlgn="base">
                        <a:lnSpc>
                          <a:spcPct val="115000"/>
                        </a:lnSpc>
                        <a:spcBef>
                          <a:spcPts val="0"/>
                        </a:spcBef>
                        <a:spcAft>
                          <a:spcPts val="0"/>
                        </a:spcAft>
                        <a:buClr>
                          <a:srgbClr val="000000"/>
                        </a:buClr>
                        <a:buFont typeface="Arial"/>
                        <a:buChar char="•"/>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Gideon is scared, doesn’t trust God’s word (6:15, 17, 36-40, 7:10) </a:t>
                      </a:r>
                    </a:p>
                    <a:p>
                      <a:pPr marR="0" algn="ctr" rtl="0" fontAlgn="base">
                        <a:lnSpc>
                          <a:spcPct val="115000"/>
                        </a:lnSpc>
                        <a:spcBef>
                          <a:spcPts val="0"/>
                        </a:spcBef>
                        <a:spcAft>
                          <a:spcPts val="0"/>
                        </a:spcAft>
                        <a:buClr>
                          <a:srgbClr val="000000"/>
                        </a:buClr>
                        <a:buFont typeface="Arial"/>
                        <a:buChar char="•"/>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And inconsistent – from scared to vengeful, from destroying idols to leading Israel into idolatry, from claiming to reject Kingship to calling his son Abimelech (my Father is King); a problem so prevalent with sinful human leaders </a:t>
                      </a:r>
                    </a:p>
                    <a:p>
                      <a:pPr marR="0" algn="ctr" rtl="0" fontAlgn="base">
                        <a:lnSpc>
                          <a:spcPct val="115000"/>
                        </a:lnSpc>
                        <a:spcBef>
                          <a:spcPts val="0"/>
                        </a:spcBef>
                        <a:spcAft>
                          <a:spcPts val="0"/>
                        </a:spcAft>
                        <a:buClr>
                          <a:srgbClr val="000000"/>
                        </a:buClr>
                        <a:buFont typeface="Arial"/>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marR="0" algn="ctr" rtl="0" fontAlgn="base">
                        <a:lnSpc>
                          <a:spcPct val="115000"/>
                        </a:lnSpc>
                        <a:spcBef>
                          <a:spcPts val="0"/>
                        </a:spcBef>
                        <a:spcAft>
                          <a:spcPts val="0"/>
                        </a:spcAft>
                        <a:buClr>
                          <a:srgbClr val="000000"/>
                        </a:buClr>
                        <a:buFont typeface="Arial"/>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Jesus however </a:t>
                      </a:r>
                    </a:p>
                    <a:p>
                      <a:pPr marR="0" algn="ctr" rtl="0" fontAlgn="base">
                        <a:lnSpc>
                          <a:spcPct val="115000"/>
                        </a:lnSpc>
                        <a:spcBef>
                          <a:spcPts val="0"/>
                        </a:spcBef>
                        <a:spcAft>
                          <a:spcPts val="0"/>
                        </a:spcAft>
                        <a:buClr>
                          <a:srgbClr val="000000"/>
                        </a:buClr>
                        <a:buFont typeface="Arial"/>
                        <a:buChar char="•"/>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On the night before his greatest battle – he is in agony, sweating great drops of blood (Luke 22:44) but bravely trusts his Father’s will and goes to the cross </a:t>
                      </a:r>
                    </a:p>
                    <a:p>
                      <a:pPr marR="0" algn="ctr" rtl="0" fontAlgn="base">
                        <a:lnSpc>
                          <a:spcPct val="115000"/>
                        </a:lnSpc>
                        <a:spcBef>
                          <a:spcPts val="0"/>
                        </a:spcBef>
                        <a:spcAft>
                          <a:spcPts val="0"/>
                        </a:spcAft>
                        <a:buClr>
                          <a:srgbClr val="000000"/>
                        </a:buClr>
                        <a:buFont typeface="Arial"/>
                        <a:buChar char="•"/>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Jesus consistent in character all his life – we don’t have to worry with Jesus the same way we would with human leaders with the same heart problem we have  </a:t>
                      </a:r>
                    </a:p>
                  </a:txBody>
                  <a:tcPr anchor="ctr"/>
                </a:tc>
                <a:tc>
                  <a:txBody>
                    <a:bodyPr/>
                    <a:lstStyle/>
                    <a:p>
                      <a:pPr marR="0" algn="ctr" rtl="0" fontAlgn="base">
                        <a:lnSpc>
                          <a:spcPct val="115000"/>
                        </a:lnSpc>
                        <a:spcBef>
                          <a:spcPts val="0"/>
                        </a:spcBef>
                        <a:spcAft>
                          <a:spcPts val="0"/>
                        </a:spcAft>
                        <a:buClr>
                          <a:srgbClr val="000000"/>
                        </a:buClr>
                        <a:buFont typeface="Arial"/>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Acknowledge God’s power in the way he rescues through the cowardly, few, and inconsistent to bring about a great rescue </a:t>
                      </a:r>
                    </a:p>
                    <a:p>
                      <a:pPr marR="0" algn="ctr" rtl="0" fontAlgn="base">
                        <a:lnSpc>
                          <a:spcPct val="115000"/>
                        </a:lnSpc>
                        <a:spcBef>
                          <a:spcPts val="0"/>
                        </a:spcBef>
                        <a:spcAft>
                          <a:spcPts val="0"/>
                        </a:spcAft>
                        <a:buClr>
                          <a:srgbClr val="000000"/>
                        </a:buClr>
                        <a:buFont typeface="Arial"/>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marR="0" algn="ctr" rtl="0" fontAlgn="base">
                        <a:lnSpc>
                          <a:spcPct val="115000"/>
                        </a:lnSpc>
                        <a:spcBef>
                          <a:spcPts val="0"/>
                        </a:spcBef>
                        <a:spcAft>
                          <a:spcPts val="0"/>
                        </a:spcAft>
                        <a:buClr>
                          <a:srgbClr val="000000"/>
                        </a:buClr>
                        <a:buFont typeface="Arial"/>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Know the various ways in which Jesus is radically different from Gideon as our rescuing-ruler </a:t>
                      </a:r>
                    </a:p>
                    <a:p>
                      <a:pPr marR="0" algn="ctr" rtl="0" fontAlgn="base">
                        <a:lnSpc>
                          <a:spcPct val="115000"/>
                        </a:lnSpc>
                        <a:spcBef>
                          <a:spcPts val="0"/>
                        </a:spcBef>
                        <a:spcAft>
                          <a:spcPts val="0"/>
                        </a:spcAft>
                        <a:buClr>
                          <a:srgbClr val="000000"/>
                        </a:buClr>
                        <a:buFont typeface="Arial"/>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marR="0" algn="ctr" rtl="0" fontAlgn="base">
                        <a:lnSpc>
                          <a:spcPct val="115000"/>
                        </a:lnSpc>
                        <a:spcBef>
                          <a:spcPts val="0"/>
                        </a:spcBef>
                        <a:spcAft>
                          <a:spcPts val="0"/>
                        </a:spcAft>
                        <a:buClr>
                          <a:srgbClr val="000000"/>
                        </a:buClr>
                        <a:buFont typeface="Arial"/>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Give thanks for the various ways in which Jesus is radically different from Gideon as our rescuing-ruler </a:t>
                      </a:r>
                    </a:p>
                  </a:txBody>
                  <a:tcPr anchor="ctr"/>
                </a:tc>
                <a:extLst>
                  <a:ext uri="{0D108BD9-81ED-4DB2-BD59-A6C34878D82A}">
                    <a16:rowId xmlns:a16="http://schemas.microsoft.com/office/drawing/2014/main" val="696209169"/>
                  </a:ext>
                </a:extLst>
              </a:tr>
              <a:tr h="1076403">
                <a:tc>
                  <a:txBody>
                    <a:bodyPr/>
                    <a:lstStyle/>
                    <a:p>
                      <a:pPr algn="ctr">
                        <a:lnSpc>
                          <a:spcPct val="115000"/>
                        </a:lnSpc>
                        <a:spcAft>
                          <a:spcPts val="0"/>
                        </a:spcAft>
                      </a:pPr>
                      <a:r>
                        <a:rPr lang="en-SG" sz="700" dirty="0">
                          <a:effectLst/>
                          <a:latin typeface="Raleway" panose="020B0604020202020204" charset="0"/>
                        </a:rPr>
                        <a:t>4</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US" sz="700" dirty="0">
                          <a:effectLst/>
                          <a:latin typeface="Raleway" panose="020B0604020202020204" charset="0"/>
                          <a:ea typeface="SimSun" panose="02010600030101010101" pitchFamily="2" charset="-122"/>
                          <a:cs typeface="Times New Roman" panose="02020603050405020304" pitchFamily="18" charset="0"/>
                        </a:rPr>
                        <a:t>Judges 8:29-10:5</a:t>
                      </a:r>
                    </a:p>
                  </a:txBody>
                  <a:tcPr marL="5132" marR="5132" marT="0" marB="0" anchor="ctr"/>
                </a:tc>
                <a:tc>
                  <a:txBody>
                    <a:bodyPr/>
                    <a:lstStyle/>
                    <a:p>
                      <a:pPr algn="l" rtl="0" fontAlgn="base"/>
                      <a:r>
                        <a:rPr lang="en-US" sz="1200" b="0" i="0" dirty="0">
                          <a:effectLst/>
                          <a:latin typeface="Times New Roman" panose="02020603050405020304" pitchFamily="18" charset="0"/>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Israel having a self-appointed king is destructive </a:t>
                      </a:r>
                    </a:p>
                  </a:txBody>
                  <a:tcPr anchor="ctr"/>
                </a:tc>
                <a:tc>
                  <a:txBody>
                    <a:bodyPr/>
                    <a:lstStyle/>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Reject having a self-appointed king &amp; receive God, the True King </a:t>
                      </a:r>
                    </a:p>
                  </a:txBody>
                  <a:tcPr anchor="ctr"/>
                </a:tc>
                <a:tc>
                  <a:txBody>
                    <a:bodyPr/>
                    <a:lstStyle/>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8:29-9:6 - The Appeal for a king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9:7-21 - The Truth of having a self-appointed king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9:25-57 - The Consequences of having a self-appointed king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10:1-5 - God, the True King, saves Israel from herself </a:t>
                      </a:r>
                    </a:p>
                  </a:txBody>
                  <a:tcPr anchor="ctr"/>
                </a:tc>
                <a:tc>
                  <a:txBody>
                    <a:bodyPr/>
                    <a:lstStyle/>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Romans 1:16-32 - The wrath of God against evil &amp; the Gospel of God for our salvation </a:t>
                      </a:r>
                    </a:p>
                  </a:txBody>
                  <a:tcPr anchor="ctr"/>
                </a:tc>
                <a:tc>
                  <a:txBody>
                    <a:bodyPr/>
                    <a:lstStyle/>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How have we set ourselves &amp; our own desires to be “king” &amp; how have we dethrone God?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How can we enthrone God afresh in our lives? </a:t>
                      </a:r>
                    </a:p>
                  </a:txBody>
                  <a:tcPr anchor="ctr"/>
                </a:tc>
                <a:extLst>
                  <a:ext uri="{0D108BD9-81ED-4DB2-BD59-A6C34878D82A}">
                    <a16:rowId xmlns:a16="http://schemas.microsoft.com/office/drawing/2014/main" val="3840049391"/>
                  </a:ext>
                </a:extLst>
              </a:tr>
            </a:tbl>
          </a:graphicData>
        </a:graphic>
      </p:graphicFrame>
    </p:spTree>
    <p:extLst>
      <p:ext uri="{BB962C8B-B14F-4D97-AF65-F5344CB8AC3E}">
        <p14:creationId xmlns:p14="http://schemas.microsoft.com/office/powerpoint/2010/main" val="3411447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4" name="Google Shape;85;p15"/>
          <p:cNvSpPr txBox="1">
            <a:spLocks/>
          </p:cNvSpPr>
          <p:nvPr/>
        </p:nvSpPr>
        <p:spPr>
          <a:xfrm>
            <a:off x="261691" y="166249"/>
            <a:ext cx="8520600" cy="6396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SG" b="1" dirty="0">
                <a:latin typeface="Raleway" panose="020B0604020202020204" charset="0"/>
              </a:rPr>
              <a:t>Sections</a:t>
            </a:r>
          </a:p>
        </p:txBody>
      </p:sp>
      <p:graphicFrame>
        <p:nvGraphicFramePr>
          <p:cNvPr id="2" name="Table 1"/>
          <p:cNvGraphicFramePr>
            <a:graphicFrameLocks noGrp="1"/>
          </p:cNvGraphicFramePr>
          <p:nvPr>
            <p:extLst>
              <p:ext uri="{D42A27DB-BD31-4B8C-83A1-F6EECF244321}">
                <p14:modId xmlns:p14="http://schemas.microsoft.com/office/powerpoint/2010/main" val="526979906"/>
              </p:ext>
            </p:extLst>
          </p:nvPr>
        </p:nvGraphicFramePr>
        <p:xfrm>
          <a:off x="261691" y="631904"/>
          <a:ext cx="8674154" cy="3827730"/>
        </p:xfrm>
        <a:graphic>
          <a:graphicData uri="http://schemas.openxmlformats.org/drawingml/2006/table">
            <a:tbl>
              <a:tblPr firstRow="1" firstCol="1" bandRow="1">
                <a:tableStyleId>{25255469-1B26-48E2-B6C1-BDA1C7AD8737}</a:tableStyleId>
              </a:tblPr>
              <a:tblGrid>
                <a:gridCol w="380860">
                  <a:extLst>
                    <a:ext uri="{9D8B030D-6E8A-4147-A177-3AD203B41FA5}">
                      <a16:colId xmlns:a16="http://schemas.microsoft.com/office/drawing/2014/main" val="1823532271"/>
                    </a:ext>
                  </a:extLst>
                </a:gridCol>
                <a:gridCol w="561409">
                  <a:extLst>
                    <a:ext uri="{9D8B030D-6E8A-4147-A177-3AD203B41FA5}">
                      <a16:colId xmlns:a16="http://schemas.microsoft.com/office/drawing/2014/main" val="4081434171"/>
                    </a:ext>
                  </a:extLst>
                </a:gridCol>
                <a:gridCol w="1455420">
                  <a:extLst>
                    <a:ext uri="{9D8B030D-6E8A-4147-A177-3AD203B41FA5}">
                      <a16:colId xmlns:a16="http://schemas.microsoft.com/office/drawing/2014/main" val="1377115525"/>
                    </a:ext>
                  </a:extLst>
                </a:gridCol>
                <a:gridCol w="1600200">
                  <a:extLst>
                    <a:ext uri="{9D8B030D-6E8A-4147-A177-3AD203B41FA5}">
                      <a16:colId xmlns:a16="http://schemas.microsoft.com/office/drawing/2014/main" val="3183232888"/>
                    </a:ext>
                  </a:extLst>
                </a:gridCol>
                <a:gridCol w="1426021">
                  <a:extLst>
                    <a:ext uri="{9D8B030D-6E8A-4147-A177-3AD203B41FA5}">
                      <a16:colId xmlns:a16="http://schemas.microsoft.com/office/drawing/2014/main" val="1332099511"/>
                    </a:ext>
                  </a:extLst>
                </a:gridCol>
                <a:gridCol w="1682939">
                  <a:extLst>
                    <a:ext uri="{9D8B030D-6E8A-4147-A177-3AD203B41FA5}">
                      <a16:colId xmlns:a16="http://schemas.microsoft.com/office/drawing/2014/main" val="1548961354"/>
                    </a:ext>
                  </a:extLst>
                </a:gridCol>
                <a:gridCol w="1567305">
                  <a:extLst>
                    <a:ext uri="{9D8B030D-6E8A-4147-A177-3AD203B41FA5}">
                      <a16:colId xmlns:a16="http://schemas.microsoft.com/office/drawing/2014/main" val="385295068"/>
                    </a:ext>
                  </a:extLst>
                </a:gridCol>
              </a:tblGrid>
              <a:tr h="231090">
                <a:tc>
                  <a:txBody>
                    <a:bodyPr/>
                    <a:lstStyle/>
                    <a:p>
                      <a:pPr algn="ctr">
                        <a:lnSpc>
                          <a:spcPct val="115000"/>
                        </a:lnSpc>
                        <a:spcAft>
                          <a:spcPts val="0"/>
                        </a:spcAft>
                      </a:pPr>
                      <a:r>
                        <a:rPr lang="en-SG" sz="700" dirty="0">
                          <a:effectLst/>
                          <a:latin typeface="Raleway" panose="020B0604020202020204" charset="0"/>
                        </a:rPr>
                        <a:t>Section</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SG" sz="700">
                          <a:effectLst/>
                          <a:latin typeface="Raleway" panose="020B0604020202020204" charset="0"/>
                        </a:rPr>
                        <a:t>Passage</a:t>
                      </a:r>
                      <a:endParaRPr lang="en-US" sz="70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SG" sz="700" dirty="0">
                          <a:effectLst/>
                          <a:latin typeface="Raleway" panose="020B0604020202020204" charset="0"/>
                        </a:rPr>
                        <a:t>Main Point</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SG" sz="700" dirty="0">
                          <a:effectLst/>
                          <a:latin typeface="Raleway" panose="020B0604020202020204" charset="0"/>
                        </a:rPr>
                        <a:t>Purpose</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SG" sz="700" dirty="0">
                          <a:effectLst/>
                          <a:latin typeface="Raleway" panose="020B0604020202020204" charset="0"/>
                        </a:rPr>
                        <a:t>Structure</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US" sz="700" dirty="0">
                          <a:effectLst/>
                          <a:latin typeface="Raleway" panose="020B0604020202020204" charset="0"/>
                        </a:rPr>
                        <a:t>How the NT affects our understanding</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US" sz="700" dirty="0">
                          <a:effectLst/>
                          <a:latin typeface="Raleway" panose="020B0604020202020204" charset="0"/>
                          <a:ea typeface="SimSun" panose="02010600030101010101" pitchFamily="2" charset="-122"/>
                          <a:cs typeface="Times New Roman" panose="02020603050405020304" pitchFamily="18" charset="0"/>
                        </a:rPr>
                        <a:t>Application</a:t>
                      </a:r>
                    </a:p>
                  </a:txBody>
                  <a:tcPr marL="5132" marR="5132" marT="0" marB="0" anchor="ctr"/>
                </a:tc>
                <a:extLst>
                  <a:ext uri="{0D108BD9-81ED-4DB2-BD59-A6C34878D82A}">
                    <a16:rowId xmlns:a16="http://schemas.microsoft.com/office/drawing/2014/main" val="1954030069"/>
                  </a:ext>
                </a:extLst>
              </a:tr>
              <a:tr h="1538796">
                <a:tc>
                  <a:txBody>
                    <a:bodyPr/>
                    <a:lstStyle/>
                    <a:p>
                      <a:pPr algn="ctr">
                        <a:lnSpc>
                          <a:spcPct val="115000"/>
                        </a:lnSpc>
                        <a:spcAft>
                          <a:spcPts val="0"/>
                        </a:spcAft>
                      </a:pPr>
                      <a:r>
                        <a:rPr lang="en-SG" sz="700" dirty="0">
                          <a:effectLst/>
                          <a:latin typeface="Raleway" panose="020B0604020202020204" charset="0"/>
                          <a:ea typeface="SimSun" panose="02010600030101010101" pitchFamily="2" charset="-122"/>
                          <a:cs typeface="Times New Roman" panose="02020603050405020304" pitchFamily="18" charset="0"/>
                        </a:rPr>
                        <a:t>5</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US" sz="700" dirty="0">
                          <a:effectLst/>
                          <a:latin typeface="Raleway" panose="020B0604020202020204" charset="0"/>
                          <a:ea typeface="SimSun" panose="02010600030101010101" pitchFamily="2" charset="-122"/>
                          <a:cs typeface="Times New Roman" panose="02020603050405020304" pitchFamily="18" charset="0"/>
                        </a:rPr>
                        <a:t>Judges 10:6-12:15</a:t>
                      </a:r>
                    </a:p>
                  </a:txBody>
                  <a:tcPr marL="5132" marR="5132" marT="0" marB="0" anchor="ctr"/>
                </a:tc>
                <a:tc>
                  <a:txBody>
                    <a:bodyPr/>
                    <a:lstStyle/>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God is longsuffering in his love for persistently wicked Israel, rescuing through a despised, foolish leader </a:t>
                      </a:r>
                    </a:p>
                  </a:txBody>
                  <a:tcPr anchor="ctr"/>
                </a:tc>
                <a:tc>
                  <a:txBody>
                    <a:bodyPr/>
                    <a:lstStyle/>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Know that God is longsuffering in his love for his people despite their wickedness </a:t>
                      </a:r>
                    </a:p>
                  </a:txBody>
                  <a:tcPr anchor="ctr"/>
                </a:tc>
                <a:tc>
                  <a:txBody>
                    <a:bodyPr/>
                    <a:lstStyle/>
                    <a:p>
                      <a:pPr algn="l" rtl="0" fontAlgn="base"/>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10:6-18 – Opening situation: Israel sins, Israel is oppressed, Israel cries out to the LORD for help </a:t>
                      </a:r>
                    </a:p>
                    <a:p>
                      <a:pPr algn="l" rtl="0" fontAlgn="base"/>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11:1-40 - </a:t>
                      </a:r>
                      <a:r>
                        <a:rPr lang="en-GB" sz="700" b="0" i="0" u="none" strike="noStrike" cap="none" dirty="0" err="1">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Jephtath</a:t>
                      </a:r>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Gilead’s tragic hometown hero </a:t>
                      </a:r>
                    </a:p>
                    <a:p>
                      <a:pPr algn="l" rtl="0" fontAlgn="base"/>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12:1-7 - Israel’s tribes unravel further </a:t>
                      </a:r>
                    </a:p>
                    <a:p>
                      <a:pPr algn="l" rtl="0" fontAlgn="base"/>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12:8-15 – </a:t>
                      </a:r>
                      <a:r>
                        <a:rPr lang="en-GB" sz="700" b="0" i="0" u="none" strike="noStrike" cap="none" dirty="0" err="1">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Ibzan</a:t>
                      </a:r>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Elon, Abdon </a:t>
                      </a:r>
                    </a:p>
                  </a:txBody>
                  <a:tcPr anchor="ctr"/>
                </a:tc>
                <a:tc>
                  <a:txBody>
                    <a:bodyPr/>
                    <a:lstStyle/>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How is Jesus similar to </a:t>
                      </a:r>
                      <a:r>
                        <a:rPr lang="en-US" sz="700" b="0" i="0" u="none" strike="noStrike" cap="none" dirty="0" err="1">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Jephtath</a:t>
                      </a: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God’s </a:t>
                      </a:r>
                      <a:r>
                        <a:rPr lang="en-US" sz="700" b="0" i="0" u="none" strike="noStrike" cap="none" dirty="0" err="1">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saviour</a:t>
                      </a: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buFont typeface="Arial" panose="020B0604020202020204" pitchFamily="34" charset="0"/>
                        <a:buChar char="•"/>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Despised and rejected </a:t>
                      </a:r>
                      <a:r>
                        <a:rPr lang="en-US" sz="700" b="0" i="0" u="none" strike="noStrike" cap="none" dirty="0" err="1">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saviour</a:t>
                      </a: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How is Jesus different from </a:t>
                      </a:r>
                      <a:r>
                        <a:rPr lang="en-US" sz="700" b="0" i="0" u="none" strike="noStrike" cap="none" dirty="0" err="1">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Jephtath</a:t>
                      </a: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God’s </a:t>
                      </a:r>
                      <a:r>
                        <a:rPr lang="en-US" sz="700" b="0" i="0" u="none" strike="noStrike" cap="none" dirty="0" err="1">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saviour</a:t>
                      </a: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buFont typeface="Arial" panose="020B0604020202020204" pitchFamily="34" charset="0"/>
                        <a:buChar char="•"/>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Jesus the embodiment of wisdom </a:t>
                      </a:r>
                    </a:p>
                  </a:txBody>
                  <a:tcPr anchor="ctr"/>
                </a:tc>
                <a:tc>
                  <a:txBody>
                    <a:bodyPr/>
                    <a:lstStyle/>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Know God’s longsuffering and steadfast love for his sinful people.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Give thanks for God’s longsuffering love for us despite our sinfulness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Know the various ways in which Jesus is radically different from Jephtath as our rescuing-ruler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Give thanks for the various ways in which Jesus is radically different from Jephtath as our rescuing-ruler </a:t>
                      </a:r>
                    </a:p>
                  </a:txBody>
                  <a:tcPr anchor="ctr"/>
                </a:tc>
                <a:extLst>
                  <a:ext uri="{0D108BD9-81ED-4DB2-BD59-A6C34878D82A}">
                    <a16:rowId xmlns:a16="http://schemas.microsoft.com/office/drawing/2014/main" val="696209169"/>
                  </a:ext>
                </a:extLst>
              </a:tr>
              <a:tr h="1076403">
                <a:tc>
                  <a:txBody>
                    <a:bodyPr/>
                    <a:lstStyle/>
                    <a:p>
                      <a:pPr algn="ctr">
                        <a:lnSpc>
                          <a:spcPct val="115000"/>
                        </a:lnSpc>
                        <a:spcAft>
                          <a:spcPts val="0"/>
                        </a:spcAft>
                      </a:pPr>
                      <a:r>
                        <a:rPr lang="en-SG" sz="700" dirty="0">
                          <a:effectLst/>
                          <a:latin typeface="Raleway" panose="020B0604020202020204" charset="0"/>
                          <a:ea typeface="SimSun" panose="02010600030101010101" pitchFamily="2" charset="-122"/>
                          <a:cs typeface="Times New Roman" panose="02020603050405020304" pitchFamily="18" charset="0"/>
                        </a:rPr>
                        <a:t>6</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US" sz="700" dirty="0">
                          <a:effectLst/>
                          <a:latin typeface="Raleway" panose="020B0604020202020204" charset="0"/>
                          <a:ea typeface="SimSun" panose="02010600030101010101" pitchFamily="2" charset="-122"/>
                          <a:cs typeface="Times New Roman" panose="02020603050405020304" pitchFamily="18" charset="0"/>
                        </a:rPr>
                        <a:t>Judges 13-16</a:t>
                      </a:r>
                    </a:p>
                  </a:txBody>
                  <a:tcPr marL="5132" marR="5132" marT="0" marB="0" anchor="ctr"/>
                </a:tc>
                <a:tc>
                  <a:txBody>
                    <a:bodyPr/>
                    <a:lstStyle/>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God gives a final judge as a mirror and mercy to a whoring and undeserving people. </a:t>
                      </a:r>
                    </a:p>
                  </a:txBody>
                  <a:tcPr anchor="ctr"/>
                </a:tc>
                <a:tc>
                  <a:txBody>
                    <a:bodyPr/>
                    <a:lstStyle/>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To recognise the condition of God’s people and rescue needed beyond the judges </a:t>
                      </a:r>
                    </a:p>
                  </a:txBody>
                  <a:tcPr anchor="ctr"/>
                </a:tc>
                <a:tc>
                  <a:txBody>
                    <a:bodyPr/>
                    <a:lstStyle/>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13:1-25 - A </a:t>
                      </a:r>
                      <a:r>
                        <a:rPr lang="en-US" sz="700" b="0" i="0" u="none" strike="noStrike" cap="none" dirty="0" err="1">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Saviour</a:t>
                      </a: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Unexpected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14:1-15:20 - A </a:t>
                      </a:r>
                      <a:r>
                        <a:rPr lang="en-US" sz="700" b="0" i="0" u="none" strike="noStrike" cap="none" dirty="0" err="1">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Saviour</a:t>
                      </a: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Weak &amp; Strong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16:1-31 - A </a:t>
                      </a:r>
                      <a:r>
                        <a:rPr lang="en-US" sz="700" b="0" i="0" u="none" strike="noStrike" cap="none" dirty="0" err="1">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Saviour</a:t>
                      </a: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dies in God’s hands) </a:t>
                      </a:r>
                    </a:p>
                  </a:txBody>
                  <a:tcPr anchor="ctr"/>
                </a:tc>
                <a:tc>
                  <a:txBody>
                    <a:bodyPr/>
                    <a:lstStyle/>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Acts 2:22-28: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The description of Jesus in Acts 2:22-24 echoes Samson with “a man…with mighty works that God did through him” in Israel’s midst, “delivered up” and rejected by Israel and “God…losing the pangs of death, because it was not possible for him to be held by it”.  </a:t>
                      </a:r>
                    </a:p>
                    <a:p>
                      <a:pPr algn="l" rtl="0" fontAlgn="base">
                        <a:buFont typeface="Arial" panose="020B0604020202020204" pitchFamily="34" charset="0"/>
                        <a:buChar char="•"/>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So Jesus like Samson, is God’s agent of salvation, not just for Israel but for the world. </a:t>
                      </a:r>
                    </a:p>
                  </a:txBody>
                  <a:tcPr anchor="ctr"/>
                </a:tc>
                <a:tc>
                  <a:txBody>
                    <a:bodyPr/>
                    <a:lstStyle/>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God’s word still holds up a mirror to expose idolatrous hearts, but this time is of the world.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God’s word shows mercy given to the world in Jesus, who removes idolatry from our hearts forever and frees us from the ultimate oppression of sin and death.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May we grow to appreciate how God's mercy shines through the </a:t>
                      </a:r>
                      <a:r>
                        <a:rPr lang="en-US" sz="700" b="0" i="0" u="none" strike="noStrike" cap="none" dirty="0" err="1">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Saviour</a:t>
                      </a: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who died but lives forever to save idolatrous wretches like us. </a:t>
                      </a:r>
                    </a:p>
                  </a:txBody>
                  <a:tcPr anchor="ctr"/>
                </a:tc>
                <a:extLst>
                  <a:ext uri="{0D108BD9-81ED-4DB2-BD59-A6C34878D82A}">
                    <a16:rowId xmlns:a16="http://schemas.microsoft.com/office/drawing/2014/main" val="3840049391"/>
                  </a:ext>
                </a:extLst>
              </a:tr>
            </a:tbl>
          </a:graphicData>
        </a:graphic>
      </p:graphicFrame>
    </p:spTree>
    <p:extLst>
      <p:ext uri="{BB962C8B-B14F-4D97-AF65-F5344CB8AC3E}">
        <p14:creationId xmlns:p14="http://schemas.microsoft.com/office/powerpoint/2010/main" val="1437191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4" name="Google Shape;85;p15"/>
          <p:cNvSpPr txBox="1">
            <a:spLocks/>
          </p:cNvSpPr>
          <p:nvPr/>
        </p:nvSpPr>
        <p:spPr>
          <a:xfrm>
            <a:off x="261691" y="166249"/>
            <a:ext cx="8520600" cy="6396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SG" b="1" dirty="0">
                <a:latin typeface="Raleway" panose="020B0604020202020204" charset="0"/>
              </a:rPr>
              <a:t>Sections</a:t>
            </a:r>
          </a:p>
        </p:txBody>
      </p:sp>
      <p:graphicFrame>
        <p:nvGraphicFramePr>
          <p:cNvPr id="2" name="Table 1"/>
          <p:cNvGraphicFramePr>
            <a:graphicFrameLocks noGrp="1"/>
          </p:cNvGraphicFramePr>
          <p:nvPr>
            <p:extLst>
              <p:ext uri="{D42A27DB-BD31-4B8C-83A1-F6EECF244321}">
                <p14:modId xmlns:p14="http://schemas.microsoft.com/office/powerpoint/2010/main" val="3449867310"/>
              </p:ext>
            </p:extLst>
          </p:nvPr>
        </p:nvGraphicFramePr>
        <p:xfrm>
          <a:off x="261691" y="631904"/>
          <a:ext cx="8674154" cy="2349450"/>
        </p:xfrm>
        <a:graphic>
          <a:graphicData uri="http://schemas.openxmlformats.org/drawingml/2006/table">
            <a:tbl>
              <a:tblPr firstRow="1" firstCol="1" bandRow="1">
                <a:tableStyleId>{25255469-1B26-48E2-B6C1-BDA1C7AD8737}</a:tableStyleId>
              </a:tblPr>
              <a:tblGrid>
                <a:gridCol w="380860">
                  <a:extLst>
                    <a:ext uri="{9D8B030D-6E8A-4147-A177-3AD203B41FA5}">
                      <a16:colId xmlns:a16="http://schemas.microsoft.com/office/drawing/2014/main" val="1823532271"/>
                    </a:ext>
                  </a:extLst>
                </a:gridCol>
                <a:gridCol w="561409">
                  <a:extLst>
                    <a:ext uri="{9D8B030D-6E8A-4147-A177-3AD203B41FA5}">
                      <a16:colId xmlns:a16="http://schemas.microsoft.com/office/drawing/2014/main" val="4081434171"/>
                    </a:ext>
                  </a:extLst>
                </a:gridCol>
                <a:gridCol w="1455420">
                  <a:extLst>
                    <a:ext uri="{9D8B030D-6E8A-4147-A177-3AD203B41FA5}">
                      <a16:colId xmlns:a16="http://schemas.microsoft.com/office/drawing/2014/main" val="1377115525"/>
                    </a:ext>
                  </a:extLst>
                </a:gridCol>
                <a:gridCol w="1600200">
                  <a:extLst>
                    <a:ext uri="{9D8B030D-6E8A-4147-A177-3AD203B41FA5}">
                      <a16:colId xmlns:a16="http://schemas.microsoft.com/office/drawing/2014/main" val="3183232888"/>
                    </a:ext>
                  </a:extLst>
                </a:gridCol>
                <a:gridCol w="1426021">
                  <a:extLst>
                    <a:ext uri="{9D8B030D-6E8A-4147-A177-3AD203B41FA5}">
                      <a16:colId xmlns:a16="http://schemas.microsoft.com/office/drawing/2014/main" val="1332099511"/>
                    </a:ext>
                  </a:extLst>
                </a:gridCol>
                <a:gridCol w="1682939">
                  <a:extLst>
                    <a:ext uri="{9D8B030D-6E8A-4147-A177-3AD203B41FA5}">
                      <a16:colId xmlns:a16="http://schemas.microsoft.com/office/drawing/2014/main" val="1548961354"/>
                    </a:ext>
                  </a:extLst>
                </a:gridCol>
                <a:gridCol w="1567305">
                  <a:extLst>
                    <a:ext uri="{9D8B030D-6E8A-4147-A177-3AD203B41FA5}">
                      <a16:colId xmlns:a16="http://schemas.microsoft.com/office/drawing/2014/main" val="385295068"/>
                    </a:ext>
                  </a:extLst>
                </a:gridCol>
              </a:tblGrid>
              <a:tr h="231090">
                <a:tc>
                  <a:txBody>
                    <a:bodyPr/>
                    <a:lstStyle/>
                    <a:p>
                      <a:pPr algn="ctr">
                        <a:lnSpc>
                          <a:spcPct val="115000"/>
                        </a:lnSpc>
                        <a:spcAft>
                          <a:spcPts val="0"/>
                        </a:spcAft>
                      </a:pPr>
                      <a:r>
                        <a:rPr lang="en-SG" sz="700" dirty="0">
                          <a:effectLst/>
                          <a:latin typeface="Raleway" panose="020B0604020202020204" charset="0"/>
                        </a:rPr>
                        <a:t>Section</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SG" sz="700">
                          <a:effectLst/>
                          <a:latin typeface="Raleway" panose="020B0604020202020204" charset="0"/>
                        </a:rPr>
                        <a:t>Passage</a:t>
                      </a:r>
                      <a:endParaRPr lang="en-US" sz="70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SG" sz="700" dirty="0">
                          <a:effectLst/>
                          <a:latin typeface="Raleway" panose="020B0604020202020204" charset="0"/>
                        </a:rPr>
                        <a:t>Main Point</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SG" sz="700" dirty="0">
                          <a:effectLst/>
                          <a:latin typeface="Raleway" panose="020B0604020202020204" charset="0"/>
                        </a:rPr>
                        <a:t>Purpose</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SG" sz="700" dirty="0">
                          <a:effectLst/>
                          <a:latin typeface="Raleway" panose="020B0604020202020204" charset="0"/>
                        </a:rPr>
                        <a:t>Structure</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US" sz="700" dirty="0">
                          <a:effectLst/>
                          <a:latin typeface="Raleway" panose="020B0604020202020204" charset="0"/>
                        </a:rPr>
                        <a:t>How the NT affects our understanding</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US" sz="700" dirty="0">
                          <a:effectLst/>
                          <a:latin typeface="Raleway" panose="020B0604020202020204" charset="0"/>
                          <a:ea typeface="SimSun" panose="02010600030101010101" pitchFamily="2" charset="-122"/>
                          <a:cs typeface="Times New Roman" panose="02020603050405020304" pitchFamily="18" charset="0"/>
                        </a:rPr>
                        <a:t>Application</a:t>
                      </a:r>
                    </a:p>
                  </a:txBody>
                  <a:tcPr marL="5132" marR="5132" marT="0" marB="0" anchor="ctr"/>
                </a:tc>
                <a:extLst>
                  <a:ext uri="{0D108BD9-81ED-4DB2-BD59-A6C34878D82A}">
                    <a16:rowId xmlns:a16="http://schemas.microsoft.com/office/drawing/2014/main" val="1954030069"/>
                  </a:ext>
                </a:extLst>
              </a:tr>
              <a:tr h="1269067">
                <a:tc>
                  <a:txBody>
                    <a:bodyPr/>
                    <a:lstStyle/>
                    <a:p>
                      <a:pPr algn="ctr">
                        <a:lnSpc>
                          <a:spcPct val="115000"/>
                        </a:lnSpc>
                        <a:spcAft>
                          <a:spcPts val="0"/>
                        </a:spcAft>
                      </a:pPr>
                      <a:r>
                        <a:rPr lang="en-SG" sz="700" dirty="0">
                          <a:effectLst/>
                          <a:latin typeface="Raleway" panose="020B0604020202020204" charset="0"/>
                          <a:ea typeface="SimSun" panose="02010600030101010101" pitchFamily="2" charset="-122"/>
                          <a:cs typeface="Times New Roman" panose="02020603050405020304" pitchFamily="18" charset="0"/>
                        </a:rPr>
                        <a:t>7</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US" sz="700" dirty="0">
                          <a:effectLst/>
                          <a:latin typeface="Raleway" panose="020B0604020202020204" charset="0"/>
                          <a:ea typeface="SimSun" panose="02010600030101010101" pitchFamily="2" charset="-122"/>
                          <a:cs typeface="Times New Roman" panose="02020603050405020304" pitchFamily="18" charset="0"/>
                        </a:rPr>
                        <a:t>Judges 17-21</a:t>
                      </a:r>
                    </a:p>
                  </a:txBody>
                  <a:tcPr marL="5132" marR="5132" marT="0" marB="0" anchor="ctr"/>
                </a:tc>
                <a:tc>
                  <a:txBody>
                    <a:bodyPr/>
                    <a:lstStyle/>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When desperately sinful Israel is kingless, all hell breaks loose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(Judges 17:6, 18:1, 19:1, 21:25) </a:t>
                      </a:r>
                    </a:p>
                  </a:txBody>
                  <a:tcPr anchor="ctr"/>
                </a:tc>
                <a:tc>
                  <a:txBody>
                    <a:bodyPr/>
                    <a:lstStyle/>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Know our need for a King, who can rescue us from our sinful selves and rule us forever </a:t>
                      </a:r>
                    </a:p>
                  </a:txBody>
                  <a:tcPr anchor="ctr"/>
                </a:tc>
                <a:tc>
                  <a:txBody>
                    <a:bodyPr/>
                    <a:lstStyle/>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17-18 – Micah and his Levite: Israel’s religious bankruptcy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19-21 – A Levite and his concubine: Israel’s moral bankruptcy </a:t>
                      </a:r>
                    </a:p>
                  </a:txBody>
                  <a:tcPr anchor="ctr"/>
                </a:tc>
                <a:tc>
                  <a:txBody>
                    <a:bodyPr/>
                    <a:lstStyle/>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What does the NT tell us about who we are by nature? Ephesians 2:1-10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Dead in sin (2:1)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Following the course of the rest of this world (2:2)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Children of wrath like the rest of mankind (2:3)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And it is because that is who we are by nature – we desperately need a leader who will save us and rule us – and fundamentally change our natures. We desperately need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King Jesus who saves us (2:5)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King Jesus who is seated in the Heavenly places as the Ruler of the Universe (2:6) </a:t>
                      </a:r>
                    </a:p>
                    <a:p>
                      <a:pPr algn="l" rtl="0" fontAlgn="base"/>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King Jesus who reigns forever (1:10) </a:t>
                      </a:r>
                    </a:p>
                  </a:txBody>
                  <a:tcPr anchor="ctr"/>
                </a:tc>
                <a:tc>
                  <a:txBody>
                    <a:bodyPr/>
                    <a:lstStyle/>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To know who we are – desperately sinful, morally bankrupt and therefore know what we desperately need – a King who can rescue and rule us forever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Growing us in appreciation and thankfulness for the Eternal-Rescuing-Ruling King Jesus and what he has done for us in saving us, ruling us and doing so forever, undoing the great problem our sinful hearts that we’ve seen play out throughout Judges </a:t>
                      </a:r>
                    </a:p>
                  </a:txBody>
                  <a:tcPr anchor="ctr"/>
                </a:tc>
                <a:extLst>
                  <a:ext uri="{0D108BD9-81ED-4DB2-BD59-A6C34878D82A}">
                    <a16:rowId xmlns:a16="http://schemas.microsoft.com/office/drawing/2014/main" val="1562176256"/>
                  </a:ext>
                </a:extLst>
              </a:tr>
            </a:tbl>
          </a:graphicData>
        </a:graphic>
      </p:graphicFrame>
    </p:spTree>
    <p:extLst>
      <p:ext uri="{BB962C8B-B14F-4D97-AF65-F5344CB8AC3E}">
        <p14:creationId xmlns:p14="http://schemas.microsoft.com/office/powerpoint/2010/main" val="3137435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4"/>
          <p:cNvSpPr txBox="1">
            <a:spLocks noGrp="1"/>
          </p:cNvSpPr>
          <p:nvPr>
            <p:ph type="title"/>
          </p:nvPr>
        </p:nvSpPr>
        <p:spPr>
          <a:xfrm>
            <a:off x="303300" y="411575"/>
            <a:ext cx="8520600" cy="639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Situation/Occasion of </a:t>
            </a:r>
            <a:r>
              <a:rPr lang="en-SG" dirty="0"/>
              <a:t>Judges</a:t>
            </a:r>
            <a:endParaRPr dirty="0"/>
          </a:p>
          <a:p>
            <a:pPr marL="0" lvl="0" indent="0" algn="l" rtl="0">
              <a:spcBef>
                <a:spcPts val="0"/>
              </a:spcBef>
              <a:spcAft>
                <a:spcPts val="0"/>
              </a:spcAft>
              <a:buNone/>
            </a:pPr>
            <a:endParaRPr dirty="0"/>
          </a:p>
        </p:txBody>
      </p:sp>
      <p:sp>
        <p:nvSpPr>
          <p:cNvPr id="80" name="Google Shape;80;p14"/>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lvl="0">
              <a:lnSpc>
                <a:spcPct val="115000"/>
              </a:lnSpc>
            </a:pPr>
            <a:r>
              <a:rPr lang="en-US" b="1" dirty="0">
                <a:latin typeface="Raleway"/>
                <a:ea typeface="Raleway"/>
                <a:cs typeface="Raleway"/>
                <a:sym typeface="Raleway"/>
              </a:rPr>
              <a:t>Israel’s leadership crisis </a:t>
            </a:r>
            <a:endParaRPr lang="en-US" dirty="0">
              <a:latin typeface="Raleway"/>
              <a:ea typeface="Raleway"/>
              <a:cs typeface="Raleway"/>
              <a:sym typeface="Raleway"/>
            </a:endParaRPr>
          </a:p>
          <a:p>
            <a:pPr marL="285750" lvl="0" indent="-285750">
              <a:lnSpc>
                <a:spcPct val="115000"/>
              </a:lnSpc>
              <a:buFont typeface="Arial" panose="020B0604020202020204" pitchFamily="34" charset="0"/>
              <a:buChar char="•"/>
            </a:pPr>
            <a:r>
              <a:rPr lang="en-US" dirty="0">
                <a:latin typeface="Raleway"/>
                <a:ea typeface="Raleway"/>
                <a:cs typeface="Raleway"/>
                <a:sym typeface="Raleway"/>
              </a:rPr>
              <a:t>Judges picks up where the book of Joshua leaves off  </a:t>
            </a:r>
          </a:p>
          <a:p>
            <a:pPr lvl="0">
              <a:lnSpc>
                <a:spcPct val="115000"/>
              </a:lnSpc>
            </a:pPr>
            <a:endParaRPr lang="en-US" dirty="0">
              <a:latin typeface="Raleway"/>
              <a:ea typeface="Raleway"/>
              <a:cs typeface="Raleway"/>
              <a:sym typeface="Raleway"/>
            </a:endParaRPr>
          </a:p>
          <a:p>
            <a:pPr marL="285750" lvl="0" indent="-285750">
              <a:lnSpc>
                <a:spcPct val="115000"/>
              </a:lnSpc>
              <a:buFont typeface="Arial" panose="020B0604020202020204" pitchFamily="34" charset="0"/>
              <a:buChar char="•"/>
            </a:pPr>
            <a:r>
              <a:rPr lang="en-US" dirty="0">
                <a:latin typeface="Raleway"/>
                <a:ea typeface="Raleway"/>
                <a:cs typeface="Raleway"/>
                <a:sym typeface="Raleway"/>
              </a:rPr>
              <a:t>In the book of Joshua, while Israel does encounter setbacks and failures, on the whole, it recounts Israel’s success as they enter the Promised Land under Joshua’s leadership </a:t>
            </a:r>
          </a:p>
          <a:p>
            <a:pPr marL="285750" lvl="0" indent="-285750">
              <a:lnSpc>
                <a:spcPct val="115000"/>
              </a:lnSpc>
              <a:buFont typeface="Arial" panose="020B0604020202020204" pitchFamily="34" charset="0"/>
              <a:buChar char="•"/>
            </a:pPr>
            <a:endParaRPr lang="en-US" dirty="0">
              <a:latin typeface="Raleway"/>
              <a:ea typeface="Raleway"/>
              <a:cs typeface="Raleway"/>
              <a:sym typeface="Raleway"/>
            </a:endParaRPr>
          </a:p>
          <a:p>
            <a:pPr marL="285750" lvl="0" indent="-285750">
              <a:lnSpc>
                <a:spcPct val="115000"/>
              </a:lnSpc>
              <a:buFont typeface="Arial" panose="020B0604020202020204" pitchFamily="34" charset="0"/>
              <a:buChar char="•"/>
            </a:pPr>
            <a:r>
              <a:rPr lang="en-US" dirty="0">
                <a:latin typeface="Raleway"/>
                <a:ea typeface="Raleway"/>
                <a:cs typeface="Raleway"/>
                <a:sym typeface="Raleway"/>
              </a:rPr>
              <a:t>Before the death of Moses, preparations were made for the transfer of leadership to Joshua (Deut 31:1-8, 34:9). But at the death of Joshua (Judges 1:1), no succession plans have been made. Israel are left without a leader and the question of leadership becomes a key theme in Judges </a:t>
            </a:r>
          </a:p>
          <a:p>
            <a:pPr marL="285750" lvl="0" indent="-285750">
              <a:lnSpc>
                <a:spcPct val="115000"/>
              </a:lnSpc>
              <a:buFont typeface="Arial" panose="020B0604020202020204" pitchFamily="34" charset="0"/>
              <a:buChar char="•"/>
            </a:pPr>
            <a:endParaRPr lang="en-US" dirty="0">
              <a:latin typeface="Raleway"/>
              <a:ea typeface="Raleway"/>
              <a:cs typeface="Raleway"/>
              <a:sym typeface="Raleway"/>
            </a:endParaRPr>
          </a:p>
          <a:p>
            <a:pPr marL="285750" lvl="0" indent="-285750">
              <a:lnSpc>
                <a:spcPct val="115000"/>
              </a:lnSpc>
              <a:buFont typeface="Arial" panose="020B0604020202020204" pitchFamily="34" charset="0"/>
              <a:buChar char="•"/>
            </a:pPr>
            <a:r>
              <a:rPr lang="en-US" dirty="0">
                <a:latin typeface="Raleway"/>
                <a:ea typeface="Raleway"/>
                <a:cs typeface="Raleway"/>
                <a:sym typeface="Raleway"/>
              </a:rPr>
              <a:t>Now that Joshua is dead (Judges 1:1, 2:6-10), what will happen to leaderless Israel? </a:t>
            </a:r>
            <a:endParaRPr dirty="0">
              <a:solidFill>
                <a:srgbClr val="616161"/>
              </a:solidFill>
              <a:latin typeface="Raleway"/>
              <a:ea typeface="Raleway"/>
              <a:cs typeface="Raleway"/>
              <a:sym typeface="Raleway"/>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4"/>
          <p:cNvSpPr txBox="1">
            <a:spLocks noGrp="1"/>
          </p:cNvSpPr>
          <p:nvPr>
            <p:ph type="title"/>
          </p:nvPr>
        </p:nvSpPr>
        <p:spPr>
          <a:xfrm>
            <a:off x="303300" y="411575"/>
            <a:ext cx="8520600" cy="639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Situation/Occasion of </a:t>
            </a:r>
            <a:r>
              <a:rPr lang="en-SG" dirty="0"/>
              <a:t>Judges</a:t>
            </a:r>
            <a:endParaRPr dirty="0"/>
          </a:p>
          <a:p>
            <a:pPr marL="0" lvl="0" indent="0" algn="l" rtl="0">
              <a:spcBef>
                <a:spcPts val="0"/>
              </a:spcBef>
              <a:spcAft>
                <a:spcPts val="0"/>
              </a:spcAft>
              <a:buNone/>
            </a:pPr>
            <a:endParaRPr dirty="0"/>
          </a:p>
        </p:txBody>
      </p:sp>
      <p:sp>
        <p:nvSpPr>
          <p:cNvPr id="80" name="Google Shape;80;p14"/>
          <p:cNvSpPr txBox="1"/>
          <p:nvPr/>
        </p:nvSpPr>
        <p:spPr>
          <a:xfrm>
            <a:off x="311700" y="1152475"/>
            <a:ext cx="8520600" cy="3691374"/>
          </a:xfrm>
          <a:prstGeom prst="rect">
            <a:avLst/>
          </a:prstGeom>
          <a:noFill/>
          <a:ln>
            <a:noFill/>
          </a:ln>
        </p:spPr>
        <p:txBody>
          <a:bodyPr spcFirstLastPara="1" wrap="square" lIns="91425" tIns="91425" rIns="91425" bIns="91425" anchor="t" anchorCtr="0">
            <a:noAutofit/>
          </a:bodyPr>
          <a:lstStyle/>
          <a:p>
            <a:pPr lvl="0">
              <a:lnSpc>
                <a:spcPct val="115000"/>
              </a:lnSpc>
            </a:pPr>
            <a:r>
              <a:rPr lang="en-US" b="1" dirty="0">
                <a:latin typeface="Raleway"/>
                <a:ea typeface="Raleway"/>
                <a:cs typeface="Raleway"/>
                <a:sym typeface="Raleway"/>
              </a:rPr>
              <a:t>Israel’s heart crisis</a:t>
            </a:r>
            <a:endParaRPr lang="en-US" dirty="0">
              <a:latin typeface="Raleway"/>
              <a:ea typeface="Raleway"/>
              <a:cs typeface="Raleway"/>
              <a:sym typeface="Raleway"/>
            </a:endParaRPr>
          </a:p>
          <a:p>
            <a:pPr marL="285750" lvl="0" indent="-285750">
              <a:lnSpc>
                <a:spcPct val="115000"/>
              </a:lnSpc>
              <a:buFont typeface="Arial" panose="020B0604020202020204" pitchFamily="34" charset="0"/>
              <a:buChar char="•"/>
            </a:pPr>
            <a:r>
              <a:rPr lang="en-US" dirty="0">
                <a:latin typeface="Raleway"/>
                <a:ea typeface="Raleway"/>
                <a:cs typeface="Raleway"/>
                <a:sym typeface="Raleway"/>
              </a:rPr>
              <a:t>Under Joshua’s leadership and the elders of that generation, the nation of Israel was largely obedient to God (Judges 2:7, 17b) </a:t>
            </a:r>
          </a:p>
          <a:p>
            <a:pPr marL="285750" lvl="0" indent="-285750">
              <a:lnSpc>
                <a:spcPct val="115000"/>
              </a:lnSpc>
              <a:buFont typeface="Arial" panose="020B0604020202020204" pitchFamily="34" charset="0"/>
              <a:buChar char="•"/>
            </a:pPr>
            <a:endParaRPr lang="en-US" dirty="0">
              <a:latin typeface="Raleway"/>
              <a:ea typeface="Raleway"/>
              <a:cs typeface="Raleway"/>
              <a:sym typeface="Raleway"/>
            </a:endParaRPr>
          </a:p>
          <a:p>
            <a:pPr marL="285750" lvl="0" indent="-285750">
              <a:lnSpc>
                <a:spcPct val="115000"/>
              </a:lnSpc>
              <a:buFont typeface="Arial" panose="020B0604020202020204" pitchFamily="34" charset="0"/>
              <a:buChar char="•"/>
            </a:pPr>
            <a:r>
              <a:rPr lang="en-US" dirty="0">
                <a:latin typeface="Raleway"/>
                <a:ea typeface="Raleway"/>
                <a:cs typeface="Raleway"/>
                <a:sym typeface="Raleway"/>
              </a:rPr>
              <a:t>However, after their death arose another generation after them who did not know the Lord or the work that he had done for Israel (Judges 2:10) </a:t>
            </a:r>
          </a:p>
          <a:p>
            <a:pPr marL="285750" lvl="0" indent="-285750">
              <a:lnSpc>
                <a:spcPct val="115000"/>
              </a:lnSpc>
              <a:buFont typeface="Arial" panose="020B0604020202020204" pitchFamily="34" charset="0"/>
              <a:buChar char="•"/>
            </a:pPr>
            <a:endParaRPr lang="en-US" dirty="0">
              <a:latin typeface="Raleway"/>
              <a:ea typeface="Raleway"/>
              <a:cs typeface="Raleway"/>
              <a:sym typeface="Raleway"/>
            </a:endParaRPr>
          </a:p>
          <a:p>
            <a:pPr marL="285750" lvl="0" indent="-285750">
              <a:lnSpc>
                <a:spcPct val="115000"/>
              </a:lnSpc>
              <a:buFont typeface="Arial" panose="020B0604020202020204" pitchFamily="34" charset="0"/>
              <a:buChar char="•"/>
            </a:pPr>
            <a:r>
              <a:rPr lang="en-US" dirty="0">
                <a:latin typeface="Raleway"/>
                <a:ea typeface="Raleway"/>
                <a:cs typeface="Raleway"/>
                <a:sym typeface="Raleway"/>
              </a:rPr>
              <a:t>Judges focuses on this new generation and the generations that come after – generations who would repeatedly do what was evil in the sight of the LORD (Judges 2:11; 3:7, 12; 4:1; 6:1; 10:6; 13:1), doing what was right in their own eyes (Judges 17:6, 21:25)   </a:t>
            </a:r>
          </a:p>
          <a:p>
            <a:pPr lvl="0">
              <a:lnSpc>
                <a:spcPct val="115000"/>
              </a:lnSpc>
            </a:pPr>
            <a:endParaRPr lang="en-US" dirty="0">
              <a:latin typeface="Raleway"/>
              <a:ea typeface="Raleway"/>
              <a:cs typeface="Raleway"/>
              <a:sym typeface="Raleway"/>
            </a:endParaRPr>
          </a:p>
        </p:txBody>
      </p:sp>
    </p:spTree>
    <p:extLst>
      <p:ext uri="{BB962C8B-B14F-4D97-AF65-F5344CB8AC3E}">
        <p14:creationId xmlns:p14="http://schemas.microsoft.com/office/powerpoint/2010/main" val="433680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4"/>
          <p:cNvSpPr txBox="1">
            <a:spLocks noGrp="1"/>
          </p:cNvSpPr>
          <p:nvPr>
            <p:ph type="title"/>
          </p:nvPr>
        </p:nvSpPr>
        <p:spPr>
          <a:xfrm>
            <a:off x="303300" y="411575"/>
            <a:ext cx="8520600" cy="639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Situation/Occasion of </a:t>
            </a:r>
            <a:r>
              <a:rPr lang="en-SG" dirty="0"/>
              <a:t>Judges</a:t>
            </a:r>
            <a:endParaRPr dirty="0"/>
          </a:p>
          <a:p>
            <a:pPr marL="0" lvl="0" indent="0" algn="l" rtl="0">
              <a:spcBef>
                <a:spcPts val="0"/>
              </a:spcBef>
              <a:spcAft>
                <a:spcPts val="0"/>
              </a:spcAft>
              <a:buNone/>
            </a:pPr>
            <a:endParaRPr dirty="0"/>
          </a:p>
        </p:txBody>
      </p:sp>
      <p:sp>
        <p:nvSpPr>
          <p:cNvPr id="80" name="Google Shape;80;p14"/>
          <p:cNvSpPr txBox="1"/>
          <p:nvPr/>
        </p:nvSpPr>
        <p:spPr>
          <a:xfrm>
            <a:off x="311700" y="1152475"/>
            <a:ext cx="8520600" cy="3691374"/>
          </a:xfrm>
          <a:prstGeom prst="rect">
            <a:avLst/>
          </a:prstGeom>
          <a:noFill/>
          <a:ln>
            <a:noFill/>
          </a:ln>
        </p:spPr>
        <p:txBody>
          <a:bodyPr spcFirstLastPara="1" wrap="square" lIns="91425" tIns="91425" rIns="91425" bIns="91425" anchor="t" anchorCtr="0">
            <a:noAutofit/>
          </a:bodyPr>
          <a:lstStyle/>
          <a:p>
            <a:pPr lvl="0">
              <a:lnSpc>
                <a:spcPct val="115000"/>
              </a:lnSpc>
            </a:pPr>
            <a:r>
              <a:rPr lang="en-US" b="1" dirty="0">
                <a:latin typeface="Raleway"/>
                <a:ea typeface="Raleway"/>
                <a:cs typeface="Raleway"/>
                <a:sym typeface="Raleway"/>
              </a:rPr>
              <a:t>Israel’s heart crisis</a:t>
            </a:r>
            <a:endParaRPr lang="en-US" dirty="0">
              <a:latin typeface="Raleway"/>
              <a:ea typeface="Raleway"/>
              <a:cs typeface="Raleway"/>
              <a:sym typeface="Raleway"/>
            </a:endParaRPr>
          </a:p>
          <a:p>
            <a:pPr marL="285750" lvl="0" indent="-285750">
              <a:lnSpc>
                <a:spcPct val="115000"/>
              </a:lnSpc>
              <a:buFont typeface="Arial" panose="020B0604020202020204" pitchFamily="34" charset="0"/>
              <a:buChar char="•"/>
            </a:pPr>
            <a:r>
              <a:rPr lang="en-US" dirty="0">
                <a:latin typeface="Raleway"/>
                <a:ea typeface="Raleway"/>
                <a:cs typeface="Raleway"/>
                <a:sym typeface="Raleway"/>
              </a:rPr>
              <a:t>The primary expression of Israel’s sin was in their idolatrous worship of the gods of the Canaanites (the Baals and </a:t>
            </a:r>
            <a:r>
              <a:rPr lang="en-US" dirty="0" err="1">
                <a:latin typeface="Raleway"/>
                <a:ea typeface="Raleway"/>
                <a:cs typeface="Raleway"/>
                <a:sym typeface="Raleway"/>
              </a:rPr>
              <a:t>Asherahs</a:t>
            </a:r>
            <a:r>
              <a:rPr lang="en-US" dirty="0">
                <a:latin typeface="Raleway"/>
                <a:ea typeface="Raleway"/>
                <a:cs typeface="Raleway"/>
                <a:sym typeface="Raleway"/>
              </a:rPr>
              <a:t>) </a:t>
            </a:r>
          </a:p>
          <a:p>
            <a:pPr marL="285750" lvl="0" indent="-285750">
              <a:lnSpc>
                <a:spcPct val="115000"/>
              </a:lnSpc>
              <a:buFont typeface="Arial" panose="020B0604020202020204" pitchFamily="34" charset="0"/>
              <a:buChar char="•"/>
            </a:pPr>
            <a:endParaRPr lang="en-US" dirty="0">
              <a:latin typeface="Raleway"/>
              <a:ea typeface="Raleway"/>
              <a:cs typeface="Raleway"/>
              <a:sym typeface="Raleway"/>
            </a:endParaRPr>
          </a:p>
          <a:p>
            <a:pPr marL="285750" lvl="0" indent="-285750">
              <a:lnSpc>
                <a:spcPct val="115000"/>
              </a:lnSpc>
              <a:buFont typeface="Arial" panose="020B0604020202020204" pitchFamily="34" charset="0"/>
              <a:buChar char="•"/>
            </a:pPr>
            <a:r>
              <a:rPr lang="en-US" dirty="0">
                <a:latin typeface="Raleway"/>
                <a:ea typeface="Raleway"/>
                <a:cs typeface="Raleway"/>
                <a:sym typeface="Raleway"/>
              </a:rPr>
              <a:t>However, not only will Israel’s sin recur throughout the book of Judges; as the story progresses, Israel’s sin problem will worsen (see point below on Israel’s downward spiral) </a:t>
            </a:r>
          </a:p>
          <a:p>
            <a:pPr marL="285750" lvl="0" indent="-285750">
              <a:lnSpc>
                <a:spcPct val="115000"/>
              </a:lnSpc>
              <a:buFont typeface="Arial" panose="020B0604020202020204" pitchFamily="34" charset="0"/>
              <a:buChar char="•"/>
            </a:pPr>
            <a:endParaRPr lang="en-US" dirty="0">
              <a:latin typeface="Raleway"/>
              <a:ea typeface="Raleway"/>
              <a:cs typeface="Raleway"/>
              <a:sym typeface="Raleway"/>
            </a:endParaRPr>
          </a:p>
          <a:p>
            <a:pPr marL="285750" lvl="2" indent="-285750">
              <a:lnSpc>
                <a:spcPct val="115000"/>
              </a:lnSpc>
              <a:buFont typeface="Arial" panose="020B0604020202020204" pitchFamily="34" charset="0"/>
              <a:buChar char="•"/>
            </a:pPr>
            <a:r>
              <a:rPr lang="en-US" dirty="0">
                <a:latin typeface="Raleway"/>
                <a:ea typeface="Raleway"/>
                <a:cs typeface="Raleway"/>
                <a:sym typeface="Raleway"/>
              </a:rPr>
              <a:t>This downward spiral into sin will not only apply to Israel as a whole, who descend into greater lawlessness; but this will also hold true of Israel’s judges, who’s flaws become more apparent and who become increasingly lawless as the book progresses  </a:t>
            </a:r>
          </a:p>
          <a:p>
            <a:pPr marL="285750" lvl="0" indent="-285750">
              <a:lnSpc>
                <a:spcPct val="115000"/>
              </a:lnSpc>
              <a:buFont typeface="Arial" panose="020B0604020202020204" pitchFamily="34" charset="0"/>
              <a:buChar char="•"/>
            </a:pPr>
            <a:endParaRPr lang="en-US" dirty="0">
              <a:latin typeface="Raleway"/>
              <a:ea typeface="Raleway"/>
              <a:cs typeface="Raleway"/>
              <a:sym typeface="Raleway"/>
            </a:endParaRPr>
          </a:p>
          <a:p>
            <a:pPr marL="285750" lvl="0" indent="-285750">
              <a:lnSpc>
                <a:spcPct val="115000"/>
              </a:lnSpc>
              <a:buFont typeface="Arial" panose="020B0604020202020204" pitchFamily="34" charset="0"/>
              <a:buChar char="•"/>
            </a:pPr>
            <a:r>
              <a:rPr lang="en-US" dirty="0">
                <a:latin typeface="Raleway"/>
                <a:ea typeface="Raleway"/>
                <a:cs typeface="Raleway"/>
                <a:sym typeface="Raleway"/>
              </a:rPr>
              <a:t>And so, what will happen to sinful Israel? </a:t>
            </a:r>
          </a:p>
          <a:p>
            <a:pPr marL="285750" lvl="0" indent="-285750">
              <a:lnSpc>
                <a:spcPct val="115000"/>
              </a:lnSpc>
              <a:buFont typeface="Arial" panose="020B0604020202020204" pitchFamily="34" charset="0"/>
              <a:buChar char="•"/>
            </a:pPr>
            <a:endParaRPr lang="en-US" dirty="0">
              <a:latin typeface="Raleway"/>
              <a:ea typeface="Raleway"/>
              <a:cs typeface="Raleway"/>
              <a:sym typeface="Raleway"/>
            </a:endParaRPr>
          </a:p>
        </p:txBody>
      </p:sp>
    </p:spTree>
    <p:extLst>
      <p:ext uri="{BB962C8B-B14F-4D97-AF65-F5344CB8AC3E}">
        <p14:creationId xmlns:p14="http://schemas.microsoft.com/office/powerpoint/2010/main" val="903384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5"/>
          <p:cNvSpPr txBox="1">
            <a:spLocks noGrp="1"/>
          </p:cNvSpPr>
          <p:nvPr>
            <p:ph type="title"/>
          </p:nvPr>
        </p:nvSpPr>
        <p:spPr>
          <a:xfrm>
            <a:off x="303300" y="411575"/>
            <a:ext cx="8520600" cy="639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Main Point and Purpose </a:t>
            </a:r>
            <a:endParaRPr dirty="0"/>
          </a:p>
        </p:txBody>
      </p:sp>
      <p:sp>
        <p:nvSpPr>
          <p:cNvPr id="86" name="Google Shape;86;p15"/>
          <p:cNvSpPr txBox="1"/>
          <p:nvPr/>
        </p:nvSpPr>
        <p:spPr>
          <a:xfrm>
            <a:off x="311700" y="1152475"/>
            <a:ext cx="8520600" cy="3791232"/>
          </a:xfrm>
          <a:prstGeom prst="rect">
            <a:avLst/>
          </a:prstGeom>
          <a:noFill/>
          <a:ln>
            <a:noFill/>
          </a:ln>
        </p:spPr>
        <p:txBody>
          <a:bodyPr spcFirstLastPara="1" wrap="square" lIns="91425" tIns="91425" rIns="91425" bIns="91425" anchor="t" anchorCtr="0">
            <a:noAutofit/>
          </a:bodyPr>
          <a:lstStyle/>
          <a:p>
            <a:pPr marL="114300" lvl="0" algn="just">
              <a:lnSpc>
                <a:spcPct val="115000"/>
              </a:lnSpc>
              <a:buSzPts val="1800"/>
            </a:pPr>
            <a:r>
              <a:rPr lang="en-SG" sz="1800" u="sng" dirty="0">
                <a:latin typeface="Raleway"/>
                <a:ea typeface="Raleway"/>
                <a:cs typeface="Raleway"/>
                <a:sym typeface="Raleway"/>
              </a:rPr>
              <a:t>Main Point</a:t>
            </a:r>
          </a:p>
          <a:p>
            <a:pPr marL="457200" lvl="0" indent="-342900" algn="just">
              <a:lnSpc>
                <a:spcPct val="115000"/>
              </a:lnSpc>
              <a:buSzPts val="1800"/>
              <a:buFont typeface="Raleway"/>
              <a:buChar char="●"/>
            </a:pPr>
            <a:r>
              <a:rPr lang="en-US" sz="1800" dirty="0">
                <a:latin typeface="Raleway"/>
                <a:ea typeface="Raleway"/>
                <a:cs typeface="Raleway"/>
                <a:sym typeface="Raleway"/>
              </a:rPr>
              <a:t>God’s desperately sinful people need a King who can rescue and rule them forever</a:t>
            </a:r>
          </a:p>
          <a:p>
            <a:pPr marL="114300" lvl="0" algn="just">
              <a:lnSpc>
                <a:spcPct val="115000"/>
              </a:lnSpc>
              <a:buSzPts val="1800"/>
            </a:pPr>
            <a:endParaRPr lang="en-SG" sz="1800" dirty="0">
              <a:latin typeface="Raleway"/>
              <a:ea typeface="Raleway"/>
              <a:cs typeface="Raleway"/>
              <a:sym typeface="Raleway"/>
            </a:endParaRPr>
          </a:p>
          <a:p>
            <a:pPr marL="114300" lvl="0" algn="just">
              <a:lnSpc>
                <a:spcPct val="115000"/>
              </a:lnSpc>
              <a:buSzPts val="1800"/>
            </a:pPr>
            <a:r>
              <a:rPr lang="en-SG" sz="1800" u="sng" dirty="0">
                <a:latin typeface="Raleway"/>
                <a:ea typeface="Raleway"/>
                <a:cs typeface="Raleway"/>
                <a:sym typeface="Raleway"/>
              </a:rPr>
              <a:t>Purpose</a:t>
            </a:r>
          </a:p>
          <a:p>
            <a:pPr marL="457200" lvl="0" indent="-342900" algn="just">
              <a:lnSpc>
                <a:spcPct val="115000"/>
              </a:lnSpc>
              <a:buSzPts val="1800"/>
              <a:buFont typeface="Raleway"/>
              <a:buChar char="●"/>
            </a:pPr>
            <a:r>
              <a:rPr lang="en-US" sz="1800" dirty="0">
                <a:latin typeface="Raleway"/>
                <a:ea typeface="Raleway"/>
                <a:cs typeface="Raleway"/>
                <a:sym typeface="Raleway"/>
              </a:rPr>
              <a:t>Know our desperate need for a King who can rescue and rule us forever</a:t>
            </a:r>
            <a:endParaRPr lang="en-SG" sz="1800" dirty="0">
              <a:latin typeface="Raleway"/>
              <a:ea typeface="Raleway"/>
              <a:cs typeface="Raleway"/>
              <a:sym typeface="Raleway"/>
            </a:endParaRPr>
          </a:p>
          <a:p>
            <a:pPr marL="0" lvl="0" indent="0" algn="just" rtl="0">
              <a:lnSpc>
                <a:spcPct val="115000"/>
              </a:lnSpc>
              <a:spcBef>
                <a:spcPts val="0"/>
              </a:spcBef>
              <a:spcAft>
                <a:spcPts val="0"/>
              </a:spcAft>
              <a:buNone/>
            </a:pPr>
            <a:r>
              <a:rPr lang="en" sz="2000" dirty="0">
                <a:latin typeface="Raleway"/>
                <a:ea typeface="Raleway"/>
                <a:cs typeface="Raleway"/>
                <a:sym typeface="Raleway"/>
              </a:rPr>
              <a:t> </a:t>
            </a:r>
            <a:endParaRPr sz="2000" dirty="0">
              <a:latin typeface="Raleway"/>
              <a:ea typeface="Raleway"/>
              <a:cs typeface="Raleway"/>
              <a:sym typeface="Raleway"/>
            </a:endParaRPr>
          </a:p>
          <a:p>
            <a:pPr fontAlgn="base"/>
            <a:r>
              <a:rPr lang="en-US" b="1" u="sng" dirty="0">
                <a:latin typeface="Raleway" panose="020B0604020202020204" charset="0"/>
              </a:rPr>
              <a:t>Structure of Judges</a:t>
            </a:r>
            <a:r>
              <a:rPr lang="en-US" dirty="0">
                <a:latin typeface="Raleway" panose="020B0604020202020204" charset="0"/>
              </a:rPr>
              <a:t> </a:t>
            </a:r>
          </a:p>
          <a:p>
            <a:pPr fontAlgn="base"/>
            <a:r>
              <a:rPr lang="en-US" dirty="0">
                <a:latin typeface="Raleway" panose="020B0604020202020204" charset="0"/>
              </a:rPr>
              <a:t>1:1-3:6 – Introduction: Israel’s downward spiral  </a:t>
            </a:r>
          </a:p>
          <a:p>
            <a:pPr fontAlgn="base"/>
            <a:r>
              <a:rPr lang="en-US" dirty="0">
                <a:latin typeface="Raleway" panose="020B0604020202020204" charset="0"/>
              </a:rPr>
              <a:t>3:7-16:31 – Body – how the cycle of Judges plays out through different judges </a:t>
            </a:r>
          </a:p>
          <a:p>
            <a:pPr fontAlgn="base"/>
            <a:r>
              <a:rPr lang="en-US" dirty="0">
                <a:latin typeface="Raleway" panose="020B0604020202020204" charset="0"/>
              </a:rPr>
              <a:t>17:1-21:25 – Epilogue: The bottom of Israel’s downward spiral </a:t>
            </a:r>
          </a:p>
          <a:p>
            <a:pPr marL="0" lvl="0" indent="0" algn="l" rtl="0">
              <a:lnSpc>
                <a:spcPct val="115000"/>
              </a:lnSpc>
              <a:spcBef>
                <a:spcPts val="0"/>
              </a:spcBef>
              <a:spcAft>
                <a:spcPts val="0"/>
              </a:spcAft>
              <a:buNone/>
            </a:pPr>
            <a:endParaRPr sz="1200" b="1" u="sng" dirty="0">
              <a:latin typeface="Raleway"/>
              <a:ea typeface="Raleway"/>
              <a:cs typeface="Raleway"/>
              <a:sym typeface="Raleway"/>
            </a:endParaRPr>
          </a:p>
          <a:p>
            <a:pPr marL="0" lvl="0" indent="0" algn="l" rtl="0">
              <a:lnSpc>
                <a:spcPct val="115000"/>
              </a:lnSpc>
              <a:spcBef>
                <a:spcPts val="0"/>
              </a:spcBef>
              <a:spcAft>
                <a:spcPts val="1600"/>
              </a:spcAft>
              <a:buNone/>
            </a:pPr>
            <a:endParaRPr sz="1200" dirty="0">
              <a:solidFill>
                <a:srgbClr val="616161"/>
              </a:solidFill>
              <a:latin typeface="Raleway"/>
              <a:ea typeface="Raleway"/>
              <a:cs typeface="Raleway"/>
              <a:sym typeface="Raleway"/>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5"/>
          <p:cNvSpPr txBox="1">
            <a:spLocks noGrp="1"/>
          </p:cNvSpPr>
          <p:nvPr>
            <p:ph type="title"/>
          </p:nvPr>
        </p:nvSpPr>
        <p:spPr>
          <a:xfrm>
            <a:off x="303300" y="411575"/>
            <a:ext cx="8520600" cy="639600"/>
          </a:xfrm>
          <a:prstGeom prst="rect">
            <a:avLst/>
          </a:prstGeom>
        </p:spPr>
        <p:txBody>
          <a:bodyPr spcFirstLastPara="1" wrap="square" lIns="91425" tIns="91425" rIns="91425" bIns="91425" anchor="t" anchorCtr="0">
            <a:noAutofit/>
          </a:bodyPr>
          <a:lstStyle/>
          <a:p>
            <a:pPr lvl="0"/>
            <a:r>
              <a:rPr lang="en-SG" dirty="0"/>
              <a:t>Summary statements of the book of Judges</a:t>
            </a:r>
            <a:br>
              <a:rPr lang="en-SG" dirty="0"/>
            </a:br>
            <a:endParaRPr lang="en-SG" dirty="0"/>
          </a:p>
        </p:txBody>
      </p:sp>
      <p:sp>
        <p:nvSpPr>
          <p:cNvPr id="86" name="Google Shape;86;p15"/>
          <p:cNvSpPr txBox="1"/>
          <p:nvPr/>
        </p:nvSpPr>
        <p:spPr>
          <a:xfrm>
            <a:off x="311700" y="1152475"/>
            <a:ext cx="8520600" cy="3791232"/>
          </a:xfrm>
          <a:prstGeom prst="rect">
            <a:avLst/>
          </a:prstGeom>
          <a:noFill/>
          <a:ln>
            <a:noFill/>
          </a:ln>
        </p:spPr>
        <p:txBody>
          <a:bodyPr spcFirstLastPara="1" wrap="square" lIns="91425" tIns="91425" rIns="91425" bIns="91425" anchor="t" anchorCtr="0">
            <a:noAutofit/>
          </a:bodyPr>
          <a:lstStyle/>
          <a:p>
            <a:pPr marL="114300" lvl="0" algn="just">
              <a:lnSpc>
                <a:spcPct val="115000"/>
              </a:lnSpc>
              <a:buSzPts val="1800"/>
            </a:pPr>
            <a:r>
              <a:rPr lang="en-US" sz="1600" b="1" dirty="0">
                <a:latin typeface="Raleway"/>
                <a:ea typeface="Raleway"/>
                <a:cs typeface="Raleway"/>
                <a:sym typeface="Raleway"/>
              </a:rPr>
              <a:t>The Pattern </a:t>
            </a:r>
            <a:r>
              <a:rPr lang="en-US" sz="1600" dirty="0">
                <a:latin typeface="Raleway"/>
                <a:ea typeface="Raleway"/>
                <a:cs typeface="Raleway"/>
                <a:sym typeface="Raleway"/>
              </a:rPr>
              <a:t>- Judges 2:11-19  </a:t>
            </a:r>
          </a:p>
          <a:p>
            <a:pPr marL="114300" lvl="0" algn="just">
              <a:lnSpc>
                <a:spcPct val="115000"/>
              </a:lnSpc>
              <a:buSzPts val="1800"/>
            </a:pPr>
            <a:endParaRPr lang="en-US" sz="1600" dirty="0">
              <a:latin typeface="Raleway"/>
              <a:ea typeface="Raleway"/>
              <a:cs typeface="Raleway"/>
              <a:sym typeface="Raleway"/>
            </a:endParaRPr>
          </a:p>
          <a:p>
            <a:pPr marL="114300" lvl="0" algn="just">
              <a:lnSpc>
                <a:spcPct val="115000"/>
              </a:lnSpc>
              <a:buSzPts val="1800"/>
            </a:pPr>
            <a:r>
              <a:rPr lang="en-US" sz="1600" b="1" dirty="0">
                <a:latin typeface="Raleway"/>
                <a:ea typeface="Raleway"/>
                <a:cs typeface="Raleway"/>
                <a:sym typeface="Raleway"/>
              </a:rPr>
              <a:t>The problem/s </a:t>
            </a:r>
            <a:r>
              <a:rPr lang="en-US" sz="1600" dirty="0">
                <a:latin typeface="Raleway"/>
                <a:ea typeface="Raleway"/>
                <a:cs typeface="Raleway"/>
                <a:sym typeface="Raleway"/>
              </a:rPr>
              <a:t>- Judges: 21:25 </a:t>
            </a:r>
          </a:p>
          <a:p>
            <a:pPr marL="114300" lvl="0" algn="just">
              <a:lnSpc>
                <a:spcPct val="115000"/>
              </a:lnSpc>
              <a:buSzPts val="1800"/>
            </a:pPr>
            <a:endParaRPr lang="en-US" sz="1600" dirty="0">
              <a:latin typeface="Raleway"/>
              <a:ea typeface="Raleway"/>
              <a:cs typeface="Raleway"/>
              <a:sym typeface="Raleway"/>
            </a:endParaRPr>
          </a:p>
          <a:p>
            <a:pPr marL="114300" lvl="0" algn="just">
              <a:lnSpc>
                <a:spcPct val="115000"/>
              </a:lnSpc>
              <a:buSzPts val="1800"/>
            </a:pPr>
            <a:r>
              <a:rPr lang="en-US" sz="1600" b="1" dirty="0">
                <a:latin typeface="Raleway"/>
                <a:ea typeface="Raleway"/>
                <a:cs typeface="Raleway"/>
                <a:sym typeface="Raleway"/>
              </a:rPr>
              <a:t>Problem 1 </a:t>
            </a:r>
            <a:r>
              <a:rPr lang="en-US" sz="1600" dirty="0">
                <a:latin typeface="Raleway"/>
                <a:ea typeface="Raleway"/>
                <a:cs typeface="Raleway"/>
                <a:sym typeface="Raleway"/>
              </a:rPr>
              <a:t>– Israel has no one to rule them </a:t>
            </a:r>
          </a:p>
          <a:p>
            <a:pPr marL="114300" lvl="0" algn="just">
              <a:lnSpc>
                <a:spcPct val="115000"/>
              </a:lnSpc>
              <a:buSzPts val="1800"/>
            </a:pPr>
            <a:r>
              <a:rPr lang="en-US" sz="1600" b="1" dirty="0">
                <a:latin typeface="Raleway"/>
                <a:ea typeface="Raleway"/>
                <a:cs typeface="Raleway"/>
                <a:sym typeface="Raleway"/>
              </a:rPr>
              <a:t>Problem 2 </a:t>
            </a:r>
            <a:r>
              <a:rPr lang="en-US" sz="1600" dirty="0">
                <a:latin typeface="Raleway"/>
                <a:ea typeface="Raleway"/>
                <a:cs typeface="Raleway"/>
                <a:sym typeface="Raleway"/>
              </a:rPr>
              <a:t>– Israel is lawless and sinful, and will do whatever is right in their own eyes if there is no one to rule them </a:t>
            </a:r>
          </a:p>
          <a:p>
            <a:pPr marL="114300" lvl="0" algn="just">
              <a:lnSpc>
                <a:spcPct val="115000"/>
              </a:lnSpc>
              <a:buSzPts val="1800"/>
            </a:pPr>
            <a:r>
              <a:rPr lang="en-US" sz="1600" b="1" dirty="0">
                <a:latin typeface="Raleway"/>
                <a:ea typeface="Raleway"/>
                <a:cs typeface="Raleway"/>
                <a:sym typeface="Raleway"/>
              </a:rPr>
              <a:t>Problem 3 </a:t>
            </a:r>
            <a:r>
              <a:rPr lang="en-US" sz="1600" dirty="0">
                <a:latin typeface="Raleway"/>
                <a:ea typeface="Raleway"/>
                <a:cs typeface="Raleway"/>
                <a:sym typeface="Raleway"/>
              </a:rPr>
              <a:t>– Anyone who God sends to rescue and rule Israel isn’t able to do so forever </a:t>
            </a:r>
          </a:p>
          <a:p>
            <a:pPr marL="114300" lvl="0" algn="just">
              <a:lnSpc>
                <a:spcPct val="115000"/>
              </a:lnSpc>
              <a:buSzPts val="1800"/>
            </a:pPr>
            <a:endParaRPr lang="en-US" sz="1600" dirty="0">
              <a:latin typeface="Raleway"/>
              <a:ea typeface="Raleway"/>
              <a:cs typeface="Raleway"/>
              <a:sym typeface="Raleway"/>
            </a:endParaRPr>
          </a:p>
          <a:p>
            <a:pPr marL="114300" lvl="0" algn="just">
              <a:lnSpc>
                <a:spcPct val="115000"/>
              </a:lnSpc>
              <a:buSzPts val="1800"/>
            </a:pPr>
            <a:r>
              <a:rPr lang="en-US" sz="1600" dirty="0">
                <a:latin typeface="Raleway"/>
                <a:ea typeface="Raleway"/>
                <a:cs typeface="Raleway"/>
                <a:sym typeface="Raleway"/>
              </a:rPr>
              <a:t>Alludes to kingship being a possible solution to the above problems – continued rule through a king and his heirs </a:t>
            </a:r>
            <a:endParaRPr lang="en-SG" sz="1600" b="1" u="sng" dirty="0">
              <a:latin typeface="Raleway"/>
              <a:ea typeface="Raleway"/>
              <a:cs typeface="Raleway"/>
              <a:sym typeface="Raleway"/>
            </a:endParaRPr>
          </a:p>
          <a:p>
            <a:pPr marL="114300" lvl="0" algn="just">
              <a:lnSpc>
                <a:spcPct val="115000"/>
              </a:lnSpc>
              <a:buSzPts val="1800"/>
            </a:pPr>
            <a:r>
              <a:rPr lang="en-SG" b="1" u="sng" dirty="0">
                <a:latin typeface="Raleway"/>
                <a:ea typeface="Raleway"/>
                <a:cs typeface="Raleway"/>
                <a:sym typeface="Raleway"/>
              </a:rPr>
              <a:t> </a:t>
            </a:r>
          </a:p>
          <a:p>
            <a:pPr marL="114300" lvl="0" algn="just">
              <a:lnSpc>
                <a:spcPct val="115000"/>
              </a:lnSpc>
              <a:buSzPts val="1800"/>
            </a:pPr>
            <a:endParaRPr lang="en-SG" sz="1200" dirty="0">
              <a:latin typeface="Raleway"/>
              <a:ea typeface="Raleway"/>
              <a:cs typeface="Raleway"/>
              <a:sym typeface="Raleway"/>
            </a:endParaRPr>
          </a:p>
          <a:p>
            <a:pPr marL="0" lvl="0" indent="0" algn="just" rtl="0">
              <a:lnSpc>
                <a:spcPct val="115000"/>
              </a:lnSpc>
              <a:spcBef>
                <a:spcPts val="0"/>
              </a:spcBef>
              <a:spcAft>
                <a:spcPts val="0"/>
              </a:spcAft>
              <a:buNone/>
            </a:pPr>
            <a:r>
              <a:rPr lang="en" sz="1200" dirty="0">
                <a:latin typeface="Raleway"/>
                <a:ea typeface="Raleway"/>
                <a:cs typeface="Raleway"/>
                <a:sym typeface="Raleway"/>
              </a:rPr>
              <a:t> </a:t>
            </a:r>
            <a:endParaRPr sz="1200" dirty="0">
              <a:latin typeface="Raleway"/>
              <a:ea typeface="Raleway"/>
              <a:cs typeface="Raleway"/>
              <a:sym typeface="Raleway"/>
            </a:endParaRPr>
          </a:p>
          <a:p>
            <a:pPr marL="0" lvl="0" indent="0" algn="l" rtl="0">
              <a:lnSpc>
                <a:spcPct val="115000"/>
              </a:lnSpc>
              <a:spcBef>
                <a:spcPts val="0"/>
              </a:spcBef>
              <a:spcAft>
                <a:spcPts val="0"/>
              </a:spcAft>
              <a:buNone/>
            </a:pPr>
            <a:endParaRPr sz="1200" b="1" u="sng" dirty="0">
              <a:latin typeface="Raleway"/>
              <a:ea typeface="Raleway"/>
              <a:cs typeface="Raleway"/>
              <a:sym typeface="Raleway"/>
            </a:endParaRPr>
          </a:p>
          <a:p>
            <a:pPr marL="0" lvl="0" indent="0" algn="l" rtl="0">
              <a:lnSpc>
                <a:spcPct val="115000"/>
              </a:lnSpc>
              <a:spcBef>
                <a:spcPts val="0"/>
              </a:spcBef>
              <a:spcAft>
                <a:spcPts val="1600"/>
              </a:spcAft>
              <a:buNone/>
            </a:pPr>
            <a:endParaRPr sz="1200" dirty="0">
              <a:solidFill>
                <a:srgbClr val="616161"/>
              </a:solidFill>
              <a:latin typeface="Raleway"/>
              <a:ea typeface="Raleway"/>
              <a:cs typeface="Raleway"/>
              <a:sym typeface="Raleway"/>
            </a:endParaRPr>
          </a:p>
        </p:txBody>
      </p:sp>
    </p:spTree>
    <p:extLst>
      <p:ext uri="{BB962C8B-B14F-4D97-AF65-F5344CB8AC3E}">
        <p14:creationId xmlns:p14="http://schemas.microsoft.com/office/powerpoint/2010/main" val="3851203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5"/>
          <p:cNvSpPr txBox="1">
            <a:spLocks noGrp="1"/>
          </p:cNvSpPr>
          <p:nvPr>
            <p:ph type="title"/>
          </p:nvPr>
        </p:nvSpPr>
        <p:spPr>
          <a:xfrm>
            <a:off x="303300" y="250934"/>
            <a:ext cx="8520600" cy="639600"/>
          </a:xfrm>
          <a:prstGeom prst="rect">
            <a:avLst/>
          </a:prstGeom>
        </p:spPr>
        <p:txBody>
          <a:bodyPr spcFirstLastPara="1" wrap="square" lIns="91425" tIns="91425" rIns="91425" bIns="91425" anchor="t" anchorCtr="0">
            <a:noAutofit/>
          </a:bodyPr>
          <a:lstStyle/>
          <a:p>
            <a:pPr lvl="0"/>
            <a:r>
              <a:rPr lang="en-US" sz="2000" u="sng" dirty="0"/>
              <a:t>Appendix 1: The major theme of Judges – Israel’s downward spiral</a:t>
            </a:r>
            <a:r>
              <a:rPr lang="en-US" sz="2000" b="0" dirty="0"/>
              <a:t> </a:t>
            </a:r>
            <a:endParaRPr sz="2000" dirty="0"/>
          </a:p>
        </p:txBody>
      </p:sp>
      <p:pic>
        <p:nvPicPr>
          <p:cNvPr id="2050" name="Picture 2">
            <a:extLst>
              <a:ext uri="{FF2B5EF4-FFF2-40B4-BE49-F238E27FC236}">
                <a16:creationId xmlns:a16="http://schemas.microsoft.com/office/drawing/2014/main" id="{49709324-59D9-44A8-ACE1-468B70F9AF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9631" y="890534"/>
            <a:ext cx="6964739" cy="337024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73BD037A-49A5-447D-9415-7C6BC46BD689}"/>
              </a:ext>
            </a:extLst>
          </p:cNvPr>
          <p:cNvSpPr/>
          <p:nvPr/>
        </p:nvSpPr>
        <p:spPr>
          <a:xfrm>
            <a:off x="2816968" y="4417395"/>
            <a:ext cx="3493264" cy="307777"/>
          </a:xfrm>
          <a:prstGeom prst="rect">
            <a:avLst/>
          </a:prstGeom>
        </p:spPr>
        <p:txBody>
          <a:bodyPr wrap="none">
            <a:spAutoFit/>
          </a:bodyPr>
          <a:lstStyle/>
          <a:p>
            <a:r>
              <a:rPr lang="en-US" i="1" dirty="0">
                <a:latin typeface="Times New Roman" panose="02020603050405020304" pitchFamily="18" charset="0"/>
              </a:rPr>
              <a:t>Israel’s downward Spiral (Judges 2:6-16:31)</a:t>
            </a:r>
            <a:r>
              <a:rPr lang="en-US" dirty="0">
                <a:latin typeface="Times New Roman" panose="02020603050405020304" pitchFamily="18" charset="0"/>
              </a:rPr>
              <a:t> </a:t>
            </a:r>
            <a:endParaRPr lang="en-AU" dirty="0"/>
          </a:p>
        </p:txBody>
      </p:sp>
    </p:spTree>
    <p:extLst>
      <p:ext uri="{BB962C8B-B14F-4D97-AF65-F5344CB8AC3E}">
        <p14:creationId xmlns:p14="http://schemas.microsoft.com/office/powerpoint/2010/main" val="2363838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5"/>
          <p:cNvSpPr txBox="1">
            <a:spLocks noGrp="1"/>
          </p:cNvSpPr>
          <p:nvPr>
            <p:ph type="title"/>
          </p:nvPr>
        </p:nvSpPr>
        <p:spPr>
          <a:xfrm>
            <a:off x="303300" y="140351"/>
            <a:ext cx="8520600" cy="639600"/>
          </a:xfrm>
          <a:prstGeom prst="rect">
            <a:avLst/>
          </a:prstGeom>
        </p:spPr>
        <p:txBody>
          <a:bodyPr spcFirstLastPara="1" wrap="square" lIns="91425" tIns="91425" rIns="91425" bIns="91425" anchor="t" anchorCtr="0">
            <a:noAutofit/>
          </a:bodyPr>
          <a:lstStyle/>
          <a:p>
            <a:pPr lvl="0"/>
            <a:r>
              <a:rPr lang="en-US" sz="2000" u="sng" dirty="0"/>
              <a:t>Appendix 2: Questions to ask in understanding and applying Judges</a:t>
            </a:r>
            <a:r>
              <a:rPr lang="en-US" sz="2000" b="0" dirty="0"/>
              <a:t> </a:t>
            </a:r>
            <a:endParaRPr sz="2000" dirty="0"/>
          </a:p>
        </p:txBody>
      </p:sp>
      <p:sp>
        <p:nvSpPr>
          <p:cNvPr id="86" name="Google Shape;86;p15"/>
          <p:cNvSpPr txBox="1"/>
          <p:nvPr/>
        </p:nvSpPr>
        <p:spPr>
          <a:xfrm>
            <a:off x="303300" y="779951"/>
            <a:ext cx="8520600" cy="3791232"/>
          </a:xfrm>
          <a:prstGeom prst="rect">
            <a:avLst/>
          </a:prstGeom>
          <a:noFill/>
          <a:ln>
            <a:noFill/>
          </a:ln>
        </p:spPr>
        <p:txBody>
          <a:bodyPr spcFirstLastPara="1" wrap="square" lIns="91425" tIns="91425" rIns="91425" bIns="91425" anchor="t" anchorCtr="0">
            <a:noAutofit/>
          </a:bodyPr>
          <a:lstStyle/>
          <a:p>
            <a:pPr fontAlgn="base"/>
            <a:r>
              <a:rPr lang="en-US" sz="1200" b="1" dirty="0">
                <a:latin typeface="Raleway" panose="020B0604020202020204" charset="0"/>
              </a:rPr>
              <a:t>What does this teach me about God the main character of the story? </a:t>
            </a:r>
          </a:p>
          <a:p>
            <a:pPr marL="285750" indent="-285750" fontAlgn="base">
              <a:buFont typeface="Arial" panose="020B0604020202020204" pitchFamily="34" charset="0"/>
              <a:buChar char="•"/>
            </a:pPr>
            <a:r>
              <a:rPr lang="en-US" sz="1200" dirty="0">
                <a:latin typeface="Raleway" panose="020B0604020202020204" charset="0"/>
              </a:rPr>
              <a:t>What does this teach me about his character? </a:t>
            </a:r>
          </a:p>
          <a:p>
            <a:pPr marL="285750" indent="-285750" fontAlgn="base">
              <a:buFont typeface="Arial" panose="020B0604020202020204" pitchFamily="34" charset="0"/>
              <a:buChar char="•"/>
            </a:pPr>
            <a:r>
              <a:rPr lang="en-US" sz="1200" dirty="0">
                <a:latin typeface="Raleway" panose="020B0604020202020204" charset="0"/>
              </a:rPr>
              <a:t>About his plans to save the world? </a:t>
            </a:r>
          </a:p>
          <a:p>
            <a:pPr marL="285750" indent="-285750" fontAlgn="base">
              <a:buFont typeface="Arial" panose="020B0604020202020204" pitchFamily="34" charset="0"/>
              <a:buChar char="•"/>
            </a:pPr>
            <a:r>
              <a:rPr lang="en-US" sz="1200" dirty="0">
                <a:latin typeface="Raleway" panose="020B0604020202020204" charset="0"/>
              </a:rPr>
              <a:t>The way he relates to his people? </a:t>
            </a:r>
          </a:p>
          <a:p>
            <a:pPr marL="285750" indent="-285750" fontAlgn="base">
              <a:buFont typeface="Arial" panose="020B0604020202020204" pitchFamily="34" charset="0"/>
              <a:buChar char="•"/>
            </a:pPr>
            <a:r>
              <a:rPr lang="en-US" sz="1200" dirty="0">
                <a:latin typeface="Raleway" panose="020B0604020202020204" charset="0"/>
              </a:rPr>
              <a:t>The way he relates to his enemies? </a:t>
            </a:r>
          </a:p>
          <a:p>
            <a:pPr fontAlgn="base"/>
            <a:r>
              <a:rPr lang="en-US" sz="1200" dirty="0">
                <a:latin typeface="Raleway" panose="020B0604020202020204" charset="0"/>
              </a:rPr>
              <a:t> </a:t>
            </a:r>
          </a:p>
          <a:p>
            <a:pPr fontAlgn="base"/>
            <a:r>
              <a:rPr lang="en-US" sz="1200" b="1" dirty="0">
                <a:latin typeface="Raleway" panose="020B0604020202020204" charset="0"/>
              </a:rPr>
              <a:t>How does the author </a:t>
            </a:r>
            <a:r>
              <a:rPr lang="en-US" sz="1200" b="1" dirty="0" err="1">
                <a:latin typeface="Raleway" panose="020B0604020202020204" charset="0"/>
              </a:rPr>
              <a:t>characterise</a:t>
            </a:r>
            <a:r>
              <a:rPr lang="en-US" sz="1200" b="1" dirty="0">
                <a:latin typeface="Raleway" panose="020B0604020202020204" charset="0"/>
              </a:rPr>
              <a:t> the 2 other major characters – the judges and Israel? What can we learn from this </a:t>
            </a:r>
            <a:r>
              <a:rPr lang="en-US" sz="1200" b="1" dirty="0" err="1">
                <a:latin typeface="Raleway" panose="020B0604020202020204" charset="0"/>
              </a:rPr>
              <a:t>characterisation</a:t>
            </a:r>
            <a:r>
              <a:rPr lang="en-US" sz="1200" b="1" dirty="0">
                <a:latin typeface="Raleway" panose="020B0604020202020204" charset="0"/>
              </a:rPr>
              <a:t>?  </a:t>
            </a:r>
          </a:p>
          <a:p>
            <a:pPr marL="285750" indent="-285750" fontAlgn="base">
              <a:buFont typeface="Arial" panose="020B0604020202020204" pitchFamily="34" charset="0"/>
              <a:buChar char="•"/>
            </a:pPr>
            <a:r>
              <a:rPr lang="en-US" sz="1200" dirty="0">
                <a:latin typeface="Raleway" panose="020B0604020202020204" charset="0"/>
              </a:rPr>
              <a:t>What do we learn about the judges in their capacity as:  </a:t>
            </a:r>
          </a:p>
          <a:p>
            <a:pPr marL="542925" indent="-228600" fontAlgn="base">
              <a:buFont typeface="+mj-lt"/>
              <a:buAutoNum type="arabicPeriod"/>
              <a:tabLst>
                <a:tab pos="630238" algn="l"/>
              </a:tabLst>
            </a:pPr>
            <a:r>
              <a:rPr lang="en-US" sz="1200" dirty="0">
                <a:latin typeface="Raleway" panose="020B0604020202020204" charset="0"/>
              </a:rPr>
              <a:t>God’s rescuing ruler – in what ways are they like the True Rescuing-Ruler Jesus? In what ways are they </a:t>
            </a:r>
            <a:r>
              <a:rPr lang="en-US" sz="1200" i="1" dirty="0">
                <a:latin typeface="Raleway" panose="020B0604020202020204" charset="0"/>
              </a:rPr>
              <a:t>not</a:t>
            </a:r>
            <a:r>
              <a:rPr lang="en-US" sz="1200" dirty="0">
                <a:latin typeface="Raleway" panose="020B0604020202020204" charset="0"/>
              </a:rPr>
              <a:t> like Jesus? </a:t>
            </a:r>
          </a:p>
          <a:p>
            <a:pPr marL="542925" indent="-228600" fontAlgn="base">
              <a:buFont typeface="+mj-lt"/>
              <a:buAutoNum type="arabicPeriod"/>
              <a:tabLst>
                <a:tab pos="630238" algn="l"/>
              </a:tabLst>
            </a:pPr>
            <a:r>
              <a:rPr lang="en-US" sz="1200" dirty="0">
                <a:latin typeface="Raleway" panose="020B0604020202020204" charset="0"/>
              </a:rPr>
              <a:t>Sinful followers of God - noting their flaws, and how they are held up as tragic examples to avoid </a:t>
            </a:r>
          </a:p>
          <a:p>
            <a:pPr marL="542925" indent="-228600" fontAlgn="base">
              <a:buFont typeface="+mj-lt"/>
              <a:buAutoNum type="arabicPeriod"/>
              <a:tabLst>
                <a:tab pos="630238" algn="l"/>
              </a:tabLst>
            </a:pPr>
            <a:r>
              <a:rPr lang="en-US" sz="1200" dirty="0">
                <a:latin typeface="Raleway" panose="020B0604020202020204" charset="0"/>
              </a:rPr>
              <a:t>Followers of God to imitate - Hebrews 11:32-33 </a:t>
            </a:r>
          </a:p>
          <a:p>
            <a:pPr lvl="1" fontAlgn="base"/>
            <a:r>
              <a:rPr lang="en-US" sz="1200" dirty="0">
                <a:latin typeface="Raleway" panose="020B0604020202020204" charset="0"/>
              </a:rPr>
              <a:t> </a:t>
            </a:r>
          </a:p>
          <a:p>
            <a:pPr marL="285750" indent="-285750" fontAlgn="base">
              <a:buFont typeface="Arial" panose="020B0604020202020204" pitchFamily="34" charset="0"/>
              <a:buChar char="•"/>
            </a:pPr>
            <a:r>
              <a:rPr lang="en-US" sz="1200" dirty="0">
                <a:latin typeface="Raleway" panose="020B0604020202020204" charset="0"/>
              </a:rPr>
              <a:t>What do we learn about Israel?  </a:t>
            </a:r>
          </a:p>
          <a:p>
            <a:pPr marL="542925" indent="-228600" fontAlgn="base">
              <a:buFont typeface="+mj-lt"/>
              <a:buAutoNum type="arabicPeriod"/>
            </a:pPr>
            <a:r>
              <a:rPr lang="en-US" sz="1200" dirty="0">
                <a:latin typeface="Raleway" panose="020B0604020202020204" charset="0"/>
              </a:rPr>
              <a:t> The desperate state of their heart and the horrific trajectory it will naturally take them down </a:t>
            </a:r>
          </a:p>
          <a:p>
            <a:pPr fontAlgn="base"/>
            <a:endParaRPr lang="en-US" sz="1200" dirty="0">
              <a:latin typeface="Raleway" panose="020B0604020202020204" charset="0"/>
            </a:endParaRPr>
          </a:p>
          <a:p>
            <a:pPr fontAlgn="base"/>
            <a:r>
              <a:rPr lang="en-US" sz="1200" b="1" dirty="0">
                <a:latin typeface="Raleway" panose="020B0604020202020204" charset="0"/>
              </a:rPr>
              <a:t>What do we learn about our greatest need? </a:t>
            </a:r>
          </a:p>
          <a:p>
            <a:pPr marL="715963" lvl="1" indent="-342900" fontAlgn="base">
              <a:buFont typeface="+mj-lt"/>
              <a:buAutoNum type="arabicPeriod"/>
              <a:tabLst>
                <a:tab pos="715963" algn="l"/>
              </a:tabLst>
            </a:pPr>
            <a:r>
              <a:rPr lang="en-US" sz="1200" dirty="0">
                <a:latin typeface="Raleway" panose="020B0604020202020204" charset="0"/>
              </a:rPr>
              <a:t>We need a leader who can </a:t>
            </a:r>
            <a:r>
              <a:rPr lang="en-US" sz="1200" i="1" dirty="0">
                <a:latin typeface="Raleway" panose="020B0604020202020204" charset="0"/>
              </a:rPr>
              <a:t>rescue</a:t>
            </a:r>
            <a:r>
              <a:rPr lang="en-US" sz="1200" dirty="0">
                <a:latin typeface="Raleway" panose="020B0604020202020204" charset="0"/>
              </a:rPr>
              <a:t> and </a:t>
            </a:r>
            <a:r>
              <a:rPr lang="en-US" sz="1200" i="1" dirty="0">
                <a:latin typeface="Raleway" panose="020B0604020202020204" charset="0"/>
              </a:rPr>
              <a:t>rule</a:t>
            </a:r>
            <a:r>
              <a:rPr lang="en-US" sz="1200" dirty="0">
                <a:latin typeface="Raleway" panose="020B0604020202020204" charset="0"/>
              </a:rPr>
              <a:t> us forever </a:t>
            </a:r>
            <a:r>
              <a:rPr lang="en-US" sz="1200" b="1" dirty="0">
                <a:latin typeface="Raleway" panose="020B0604020202020204" charset="0"/>
              </a:rPr>
              <a:t>–</a:t>
            </a:r>
            <a:r>
              <a:rPr lang="en-US" sz="1200" dirty="0">
                <a:latin typeface="Raleway" panose="020B0604020202020204" charset="0"/>
              </a:rPr>
              <a:t> </a:t>
            </a:r>
            <a:r>
              <a:rPr lang="en-US" sz="1200" i="1" dirty="0">
                <a:latin typeface="Raleway" panose="020B0604020202020204" charset="0"/>
              </a:rPr>
              <a:t>Judges</a:t>
            </a:r>
            <a:r>
              <a:rPr lang="en-US" sz="1200" dirty="0">
                <a:latin typeface="Raleway" panose="020B0604020202020204" charset="0"/>
              </a:rPr>
              <a:t> raises many human leaders to point us through both their flaws and strengths about an even greater leader, a King, who we desperately need </a:t>
            </a:r>
          </a:p>
          <a:p>
            <a:pPr marL="0" lvl="0" indent="0" algn="l" rtl="0">
              <a:lnSpc>
                <a:spcPct val="115000"/>
              </a:lnSpc>
              <a:spcBef>
                <a:spcPts val="0"/>
              </a:spcBef>
              <a:spcAft>
                <a:spcPts val="0"/>
              </a:spcAft>
              <a:buNone/>
            </a:pPr>
            <a:endParaRPr sz="1200" b="1" u="sng" dirty="0">
              <a:latin typeface="Raleway"/>
              <a:ea typeface="Raleway"/>
              <a:cs typeface="Raleway"/>
              <a:sym typeface="Raleway"/>
            </a:endParaRPr>
          </a:p>
          <a:p>
            <a:pPr marL="0" lvl="0" indent="0" algn="l" rtl="0">
              <a:lnSpc>
                <a:spcPct val="115000"/>
              </a:lnSpc>
              <a:spcBef>
                <a:spcPts val="0"/>
              </a:spcBef>
              <a:spcAft>
                <a:spcPts val="1600"/>
              </a:spcAft>
              <a:buNone/>
            </a:pPr>
            <a:endParaRPr sz="1200" dirty="0">
              <a:solidFill>
                <a:srgbClr val="616161"/>
              </a:solidFill>
              <a:latin typeface="Raleway"/>
              <a:ea typeface="Raleway"/>
              <a:cs typeface="Raleway"/>
              <a:sym typeface="Raleway"/>
            </a:endParaRPr>
          </a:p>
        </p:txBody>
      </p:sp>
    </p:spTree>
    <p:extLst>
      <p:ext uri="{BB962C8B-B14F-4D97-AF65-F5344CB8AC3E}">
        <p14:creationId xmlns:p14="http://schemas.microsoft.com/office/powerpoint/2010/main" val="471566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4" name="Google Shape;85;p15"/>
          <p:cNvSpPr txBox="1">
            <a:spLocks/>
          </p:cNvSpPr>
          <p:nvPr/>
        </p:nvSpPr>
        <p:spPr>
          <a:xfrm>
            <a:off x="261691" y="166249"/>
            <a:ext cx="8520600" cy="6396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SG" b="1" dirty="0">
                <a:latin typeface="Raleway" panose="020B0604020202020204" charset="0"/>
              </a:rPr>
              <a:t>Sections</a:t>
            </a:r>
          </a:p>
        </p:txBody>
      </p:sp>
      <p:graphicFrame>
        <p:nvGraphicFramePr>
          <p:cNvPr id="2" name="Table 1"/>
          <p:cNvGraphicFramePr>
            <a:graphicFrameLocks noGrp="1"/>
          </p:cNvGraphicFramePr>
          <p:nvPr>
            <p:extLst>
              <p:ext uri="{D42A27DB-BD31-4B8C-83A1-F6EECF244321}">
                <p14:modId xmlns:p14="http://schemas.microsoft.com/office/powerpoint/2010/main" val="3021279349"/>
              </p:ext>
            </p:extLst>
          </p:nvPr>
        </p:nvGraphicFramePr>
        <p:xfrm>
          <a:off x="261691" y="559372"/>
          <a:ext cx="8674154" cy="4024756"/>
        </p:xfrm>
        <a:graphic>
          <a:graphicData uri="http://schemas.openxmlformats.org/drawingml/2006/table">
            <a:tbl>
              <a:tblPr firstRow="1" firstCol="1" bandRow="1">
                <a:tableStyleId>{25255469-1B26-48E2-B6C1-BDA1C7AD8737}</a:tableStyleId>
              </a:tblPr>
              <a:tblGrid>
                <a:gridCol w="380860">
                  <a:extLst>
                    <a:ext uri="{9D8B030D-6E8A-4147-A177-3AD203B41FA5}">
                      <a16:colId xmlns:a16="http://schemas.microsoft.com/office/drawing/2014/main" val="1823532271"/>
                    </a:ext>
                  </a:extLst>
                </a:gridCol>
                <a:gridCol w="561409">
                  <a:extLst>
                    <a:ext uri="{9D8B030D-6E8A-4147-A177-3AD203B41FA5}">
                      <a16:colId xmlns:a16="http://schemas.microsoft.com/office/drawing/2014/main" val="4081434171"/>
                    </a:ext>
                  </a:extLst>
                </a:gridCol>
                <a:gridCol w="1455420">
                  <a:extLst>
                    <a:ext uri="{9D8B030D-6E8A-4147-A177-3AD203B41FA5}">
                      <a16:colId xmlns:a16="http://schemas.microsoft.com/office/drawing/2014/main" val="1377115525"/>
                    </a:ext>
                  </a:extLst>
                </a:gridCol>
                <a:gridCol w="1600200">
                  <a:extLst>
                    <a:ext uri="{9D8B030D-6E8A-4147-A177-3AD203B41FA5}">
                      <a16:colId xmlns:a16="http://schemas.microsoft.com/office/drawing/2014/main" val="3183232888"/>
                    </a:ext>
                  </a:extLst>
                </a:gridCol>
                <a:gridCol w="1426021">
                  <a:extLst>
                    <a:ext uri="{9D8B030D-6E8A-4147-A177-3AD203B41FA5}">
                      <a16:colId xmlns:a16="http://schemas.microsoft.com/office/drawing/2014/main" val="1332099511"/>
                    </a:ext>
                  </a:extLst>
                </a:gridCol>
                <a:gridCol w="1682939">
                  <a:extLst>
                    <a:ext uri="{9D8B030D-6E8A-4147-A177-3AD203B41FA5}">
                      <a16:colId xmlns:a16="http://schemas.microsoft.com/office/drawing/2014/main" val="1548961354"/>
                    </a:ext>
                  </a:extLst>
                </a:gridCol>
                <a:gridCol w="1567305">
                  <a:extLst>
                    <a:ext uri="{9D8B030D-6E8A-4147-A177-3AD203B41FA5}">
                      <a16:colId xmlns:a16="http://schemas.microsoft.com/office/drawing/2014/main" val="385295068"/>
                    </a:ext>
                  </a:extLst>
                </a:gridCol>
              </a:tblGrid>
              <a:tr h="165480">
                <a:tc>
                  <a:txBody>
                    <a:bodyPr/>
                    <a:lstStyle/>
                    <a:p>
                      <a:pPr algn="ctr">
                        <a:lnSpc>
                          <a:spcPct val="115000"/>
                        </a:lnSpc>
                        <a:spcAft>
                          <a:spcPts val="0"/>
                        </a:spcAft>
                      </a:pPr>
                      <a:r>
                        <a:rPr lang="en-SG" sz="700" dirty="0">
                          <a:effectLst/>
                          <a:latin typeface="Raleway" panose="020B0604020202020204" charset="0"/>
                        </a:rPr>
                        <a:t>Section</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SG" sz="700" dirty="0">
                          <a:effectLst/>
                          <a:latin typeface="Raleway" panose="020B0604020202020204" charset="0"/>
                        </a:rPr>
                        <a:t>Passage</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SG" sz="700" dirty="0">
                          <a:effectLst/>
                          <a:latin typeface="Raleway" panose="020B0604020202020204" charset="0"/>
                        </a:rPr>
                        <a:t>Main Point</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SG" sz="700" dirty="0">
                          <a:effectLst/>
                          <a:latin typeface="Raleway" panose="020B0604020202020204" charset="0"/>
                        </a:rPr>
                        <a:t>Purpose</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SG" sz="700" dirty="0">
                          <a:effectLst/>
                          <a:latin typeface="Raleway" panose="020B0604020202020204" charset="0"/>
                        </a:rPr>
                        <a:t>Structure</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US" sz="700" dirty="0">
                          <a:effectLst/>
                          <a:latin typeface="Raleway" panose="020B0604020202020204" charset="0"/>
                        </a:rPr>
                        <a:t>How the NT affects our understanding</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US" sz="700" dirty="0">
                          <a:effectLst/>
                          <a:latin typeface="Raleway" panose="020B0604020202020204" charset="0"/>
                          <a:ea typeface="SimSun" panose="02010600030101010101" pitchFamily="2" charset="-122"/>
                          <a:cs typeface="Times New Roman" panose="02020603050405020304" pitchFamily="18" charset="0"/>
                        </a:rPr>
                        <a:t>Application</a:t>
                      </a:r>
                    </a:p>
                  </a:txBody>
                  <a:tcPr marL="5132" marR="5132" marT="0" marB="0" anchor="ctr"/>
                </a:tc>
                <a:extLst>
                  <a:ext uri="{0D108BD9-81ED-4DB2-BD59-A6C34878D82A}">
                    <a16:rowId xmlns:a16="http://schemas.microsoft.com/office/drawing/2014/main" val="1954030069"/>
                  </a:ext>
                </a:extLst>
              </a:tr>
              <a:tr h="1101911">
                <a:tc>
                  <a:txBody>
                    <a:bodyPr/>
                    <a:lstStyle/>
                    <a:p>
                      <a:pPr algn="ctr">
                        <a:lnSpc>
                          <a:spcPct val="115000"/>
                        </a:lnSpc>
                        <a:spcAft>
                          <a:spcPts val="0"/>
                        </a:spcAft>
                      </a:pPr>
                      <a:r>
                        <a:rPr lang="en-SG" sz="700" dirty="0">
                          <a:effectLst/>
                          <a:latin typeface="Raleway" panose="020B0604020202020204" charset="0"/>
                        </a:rPr>
                        <a:t>1</a:t>
                      </a:r>
                      <a:endParaRPr lang="en-US" sz="700" dirty="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US" sz="700" dirty="0">
                          <a:effectLst/>
                          <a:latin typeface="Raleway" panose="020B0604020202020204" charset="0"/>
                          <a:ea typeface="SimSun" panose="02010600030101010101" pitchFamily="2" charset="-122"/>
                          <a:cs typeface="Times New Roman" panose="02020603050405020304" pitchFamily="18" charset="0"/>
                        </a:rPr>
                        <a:t>Judges 1-3</a:t>
                      </a:r>
                    </a:p>
                  </a:txBody>
                  <a:tcPr marL="5132" marR="5132" marT="0" marB="0" anchor="ctr"/>
                </a:tc>
                <a:tc>
                  <a:txBody>
                    <a:bodyPr/>
                    <a:lstStyle/>
                    <a:p>
                      <a:pPr marR="0" algn="ctr" rtl="0" fontAlgn="base">
                        <a:lnSpc>
                          <a:spcPct val="115000"/>
                        </a:lnSpc>
                        <a:spcBef>
                          <a:spcPts val="0"/>
                        </a:spcBef>
                        <a:spcAft>
                          <a:spcPts val="0"/>
                        </a:spcAft>
                        <a:buClr>
                          <a:srgbClr val="000000"/>
                        </a:buClr>
                        <a:buFont typeface="Arial"/>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Despite Israel’s repeated disobedience, </a:t>
                      </a:r>
                    </a:p>
                    <a:p>
                      <a:pPr marR="0" algn="ctr" rtl="0" fontAlgn="base">
                        <a:lnSpc>
                          <a:spcPct val="115000"/>
                        </a:lnSpc>
                        <a:spcBef>
                          <a:spcPts val="0"/>
                        </a:spcBef>
                        <a:spcAft>
                          <a:spcPts val="0"/>
                        </a:spcAft>
                        <a:buClr>
                          <a:srgbClr val="000000"/>
                        </a:buClr>
                        <a:buFont typeface="Arial"/>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God delivers his people through unexpected means </a:t>
                      </a:r>
                    </a:p>
                  </a:txBody>
                  <a:tcPr anchor="ctr"/>
                </a:tc>
                <a:tc>
                  <a:txBody>
                    <a:bodyPr/>
                    <a:lstStyle/>
                    <a:p>
                      <a:pPr marR="0" algn="ctr" rtl="0" fontAlgn="base">
                        <a:lnSpc>
                          <a:spcPct val="115000"/>
                        </a:lnSpc>
                        <a:spcBef>
                          <a:spcPts val="0"/>
                        </a:spcBef>
                        <a:spcAft>
                          <a:spcPts val="0"/>
                        </a:spcAft>
                        <a:buClr>
                          <a:srgbClr val="000000"/>
                        </a:buClr>
                        <a:buFont typeface="Arial"/>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Be cheered by God’s gracious rescue of his people from her enemies </a:t>
                      </a:r>
                    </a:p>
                  </a:txBody>
                  <a:tcPr anchor="ctr"/>
                </a:tc>
                <a:tc>
                  <a:txBody>
                    <a:bodyPr/>
                    <a:lstStyle/>
                    <a:p>
                      <a:pPr marR="0" algn="ctr" rtl="0" fontAlgn="base">
                        <a:lnSpc>
                          <a:spcPct val="115000"/>
                        </a:lnSpc>
                        <a:spcBef>
                          <a:spcPts val="0"/>
                        </a:spcBef>
                        <a:spcAft>
                          <a:spcPts val="0"/>
                        </a:spcAft>
                        <a:buClr>
                          <a:srgbClr val="000000"/>
                        </a:buClr>
                        <a:buFont typeface="Arial"/>
                      </a:pPr>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1:1-2:5 – Israel’s failure and disobedience after Joshua’s death </a:t>
                      </a:r>
                    </a:p>
                    <a:p>
                      <a:pPr marR="0" algn="ctr" rtl="0" fontAlgn="base">
                        <a:lnSpc>
                          <a:spcPct val="115000"/>
                        </a:lnSpc>
                        <a:spcBef>
                          <a:spcPts val="0"/>
                        </a:spcBef>
                        <a:spcAft>
                          <a:spcPts val="0"/>
                        </a:spcAft>
                        <a:buClr>
                          <a:srgbClr val="000000"/>
                        </a:buClr>
                        <a:buFont typeface="Arial"/>
                      </a:pPr>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marR="0" algn="ctr" rtl="0" fontAlgn="base">
                        <a:lnSpc>
                          <a:spcPct val="115000"/>
                        </a:lnSpc>
                        <a:spcBef>
                          <a:spcPts val="0"/>
                        </a:spcBef>
                        <a:spcAft>
                          <a:spcPts val="0"/>
                        </a:spcAft>
                        <a:buClr>
                          <a:srgbClr val="000000"/>
                        </a:buClr>
                        <a:buFont typeface="Arial"/>
                      </a:pPr>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2:6-3:6 – The downward spiral of Judges </a:t>
                      </a:r>
                    </a:p>
                    <a:p>
                      <a:pPr marR="0" algn="ctr" rtl="0" fontAlgn="base">
                        <a:lnSpc>
                          <a:spcPct val="115000"/>
                        </a:lnSpc>
                        <a:spcBef>
                          <a:spcPts val="0"/>
                        </a:spcBef>
                        <a:spcAft>
                          <a:spcPts val="0"/>
                        </a:spcAft>
                        <a:buClr>
                          <a:srgbClr val="000000"/>
                        </a:buClr>
                        <a:buFont typeface="Arial"/>
                      </a:pPr>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marR="0" algn="ctr" rtl="0" fontAlgn="base">
                        <a:lnSpc>
                          <a:spcPct val="115000"/>
                        </a:lnSpc>
                        <a:spcBef>
                          <a:spcPts val="0"/>
                        </a:spcBef>
                        <a:spcAft>
                          <a:spcPts val="0"/>
                        </a:spcAft>
                        <a:buClr>
                          <a:srgbClr val="000000"/>
                        </a:buClr>
                        <a:buFont typeface="Arial"/>
                      </a:pPr>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3:7-11 – Othniel: Captain Israel </a:t>
                      </a:r>
                    </a:p>
                    <a:p>
                      <a:pPr marR="0" algn="ctr" rtl="0" fontAlgn="base">
                        <a:lnSpc>
                          <a:spcPct val="115000"/>
                        </a:lnSpc>
                        <a:spcBef>
                          <a:spcPts val="0"/>
                        </a:spcBef>
                        <a:spcAft>
                          <a:spcPts val="0"/>
                        </a:spcAft>
                        <a:buClr>
                          <a:srgbClr val="000000"/>
                        </a:buClr>
                        <a:buFont typeface="Arial"/>
                      </a:pPr>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marR="0" algn="ctr" rtl="0" fontAlgn="base">
                        <a:lnSpc>
                          <a:spcPct val="115000"/>
                        </a:lnSpc>
                        <a:spcBef>
                          <a:spcPts val="0"/>
                        </a:spcBef>
                        <a:spcAft>
                          <a:spcPts val="0"/>
                        </a:spcAft>
                        <a:buClr>
                          <a:srgbClr val="000000"/>
                        </a:buClr>
                        <a:buFont typeface="Arial"/>
                      </a:pPr>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3:12-30 – Ehud: 007 </a:t>
                      </a:r>
                    </a:p>
                    <a:p>
                      <a:pPr marR="0" algn="ctr" rtl="0" fontAlgn="base">
                        <a:lnSpc>
                          <a:spcPct val="115000"/>
                        </a:lnSpc>
                        <a:spcBef>
                          <a:spcPts val="0"/>
                        </a:spcBef>
                        <a:spcAft>
                          <a:spcPts val="0"/>
                        </a:spcAft>
                        <a:buClr>
                          <a:srgbClr val="000000"/>
                        </a:buClr>
                        <a:buFont typeface="Arial"/>
                      </a:pPr>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marR="0" algn="ctr" rtl="0" fontAlgn="base">
                        <a:lnSpc>
                          <a:spcPct val="115000"/>
                        </a:lnSpc>
                        <a:spcBef>
                          <a:spcPts val="0"/>
                        </a:spcBef>
                        <a:spcAft>
                          <a:spcPts val="0"/>
                        </a:spcAft>
                        <a:buClr>
                          <a:srgbClr val="000000"/>
                        </a:buClr>
                        <a:buFont typeface="Arial"/>
                      </a:pPr>
                      <a:r>
                        <a:rPr lang="en-GB"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3:31 – Shamgar: The Cattle-prod Killer </a:t>
                      </a:r>
                    </a:p>
                  </a:txBody>
                  <a:tcPr anchor="ctr"/>
                </a:tc>
                <a:tc>
                  <a:txBody>
                    <a:bodyPr/>
                    <a:lstStyle/>
                    <a:p>
                      <a:pPr marR="0" algn="ctr" rtl="0" fontAlgn="base">
                        <a:lnSpc>
                          <a:spcPct val="115000"/>
                        </a:lnSpc>
                        <a:spcBef>
                          <a:spcPts val="0"/>
                        </a:spcBef>
                        <a:spcAft>
                          <a:spcPts val="0"/>
                        </a:spcAft>
                        <a:buClr>
                          <a:srgbClr val="000000"/>
                        </a:buClr>
                        <a:buFont typeface="Arial"/>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marR="0" algn="ctr" rtl="0" fontAlgn="base">
                        <a:lnSpc>
                          <a:spcPct val="115000"/>
                        </a:lnSpc>
                        <a:spcBef>
                          <a:spcPts val="0"/>
                        </a:spcBef>
                        <a:spcAft>
                          <a:spcPts val="0"/>
                        </a:spcAft>
                        <a:buClr>
                          <a:srgbClr val="000000"/>
                        </a:buClr>
                        <a:buFont typeface="Arial"/>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1 Corinthians 1:18-25 </a:t>
                      </a:r>
                    </a:p>
                    <a:p>
                      <a:pPr marR="0" algn="ctr" rtl="0" fontAlgn="base">
                        <a:lnSpc>
                          <a:spcPct val="115000"/>
                        </a:lnSpc>
                        <a:spcBef>
                          <a:spcPts val="0"/>
                        </a:spcBef>
                        <a:spcAft>
                          <a:spcPts val="0"/>
                        </a:spcAft>
                        <a:buClr>
                          <a:srgbClr val="000000"/>
                        </a:buClr>
                        <a:buFont typeface="Arial"/>
                        <a:buChar char="•"/>
                      </a:pPr>
                      <a:r>
                        <a:rPr lang="en-US" sz="700" b="0" i="0" u="none" strike="noStrike" cap="none">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God saves sinful people through unexpected means – through the weak and foolish message of the Cross </a:t>
                      </a:r>
                    </a:p>
                  </a:txBody>
                  <a:tcPr anchor="ctr"/>
                </a:tc>
                <a:tc>
                  <a:txBody>
                    <a:bodyPr/>
                    <a:lstStyle/>
                    <a:p>
                      <a:pPr marR="0" algn="ctr" rtl="0" fontAlgn="base">
                        <a:lnSpc>
                          <a:spcPct val="115000"/>
                        </a:lnSpc>
                        <a:spcBef>
                          <a:spcPts val="0"/>
                        </a:spcBef>
                        <a:spcAft>
                          <a:spcPts val="0"/>
                        </a:spcAft>
                        <a:buClr>
                          <a:srgbClr val="000000"/>
                        </a:buClr>
                        <a:buFont typeface="Arial"/>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Be cheered and take delight in the fact that we’ve been saved by Jesus, God unexpected King and unlikely </a:t>
                      </a:r>
                      <a:r>
                        <a:rPr lang="en-US" sz="700" b="0" i="0" u="none" strike="noStrike" cap="none" dirty="0" err="1">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saviour</a:t>
                      </a: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marR="0" algn="ctr" rtl="0" fontAlgn="base">
                        <a:lnSpc>
                          <a:spcPct val="115000"/>
                        </a:lnSpc>
                        <a:spcBef>
                          <a:spcPts val="0"/>
                        </a:spcBef>
                        <a:spcAft>
                          <a:spcPts val="0"/>
                        </a:spcAft>
                        <a:buClr>
                          <a:srgbClr val="000000"/>
                        </a:buClr>
                        <a:buFont typeface="Arial"/>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marR="0" algn="ctr" rtl="0" fontAlgn="base">
                        <a:lnSpc>
                          <a:spcPct val="115000"/>
                        </a:lnSpc>
                        <a:spcBef>
                          <a:spcPts val="0"/>
                        </a:spcBef>
                        <a:spcAft>
                          <a:spcPts val="0"/>
                        </a:spcAft>
                        <a:buClr>
                          <a:srgbClr val="000000"/>
                        </a:buClr>
                        <a:buFont typeface="Arial"/>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Beware the slippery slope of disobedience and the danger of seemingly small compromises in godliness and obedience </a:t>
                      </a:r>
                    </a:p>
                    <a:p>
                      <a:pPr marR="0" algn="ctr" rtl="0" fontAlgn="base">
                        <a:lnSpc>
                          <a:spcPct val="115000"/>
                        </a:lnSpc>
                        <a:spcBef>
                          <a:spcPts val="0"/>
                        </a:spcBef>
                        <a:spcAft>
                          <a:spcPts val="0"/>
                        </a:spcAft>
                        <a:buClr>
                          <a:srgbClr val="000000"/>
                        </a:buClr>
                        <a:buFont typeface="Arial"/>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marR="0" algn="ctr" rtl="0" fontAlgn="base">
                        <a:lnSpc>
                          <a:spcPct val="115000"/>
                        </a:lnSpc>
                        <a:spcBef>
                          <a:spcPts val="0"/>
                        </a:spcBef>
                        <a:spcAft>
                          <a:spcPts val="0"/>
                        </a:spcAft>
                        <a:buClr>
                          <a:srgbClr val="000000"/>
                        </a:buClr>
                        <a:buFont typeface="Arial"/>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The importance of remembering God and his deliverance – when people forget the gospel, our sinful hearts, naturally bring us into lawlessness and rebellion against God </a:t>
                      </a:r>
                    </a:p>
                  </a:txBody>
                  <a:tcPr anchor="ctr"/>
                </a:tc>
                <a:extLst>
                  <a:ext uri="{0D108BD9-81ED-4DB2-BD59-A6C34878D82A}">
                    <a16:rowId xmlns:a16="http://schemas.microsoft.com/office/drawing/2014/main" val="696209169"/>
                  </a:ext>
                </a:extLst>
              </a:tr>
              <a:tr h="770797">
                <a:tc>
                  <a:txBody>
                    <a:bodyPr/>
                    <a:lstStyle/>
                    <a:p>
                      <a:pPr algn="ctr">
                        <a:lnSpc>
                          <a:spcPct val="115000"/>
                        </a:lnSpc>
                        <a:spcAft>
                          <a:spcPts val="0"/>
                        </a:spcAft>
                      </a:pPr>
                      <a:r>
                        <a:rPr lang="en-SG" sz="700">
                          <a:effectLst/>
                          <a:latin typeface="Raleway" panose="020B0604020202020204" charset="0"/>
                        </a:rPr>
                        <a:t>2</a:t>
                      </a:r>
                      <a:endParaRPr lang="en-US" sz="700">
                        <a:effectLst/>
                        <a:latin typeface="Raleway" panose="020B0604020202020204" charset="0"/>
                        <a:ea typeface="SimSun" panose="02010600030101010101" pitchFamily="2" charset="-122"/>
                        <a:cs typeface="Times New Roman" panose="02020603050405020304" pitchFamily="18" charset="0"/>
                      </a:endParaRPr>
                    </a:p>
                  </a:txBody>
                  <a:tcPr marL="5132" marR="5132" marT="0" marB="0" anchor="ctr"/>
                </a:tc>
                <a:tc>
                  <a:txBody>
                    <a:bodyPr/>
                    <a:lstStyle/>
                    <a:p>
                      <a:pPr algn="ctr">
                        <a:lnSpc>
                          <a:spcPct val="115000"/>
                        </a:lnSpc>
                        <a:spcAft>
                          <a:spcPts val="0"/>
                        </a:spcAft>
                      </a:pPr>
                      <a:r>
                        <a:rPr lang="en-US" sz="700" dirty="0">
                          <a:effectLst/>
                          <a:latin typeface="Raleway" panose="020B0604020202020204" charset="0"/>
                          <a:ea typeface="SimSun" panose="02010600030101010101" pitchFamily="2" charset="-122"/>
                          <a:cs typeface="Times New Roman" panose="02020603050405020304" pitchFamily="18" charset="0"/>
                        </a:rPr>
                        <a:t>Judges 4-5</a:t>
                      </a:r>
                    </a:p>
                  </a:txBody>
                  <a:tcPr marL="5132" marR="5132" marT="0" marB="0" anchor="ctr"/>
                </a:tc>
                <a:tc>
                  <a:txBody>
                    <a:bodyPr/>
                    <a:lstStyle/>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Despite Israel’s repeated disobedience, dysfunction and disunity, God’s delivers his people  </a:t>
                      </a:r>
                    </a:p>
                  </a:txBody>
                  <a:tcPr anchor="ctr"/>
                </a:tc>
                <a:tc>
                  <a:txBody>
                    <a:bodyPr/>
                    <a:lstStyle/>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Bless the LORD who rescues his people despite their sin, dysfunction and disunity </a:t>
                      </a:r>
                    </a:p>
                  </a:txBody>
                  <a:tcPr anchor="ctr"/>
                </a:tc>
                <a:tc>
                  <a:txBody>
                    <a:bodyPr/>
                    <a:lstStyle/>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4:1-3 – Opening situation: Israel sins, Israel is oppressed, Israel cries out to the LORD for help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4:4-16 - Deborah and Barak: Wonder woman and He-man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4:17-24 – Jael the Impaler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5:1-31 – Bless the LORD who rescues his people despite sin, dysfunction and disunity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txBody>
                  <a:tcPr anchor="ctr"/>
                </a:tc>
                <a:tc>
                  <a:txBody>
                    <a:bodyPr/>
                    <a:lstStyle/>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How is Jesus different from Barak, God’s </a:t>
                      </a:r>
                      <a:r>
                        <a:rPr lang="en-US" sz="700" b="0" i="0" u="none" strike="noStrike" cap="none" dirty="0" err="1">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saviour</a:t>
                      </a: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then? </a:t>
                      </a:r>
                    </a:p>
                    <a:p>
                      <a:pPr algn="l" rtl="0" fontAlgn="base">
                        <a:buFont typeface="Arial" panose="020B0604020202020204" pitchFamily="34" charset="0"/>
                        <a:buChar char="•"/>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Barak avoids his responsibility to lead, abdicating it to Deborah </a:t>
                      </a:r>
                    </a:p>
                    <a:p>
                      <a:pPr algn="l" rtl="0" fontAlgn="base">
                        <a:buFont typeface="Arial" panose="020B0604020202020204" pitchFamily="34" charset="0"/>
                        <a:buChar char="•"/>
                      </a:pPr>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Jesus takes on the full weight of his mission to save God’s people - setting his face to Jerusalem, obeying his Father’s will even though he knew what it would cost him (Luke 9:51-56, 18:31)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txBody>
                  <a:tcPr anchor="ctr"/>
                </a:tc>
                <a:tc>
                  <a:txBody>
                    <a:bodyPr/>
                    <a:lstStyle/>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Bless the LORD for the rescue we’ve graciously received in Jesus despite our sin, dysfunction and disunity as his people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 </a:t>
                      </a:r>
                    </a:p>
                    <a:p>
                      <a:pPr algn="l" rtl="0" fontAlgn="base"/>
                      <a:r>
                        <a:rPr lang="en-US" sz="700" b="0" i="0" u="none" strike="noStrike" cap="none" dirty="0">
                          <a:solidFill>
                            <a:srgbClr val="000000"/>
                          </a:solidFill>
                          <a:effectLst/>
                          <a:latin typeface="Raleway" panose="020B0604020202020204" charset="0"/>
                          <a:ea typeface="SimSun" panose="02010600030101010101" pitchFamily="2" charset="-122"/>
                          <a:cs typeface="Times New Roman" panose="02020603050405020304" pitchFamily="18" charset="0"/>
                          <a:sym typeface="Arial"/>
                        </a:rPr>
                        <a:t>Secondary application: Roles of men and women and a call for men to take responsibility and lead God’s people </a:t>
                      </a:r>
                    </a:p>
                  </a:txBody>
                  <a:tcPr anchor="ctr"/>
                </a:tc>
                <a:extLst>
                  <a:ext uri="{0D108BD9-81ED-4DB2-BD59-A6C34878D82A}">
                    <a16:rowId xmlns:a16="http://schemas.microsoft.com/office/drawing/2014/main" val="3840049391"/>
                  </a:ext>
                </a:extLst>
              </a:tr>
            </a:tbl>
          </a:graphicData>
        </a:graphic>
      </p:graphicFrame>
    </p:spTree>
  </p:cSld>
  <p:clrMapOvr>
    <a:masterClrMapping/>
  </p:clrMapOvr>
</p:sld>
</file>

<file path=ppt/theme/theme1.xml><?xml version="1.0" encoding="utf-8"?>
<a:theme xmlns:a="http://schemas.openxmlformats.org/drawingml/2006/main"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2200</Words>
  <Application>Microsoft Office PowerPoint</Application>
  <PresentationFormat>On-screen Show (16:9)</PresentationFormat>
  <Paragraphs>250</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Times New Roman</vt:lpstr>
      <vt:lpstr>Lato</vt:lpstr>
      <vt:lpstr>Raleway</vt:lpstr>
      <vt:lpstr>Swiss</vt:lpstr>
      <vt:lpstr>SERMON SERIES OVERVIEW</vt:lpstr>
      <vt:lpstr>Situation/Occasion of Judges </vt:lpstr>
      <vt:lpstr>Situation/Occasion of Judges </vt:lpstr>
      <vt:lpstr>Situation/Occasion of Judges </vt:lpstr>
      <vt:lpstr>Main Point and Purpose </vt:lpstr>
      <vt:lpstr>Summary statements of the book of Judges </vt:lpstr>
      <vt:lpstr>Appendix 1: The major theme of Judges – Israel’s downward spiral </vt:lpstr>
      <vt:lpstr>Appendix 2: Questions to ask in understanding and applying Judges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SERIES OVERVIEW</dc:title>
  <dc:creator>Liu, Jia Min</dc:creator>
  <cp:lastModifiedBy>Wong Hong Ping</cp:lastModifiedBy>
  <cp:revision>9</cp:revision>
  <dcterms:modified xsi:type="dcterms:W3CDTF">2019-11-02T16:22:34Z</dcterms:modified>
</cp:coreProperties>
</file>