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681" r:id="rId1"/>
  </p:sldMasterIdLst>
  <p:notesMasterIdLst>
    <p:notesMasterId r:id="rId32"/>
  </p:notesMasterIdLst>
  <p:handoutMasterIdLst>
    <p:handoutMasterId r:id="rId33"/>
  </p:handoutMasterIdLst>
  <p:sldIdLst>
    <p:sldId id="574" r:id="rId2"/>
    <p:sldId id="590" r:id="rId3"/>
    <p:sldId id="599" r:id="rId4"/>
    <p:sldId id="600" r:id="rId5"/>
    <p:sldId id="626" r:id="rId6"/>
    <p:sldId id="627" r:id="rId7"/>
    <p:sldId id="601" r:id="rId8"/>
    <p:sldId id="606" r:id="rId9"/>
    <p:sldId id="631" r:id="rId10"/>
    <p:sldId id="602" r:id="rId11"/>
    <p:sldId id="609" r:id="rId12"/>
    <p:sldId id="628" r:id="rId13"/>
    <p:sldId id="610" r:id="rId14"/>
    <p:sldId id="607" r:id="rId15"/>
    <p:sldId id="634" r:id="rId16"/>
    <p:sldId id="622" r:id="rId17"/>
    <p:sldId id="612" r:id="rId18"/>
    <p:sldId id="620" r:id="rId19"/>
    <p:sldId id="657" r:id="rId20"/>
    <p:sldId id="658" r:id="rId21"/>
    <p:sldId id="659" r:id="rId22"/>
    <p:sldId id="660" r:id="rId23"/>
    <p:sldId id="663" r:id="rId24"/>
    <p:sldId id="664" r:id="rId25"/>
    <p:sldId id="667" r:id="rId26"/>
    <p:sldId id="666" r:id="rId27"/>
    <p:sldId id="668" r:id="rId28"/>
    <p:sldId id="671" r:id="rId29"/>
    <p:sldId id="672" r:id="rId30"/>
    <p:sldId id="674" r:id="rId31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B0F0"/>
    <a:srgbClr val="26F078"/>
    <a:srgbClr val="FFF100"/>
    <a:srgbClr val="F4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8" autoAdjust="0"/>
    <p:restoredTop sz="95501" autoAdjust="0"/>
  </p:normalViewPr>
  <p:slideViewPr>
    <p:cSldViewPr>
      <p:cViewPr varScale="1">
        <p:scale>
          <a:sx n="128" d="100"/>
          <a:sy n="128" d="100"/>
        </p:scale>
        <p:origin x="126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6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pPr>
              <a:defRPr/>
            </a:pPr>
            <a:fld id="{23A738A1-E489-49F1-98A7-7FBD28181E37}" type="datetimeFigureOut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pPr>
              <a:defRPr/>
            </a:pPr>
            <a:fld id="{E57D940D-F3EB-4823-8FCC-6CC5C1B96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79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pPr>
              <a:defRPr/>
            </a:pPr>
            <a:fld id="{44EEA45A-4037-4CAC-9130-28EFF0D81AF1}" type="datetimeFigureOut">
              <a:rPr lang="pt-BR"/>
              <a:pPr>
                <a:defRPr/>
              </a:pPr>
              <a:t>26/10/2016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pPr>
              <a:defRPr/>
            </a:pPr>
            <a:fld id="{B7BEC00C-3CEB-413A-AF7E-FDC290F7CD6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016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EC00C-3CEB-413A-AF7E-FDC290F7CD66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654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59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5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4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8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6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8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8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1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6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0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4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6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2" r:id="rId1"/>
    <p:sldLayoutId id="2147484683" r:id="rId2"/>
    <p:sldLayoutId id="2147484684" r:id="rId3"/>
    <p:sldLayoutId id="2147484685" r:id="rId4"/>
    <p:sldLayoutId id="2147484686" r:id="rId5"/>
    <p:sldLayoutId id="2147484687" r:id="rId6"/>
    <p:sldLayoutId id="2147484688" r:id="rId7"/>
    <p:sldLayoutId id="2147484689" r:id="rId8"/>
    <p:sldLayoutId id="2147484690" r:id="rId9"/>
    <p:sldLayoutId id="2147484691" r:id="rId10"/>
    <p:sldLayoutId id="21474846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9827"/>
            <a:ext cx="3156012" cy="7989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8338" y="1556792"/>
            <a:ext cx="80318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 smtClean="0">
              <a:solidFill>
                <a:schemeClr val="bg1"/>
              </a:solidFill>
            </a:endParaRPr>
          </a:p>
          <a:p>
            <a:r>
              <a:rPr lang="pt-BR" sz="2800" dirty="0" smtClean="0">
                <a:solidFill>
                  <a:schemeClr val="bg1"/>
                </a:solidFill>
              </a:rPr>
              <a:t>Resultados da pesquisa de grupos focais com profissionais de saúde e mães de crianças com SCZv</a:t>
            </a:r>
          </a:p>
        </p:txBody>
      </p:sp>
      <p:sp>
        <p:nvSpPr>
          <p:cNvPr id="3" name="Rectangle 2"/>
          <p:cNvSpPr/>
          <p:nvPr/>
        </p:nvSpPr>
        <p:spPr>
          <a:xfrm>
            <a:off x="1889969" y="3702449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Projeto </a:t>
            </a:r>
            <a:r>
              <a:rPr lang="pt-BR" sz="3200" b="1" dirty="0" smtClean="0">
                <a:solidFill>
                  <a:schemeClr val="bg1"/>
                </a:solidFill>
              </a:rPr>
              <a:t>Redes de Inclusão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9672" y="5589240"/>
            <a:ext cx="5614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Rio de Janeiro, 26 </a:t>
            </a:r>
            <a:r>
              <a:rPr lang="pt-BR" sz="2400" dirty="0" smtClean="0">
                <a:solidFill>
                  <a:schemeClr val="bg1"/>
                </a:solidFill>
              </a:rPr>
              <a:t>de </a:t>
            </a:r>
            <a:r>
              <a:rPr lang="pt-BR" sz="2400" dirty="0" smtClean="0">
                <a:solidFill>
                  <a:schemeClr val="bg1"/>
                </a:solidFill>
              </a:rPr>
              <a:t>outubro </a:t>
            </a:r>
            <a:r>
              <a:rPr lang="pt-BR" sz="2400" dirty="0" smtClean="0">
                <a:solidFill>
                  <a:schemeClr val="bg1"/>
                </a:solidFill>
              </a:rPr>
              <a:t>de 2016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494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2" y="6498908"/>
            <a:ext cx="1113458" cy="26753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555776" y="1112724"/>
            <a:ext cx="0" cy="481660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555776" y="1184732"/>
            <a:ext cx="619268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Problemas </a:t>
            </a:r>
            <a:r>
              <a:rPr lang="pt-BR" sz="24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de saúde, que não parecem ser relacionados diretamente à microcefalia, não recebem a devida atenção (catarro, infecção urinária, febre alta). 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Casos </a:t>
            </a:r>
            <a:r>
              <a:rPr lang="pt-BR" sz="24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foram tratados de forma inadequada </a:t>
            </a:r>
            <a:r>
              <a:rPr lang="pt-BR" sz="24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(tratar </a:t>
            </a:r>
            <a:r>
              <a:rPr lang="pt-BR" sz="24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o choro com Luftal e não como convulsão</a:t>
            </a:r>
            <a:r>
              <a:rPr lang="pt-BR" sz="24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).</a:t>
            </a:r>
          </a:p>
          <a:p>
            <a:pPr marL="28575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Sentem que há médicos preparados, mas há médicos que não têm conhecimento suficiente para lidar com a situação de seus filhos</a:t>
            </a:r>
          </a:p>
          <a:p>
            <a:pPr marL="285750" lvl="0" indent="-285750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pt-BR" sz="20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endParaRPr lang="en-US" sz="2400" b="1" dirty="0" smtClean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10" name="Rounded Rectangle 15"/>
          <p:cNvSpPr/>
          <p:nvPr/>
        </p:nvSpPr>
        <p:spPr>
          <a:xfrm>
            <a:off x="18550" y="1398316"/>
            <a:ext cx="2267744" cy="8876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Desafio das mães na rede de atendimento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2" y="6498908"/>
            <a:ext cx="1113458" cy="26753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526402" y="1052736"/>
            <a:ext cx="0" cy="481660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26402" y="836712"/>
            <a:ext cx="6260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Faltam centros de atendimento fora da 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capital</a:t>
            </a:r>
            <a:endParaRPr lang="pt-BR" sz="20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Faltam informações sobre estimulação em casa, o que aumenta a necessidade de ir até os centros de atendimento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Receber informações e materiais para estimular bebês em casa</a:t>
            </a:r>
            <a:endParaRPr lang="pt-BR" sz="20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Retângulo 4"/>
          <p:cNvSpPr/>
          <p:nvPr/>
        </p:nvSpPr>
        <p:spPr>
          <a:xfrm>
            <a:off x="454352" y="188640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endParaRPr lang="en-US" sz="2400" b="1" dirty="0" smtClean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10" name="Rounded Rectangle 15"/>
          <p:cNvSpPr/>
          <p:nvPr/>
        </p:nvSpPr>
        <p:spPr>
          <a:xfrm>
            <a:off x="144016" y="1398316"/>
            <a:ext cx="2267744" cy="117342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Necessidades das mães na rede de atendimento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819585" y="6176373"/>
            <a:ext cx="3674073" cy="1884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9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Photo</a:t>
            </a:r>
            <a:r>
              <a:rPr lang="pt-BR" sz="9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pt-BR" sz="9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credit</a:t>
            </a:r>
            <a:r>
              <a:rPr lang="pt-BR" sz="9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 ©UNICEF/BRZ/Jorge Barbosa</a:t>
            </a:r>
            <a:endParaRPr lang="pt-BR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pt-BR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4" name="Picture 13" descr="C:\Users\asouza\Documents\Zika\SitRep\Abril\DSC_666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82567"/>
            <a:ext cx="4846792" cy="3239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7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2" y="6498908"/>
            <a:ext cx="1113458" cy="26753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411760" y="1060666"/>
            <a:ext cx="0" cy="481660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43" y="4293096"/>
            <a:ext cx="1161848" cy="104537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555777" y="4395247"/>
            <a:ext cx="63721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i="1" dirty="0" smtClean="0"/>
              <a:t>“Não consigo colocar em prática o que aprendo. Ele (bebê) fica irritado ou não quer fazer o exercício”</a:t>
            </a:r>
          </a:p>
          <a:p>
            <a:pPr algn="just"/>
            <a:endParaRPr lang="pt-BR" sz="2000" i="1" dirty="0" smtClean="0"/>
          </a:p>
          <a:p>
            <a:pPr algn="just"/>
            <a:endParaRPr lang="en-US" sz="1600" dirty="0"/>
          </a:p>
        </p:txBody>
      </p:sp>
      <p:pic>
        <p:nvPicPr>
          <p:cNvPr id="18" name="Picture 17" descr="C:\Users\asouza\Documents\Zika\Fotos\12718073_1043677969022002_202892602177740537_n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715" y="1080284"/>
            <a:ext cx="2826373" cy="284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3814" y="1080283"/>
            <a:ext cx="2736618" cy="284878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tângulo 4"/>
          <p:cNvSpPr/>
          <p:nvPr/>
        </p:nvSpPr>
        <p:spPr>
          <a:xfrm>
            <a:off x="454352" y="334397"/>
            <a:ext cx="829411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550" y="1398316"/>
            <a:ext cx="2267744" cy="5905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Conhecimento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e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informação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2" y="6498908"/>
            <a:ext cx="1113458" cy="26753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555776" y="1060666"/>
            <a:ext cx="0" cy="481660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668926" y="1124744"/>
            <a:ext cx="619268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Conversas</a:t>
            </a:r>
            <a:r>
              <a:rPr lang="pt-BR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: a transmissão oral de informações, principalmente no que diz respeito ao diagnóstico e ao esclarecimento das condições médicas da </a:t>
            </a:r>
            <a:r>
              <a:rPr lang="pt-BR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criança.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b="1" i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Helpline</a:t>
            </a:r>
            <a:r>
              <a:rPr lang="pt-BR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: </a:t>
            </a:r>
            <a:r>
              <a:rPr lang="pt-BR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garantir atendimento imediato, via telefone, em situações de </a:t>
            </a:r>
            <a:r>
              <a:rPr lang="pt-BR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emergência. 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Uma</a:t>
            </a:r>
            <a:r>
              <a:rPr lang="pt-BR" sz="20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pt-BR" sz="2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cartilha</a:t>
            </a:r>
            <a:r>
              <a:rPr lang="pt-BR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: reforçar e complementar, por escrito e com ilustrações, as orientações que recebem dos profissionais da área da saúde no </a:t>
            </a:r>
            <a:r>
              <a:rPr lang="pt-BR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tocante: </a:t>
            </a:r>
          </a:p>
          <a:p>
            <a:pPr marL="1200150" lvl="2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aos cuidados básicos associados aos sintomas. </a:t>
            </a:r>
          </a:p>
          <a:p>
            <a:pPr marL="1200150" lvl="2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</a:t>
            </a:r>
            <a:r>
              <a:rPr lang="pt-BR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stimulação</a:t>
            </a:r>
            <a:endParaRPr lang="pt-BR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1200150" lvl="2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</a:t>
            </a:r>
            <a:r>
              <a:rPr lang="pt-BR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limentação</a:t>
            </a:r>
            <a:r>
              <a:rPr lang="pt-BR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e amamentação</a:t>
            </a:r>
          </a:p>
          <a:p>
            <a:pPr marL="1200150" lvl="2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o</a:t>
            </a:r>
            <a:r>
              <a:rPr lang="pt-BR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rientações</a:t>
            </a:r>
            <a:r>
              <a:rPr lang="pt-BR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gerais para mães de primeira viagem</a:t>
            </a:r>
          </a:p>
        </p:txBody>
      </p:sp>
      <p:sp>
        <p:nvSpPr>
          <p:cNvPr id="8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endParaRPr lang="en-US" sz="2400" b="1" dirty="0" smtClean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10" name="Rounded Rectangle 15"/>
          <p:cNvSpPr/>
          <p:nvPr/>
        </p:nvSpPr>
        <p:spPr>
          <a:xfrm>
            <a:off x="18550" y="1398316"/>
            <a:ext cx="2267744" cy="15306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Como gostaria de receber as informações sobre cuidados em casa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2" y="6498908"/>
            <a:ext cx="1113458" cy="26753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555776" y="1060666"/>
            <a:ext cx="0" cy="481660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635762" y="1689189"/>
            <a:ext cx="604069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Fonte mais confiável são os centros de 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atendimento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Confiam </a:t>
            </a: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também nas orientações das outras mães (em conversas enquanto esperam nos centros de atendimento e </a:t>
            </a:r>
            <a:r>
              <a:rPr lang="pt-BR" sz="2000" dirty="0">
                <a:solidFill>
                  <a:srgbClr val="00B05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também em grupos de Whatsapp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Google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Sentem </a:t>
            </a: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falta de um atendimento de emergência, como um telefone 24h para 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orientação</a:t>
            </a: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endParaRPr lang="en-US" sz="2400" b="1" dirty="0" smtClean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11" name="Rounded Rectangle 15"/>
          <p:cNvSpPr/>
          <p:nvPr/>
        </p:nvSpPr>
        <p:spPr>
          <a:xfrm>
            <a:off x="18550" y="1398316"/>
            <a:ext cx="2321202" cy="80654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Onde se informam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624"/>
            <a:ext cx="9172388" cy="11074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4"/>
          <p:cNvSpPr/>
          <p:nvPr/>
        </p:nvSpPr>
        <p:spPr>
          <a:xfrm>
            <a:off x="179512" y="340182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Profissionais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de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saúde</a:t>
            </a:r>
            <a:endParaRPr lang="pt-BR" sz="3200" dirty="0">
              <a:solidFill>
                <a:schemeClr val="bg1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5" name="Picture 7" descr="F:\FOTOS\IMG_6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081"/>
            <a:ext cx="9144000" cy="57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653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02" y="6462560"/>
            <a:ext cx="1113458" cy="267536"/>
          </a:xfrm>
          <a:prstGeom prst="rect">
            <a:avLst/>
          </a:prstGeom>
        </p:spPr>
      </p:pic>
      <p:sp>
        <p:nvSpPr>
          <p:cNvPr id="16" name="TextBox 9"/>
          <p:cNvSpPr txBox="1"/>
          <p:nvPr/>
        </p:nvSpPr>
        <p:spPr>
          <a:xfrm>
            <a:off x="228909" y="1098605"/>
            <a:ext cx="2170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pt-BR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Impressões iniciais sobre a doença</a:t>
            </a:r>
            <a:endParaRPr lang="pt-BR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11760" y="1056805"/>
            <a:ext cx="6336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Implicações mais complexas do que as relacionadas aos casos de microcefalia que já conheciam (não-zika)</a:t>
            </a:r>
          </a:p>
          <a:p>
            <a:pPr marL="214313" indent="-214313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Dificuldades e incertezas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228909" y="2390570"/>
            <a:ext cx="20492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pt-BR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Confronto inicial </a:t>
            </a:r>
            <a:endParaRPr lang="pt-BR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Aft>
                <a:spcPts val="1200"/>
              </a:spcAft>
            </a:pPr>
            <a:r>
              <a:rPr lang="pt-BR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com </a:t>
            </a:r>
            <a:r>
              <a:rPr lang="pt-BR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 doença</a:t>
            </a:r>
            <a:endParaRPr lang="pt-BR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86947" y="2358509"/>
            <a:ext cx="60032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Despreparo dos profissionais </a:t>
            </a:r>
          </a:p>
          <a:p>
            <a:pPr marL="214313" indent="-214313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Muitos ficaram emocionalmente abalados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02361" y="3754775"/>
            <a:ext cx="63365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Eu não conseguia encarar essas crianças, não aguentava. Eu saía e chorava, não conseguia colocar eles no colo. Teve um dia que vimos 70 crianças, foi muito difícil.”</a:t>
            </a:r>
          </a:p>
          <a:p>
            <a:pPr algn="just">
              <a:spcAft>
                <a:spcPts val="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i="1" dirty="0">
                <a:latin typeface="Arial" pitchFamily="34" charset="0"/>
                <a:cs typeface="Arial" pitchFamily="34" charset="0"/>
              </a:rPr>
              <a:t>“A informação não é suficiente de maneira nenhuma. A gente tem o básico, é em cima dele que a gente faz algumas intervenções, a gente precisa de mais capacitação”.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352" y="4149080"/>
            <a:ext cx="871386" cy="784034"/>
          </a:xfrm>
          <a:prstGeom prst="rect">
            <a:avLst/>
          </a:prstGeom>
        </p:spPr>
      </p:pic>
      <p:sp>
        <p:nvSpPr>
          <p:cNvPr id="14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: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profissionais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de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saúde</a:t>
            </a:r>
            <a:endParaRPr lang="en-US" sz="2400" b="1" dirty="0" smtClean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867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02" y="6462560"/>
            <a:ext cx="1113458" cy="267536"/>
          </a:xfrm>
          <a:prstGeom prst="rect">
            <a:avLst/>
          </a:prstGeom>
        </p:spPr>
      </p:pic>
      <p:sp>
        <p:nvSpPr>
          <p:cNvPr id="28" name="TextBox 9"/>
          <p:cNvSpPr txBox="1"/>
          <p:nvPr/>
        </p:nvSpPr>
        <p:spPr>
          <a:xfrm>
            <a:off x="177119" y="1196752"/>
            <a:ext cx="194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pt-B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Apoio familiar e social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278908" y="1196752"/>
            <a:ext cx="64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Entendem que as famílias precisam de apoio psicológico e social</a:t>
            </a:r>
          </a:p>
        </p:txBody>
      </p:sp>
      <p:sp>
        <p:nvSpPr>
          <p:cNvPr id="14" name="TextBox 9"/>
          <p:cNvSpPr txBox="1"/>
          <p:nvPr/>
        </p:nvSpPr>
        <p:spPr>
          <a:xfrm>
            <a:off x="177118" y="2270297"/>
            <a:ext cx="1913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pt-B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Relação com as famílias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08889" y="2042592"/>
            <a:ext cx="640651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Notam que as famílias se sentem esgotadas e até desesperadas</a:t>
            </a:r>
          </a:p>
          <a:p>
            <a:pPr marL="214313" indent="-214313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Encontram famílias que não aceitam o diagnóstico e, 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portanto, </a:t>
            </a: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não levam os filhos para o tratamento adequado</a:t>
            </a:r>
          </a:p>
          <a:p>
            <a:pPr marL="214313" indent="-214313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Encontram mães que cogitam abandonar os filhos ou até mesmo se suicidar</a:t>
            </a:r>
          </a:p>
          <a:p>
            <a:pPr marL="214313" indent="-214313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Estimulam os companheiros a participarem dos </a:t>
            </a: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grupos de apoio</a:t>
            </a:r>
          </a:p>
        </p:txBody>
      </p:sp>
      <p:pic>
        <p:nvPicPr>
          <p:cNvPr id="17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69" y="6462810"/>
            <a:ext cx="1155743" cy="267536"/>
          </a:xfrm>
          <a:prstGeom prst="rect">
            <a:avLst/>
          </a:prstGeom>
        </p:spPr>
      </p:pic>
      <p:sp>
        <p:nvSpPr>
          <p:cNvPr id="10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endParaRPr lang="en-US" sz="2400" b="1" dirty="0" smtClean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618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6356" y="6381328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02" y="6469027"/>
            <a:ext cx="1113458" cy="267536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394307" y="2708920"/>
            <a:ext cx="1873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00B0F0"/>
                </a:solidFill>
              </a:rPr>
              <a:t>Sugestões dos profissionais </a:t>
            </a:r>
          </a:p>
          <a:p>
            <a:pPr algn="r"/>
            <a:r>
              <a:rPr lang="pt-BR" b="1" dirty="0" smtClean="0">
                <a:solidFill>
                  <a:srgbClr val="00B0F0"/>
                </a:solidFill>
              </a:rPr>
              <a:t>entrevistados</a:t>
            </a:r>
            <a:endParaRPr lang="pt-BR" dirty="0" smtClean="0">
              <a:solidFill>
                <a:srgbClr val="00B0F0"/>
              </a:solidFill>
            </a:endParaRPr>
          </a:p>
        </p:txBody>
      </p:sp>
      <p:sp>
        <p:nvSpPr>
          <p:cNvPr id="8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endParaRPr lang="en-US" sz="2400" b="1" dirty="0" smtClean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2411760" y="1566852"/>
            <a:ext cx="62562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Oficinas para médicos, fonoaudiólogo, fisioterapeuta e terapeuta ocupacional, como as realizadas na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Fiocruz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214313" indent="-214313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Expandir geograficamente a rede de atendimento para as regiões mais próximas das residências das famílias com crianças com microcefalia</a:t>
            </a:r>
          </a:p>
          <a:p>
            <a:pPr marL="214313" indent="-214313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Estabelecer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como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rotina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realização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“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Rodas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Conversa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ajudar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superar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angústia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 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estresse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trabalho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022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004530"/>
            <a:ext cx="367240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Estratégia </a:t>
            </a:r>
          </a:p>
          <a:p>
            <a:r>
              <a:rPr lang="pt-B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apoio </a:t>
            </a:r>
          </a:p>
          <a:p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gestantes, </a:t>
            </a:r>
          </a:p>
          <a:p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pt-B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amílias e </a:t>
            </a:r>
          </a:p>
          <a:p>
            <a:r>
              <a:rPr lang="pt-B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cuidadores de</a:t>
            </a:r>
          </a:p>
          <a:p>
            <a:r>
              <a:rPr lang="pt-B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crianças com </a:t>
            </a:r>
          </a:p>
          <a:p>
            <a:r>
              <a:rPr lang="pt-BR" sz="4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SCZv</a:t>
            </a:r>
            <a:r>
              <a:rPr lang="pt-B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outras deficiências  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869" y="-27384"/>
            <a:ext cx="4543399" cy="671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37311"/>
            <a:ext cx="9144001" cy="62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1095325"/>
            <a:ext cx="3126315" cy="3989859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Primeira etapa de </a:t>
            </a:r>
            <a:br>
              <a:rPr lang="pt-PT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pt-PT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planejamento do projeto</a:t>
            </a:r>
            <a:br>
              <a:rPr lang="pt-PT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pt-PT" sz="2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(Em Recife-PE, dias 18 e 19/04/2016)</a:t>
            </a:r>
            <a:endParaRPr lang="en-US" sz="22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495741"/>
            <a:ext cx="1113458" cy="267536"/>
          </a:xfrm>
          <a:prstGeom prst="rect">
            <a:avLst/>
          </a:prstGeom>
        </p:spPr>
      </p:pic>
      <p:pic>
        <p:nvPicPr>
          <p:cNvPr id="11" name="Picture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3968" y="188639"/>
            <a:ext cx="4770116" cy="617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7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8643" y="835728"/>
            <a:ext cx="8441184" cy="5257567"/>
          </a:xfrm>
        </p:spPr>
        <p:txBody>
          <a:bodyPr>
            <a:noAutofit/>
          </a:bodyPr>
          <a:lstStyle/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es-P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PA" dirty="0" err="1" smtClean="0">
                <a:latin typeface="Arial" pitchFamily="34" charset="0"/>
                <a:cs typeface="Arial" pitchFamily="34" charset="0"/>
              </a:rPr>
              <a:t>Ministério</a:t>
            </a:r>
            <a:r>
              <a:rPr lang="es-PA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s-PA" dirty="0" err="1" smtClean="0">
                <a:latin typeface="Arial" pitchFamily="34" charset="0"/>
                <a:cs typeface="Arial" pitchFamily="34" charset="0"/>
              </a:rPr>
              <a:t>Saúde</a:t>
            </a:r>
            <a:endParaRPr lang="es-PA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es-PA" dirty="0" smtClean="0">
                <a:latin typeface="Arial" pitchFamily="34" charset="0"/>
                <a:cs typeface="Arial" pitchFamily="34" charset="0"/>
              </a:rPr>
              <a:t> UNICEF  e OPAS/OMS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es-PA" dirty="0" smtClean="0">
                <a:latin typeface="Arial" pitchFamily="34" charset="0"/>
                <a:cs typeface="Arial" pitchFamily="34" charset="0"/>
              </a:rPr>
              <a:t>CONASEMS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es-PA" dirty="0" smtClean="0">
                <a:latin typeface="Arial" pitchFamily="34" charset="0"/>
                <a:cs typeface="Arial" pitchFamily="34" charset="0"/>
              </a:rPr>
              <a:t> IPADS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es-PA" dirty="0" smtClean="0">
                <a:latin typeface="Arial" pitchFamily="34" charset="0"/>
                <a:cs typeface="Arial" pitchFamily="34" charset="0"/>
              </a:rPr>
              <a:t> Secretarias </a:t>
            </a:r>
            <a:r>
              <a:rPr lang="es-PA" dirty="0" err="1" smtClean="0">
                <a:latin typeface="Arial" pitchFamily="34" charset="0"/>
                <a:cs typeface="Arial" pitchFamily="34" charset="0"/>
              </a:rPr>
              <a:t>Municipais</a:t>
            </a:r>
            <a:r>
              <a:rPr lang="es-PA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PA" dirty="0" err="1" smtClean="0">
                <a:latin typeface="Arial" pitchFamily="34" charset="0"/>
                <a:cs typeface="Arial" pitchFamily="34" charset="0"/>
              </a:rPr>
              <a:t>Saúde</a:t>
            </a:r>
            <a:endParaRPr lang="es-PA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es-PA" dirty="0" smtClean="0">
                <a:latin typeface="Arial" pitchFamily="34" charset="0"/>
                <a:cs typeface="Arial" pitchFamily="34" charset="0"/>
              </a:rPr>
              <a:t> Recife-PE e de </a:t>
            </a:r>
            <a:r>
              <a:rPr lang="es-PA" dirty="0" err="1" smtClean="0">
                <a:latin typeface="Arial" pitchFamily="34" charset="0"/>
                <a:cs typeface="Arial" pitchFamily="34" charset="0"/>
              </a:rPr>
              <a:t>Campina</a:t>
            </a:r>
            <a:r>
              <a:rPr lang="es-PA" dirty="0" smtClean="0">
                <a:latin typeface="Arial" pitchFamily="34" charset="0"/>
                <a:cs typeface="Arial" pitchFamily="34" charset="0"/>
              </a:rPr>
              <a:t> Grande-PB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es-PA" dirty="0" smtClean="0">
                <a:latin typeface="Arial" pitchFamily="34" charset="0"/>
                <a:cs typeface="Arial" pitchFamily="34" charset="0"/>
              </a:rPr>
              <a:t> Secretaria de </a:t>
            </a:r>
            <a:r>
              <a:rPr lang="es-PA" dirty="0" err="1" smtClean="0">
                <a:latin typeface="Arial" pitchFamily="34" charset="0"/>
                <a:cs typeface="Arial" pitchFamily="34" charset="0"/>
              </a:rPr>
              <a:t>Saúde</a:t>
            </a:r>
            <a:r>
              <a:rPr lang="es-PA" dirty="0" smtClean="0">
                <a:latin typeface="Arial" pitchFamily="34" charset="0"/>
                <a:cs typeface="Arial" pitchFamily="34" charset="0"/>
              </a:rPr>
              <a:t> do Estado de Pernambuco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es-PA" dirty="0" smtClean="0">
                <a:latin typeface="Arial" pitchFamily="34" charset="0"/>
                <a:cs typeface="Arial" pitchFamily="34" charset="0"/>
              </a:rPr>
              <a:t> Universidades; </a:t>
            </a:r>
            <a:r>
              <a:rPr lang="es-PA" dirty="0" err="1" smtClean="0">
                <a:latin typeface="Arial" pitchFamily="34" charset="0"/>
                <a:cs typeface="Arial" pitchFamily="34" charset="0"/>
              </a:rPr>
              <a:t>Fundações</a:t>
            </a:r>
            <a:r>
              <a:rPr lang="es-PA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es-P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PA" dirty="0" err="1" smtClean="0">
                <a:latin typeface="Arial" pitchFamily="34" charset="0"/>
                <a:cs typeface="Arial" pitchFamily="34" charset="0"/>
              </a:rPr>
              <a:t>Famílias</a:t>
            </a:r>
            <a:r>
              <a:rPr lang="es-PA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s-PA" dirty="0" err="1" smtClean="0">
                <a:latin typeface="Arial" pitchFamily="34" charset="0"/>
                <a:cs typeface="Arial" pitchFamily="34" charset="0"/>
              </a:rPr>
              <a:t>mães</a:t>
            </a:r>
            <a:r>
              <a:rPr lang="es-PA" dirty="0" smtClean="0">
                <a:latin typeface="Arial" pitchFamily="34" charset="0"/>
                <a:cs typeface="Arial" pitchFamily="34" charset="0"/>
              </a:rPr>
              <a:t> e cuidadores de </a:t>
            </a:r>
            <a:r>
              <a:rPr lang="es-PA" dirty="0" err="1" smtClean="0">
                <a:latin typeface="Arial" pitchFamily="34" charset="0"/>
                <a:cs typeface="Arial" pitchFamily="34" charset="0"/>
              </a:rPr>
              <a:t>crianças</a:t>
            </a:r>
            <a:r>
              <a:rPr lang="es-P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PA" dirty="0" err="1" smtClean="0">
                <a:latin typeface="Arial" pitchFamily="34" charset="0"/>
                <a:cs typeface="Arial" pitchFamily="34" charset="0"/>
              </a:rPr>
              <a:t>com</a:t>
            </a:r>
            <a:r>
              <a:rPr lang="es-PA" dirty="0" smtClean="0">
                <a:latin typeface="Arial" pitchFamily="34" charset="0"/>
                <a:cs typeface="Arial" pitchFamily="34" charset="0"/>
              </a:rPr>
              <a:t> Síndrome </a:t>
            </a:r>
            <a:r>
              <a:rPr lang="es-PA" dirty="0" err="1" smtClean="0">
                <a:latin typeface="Arial" pitchFamily="34" charset="0"/>
                <a:cs typeface="Arial" pitchFamily="34" charset="0"/>
              </a:rPr>
              <a:t>Congênita</a:t>
            </a:r>
            <a:r>
              <a:rPr lang="es-PA" dirty="0" smtClean="0">
                <a:latin typeface="Arial" pitchFamily="34" charset="0"/>
                <a:cs typeface="Arial" pitchFamily="34" charset="0"/>
              </a:rPr>
              <a:t> do ZIKA </a:t>
            </a:r>
            <a:r>
              <a:rPr lang="es-PA" dirty="0" err="1" smtClean="0">
                <a:latin typeface="Arial" pitchFamily="34" charset="0"/>
                <a:cs typeface="Arial" pitchFamily="34" charset="0"/>
              </a:rPr>
              <a:t>vírus</a:t>
            </a:r>
            <a:r>
              <a:rPr lang="es-PA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s-PA" dirty="0" err="1" smtClean="0">
                <a:latin typeface="Arial" pitchFamily="34" charset="0"/>
                <a:cs typeface="Arial" pitchFamily="34" charset="0"/>
              </a:rPr>
              <a:t>SCZv</a:t>
            </a:r>
            <a:r>
              <a:rPr lang="es-PA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es-PA" dirty="0">
                <a:latin typeface="Arial" pitchFamily="34" charset="0"/>
                <a:cs typeface="Arial" pitchFamily="34" charset="0"/>
              </a:rPr>
              <a:t>Johnson &amp; </a:t>
            </a:r>
            <a:r>
              <a:rPr lang="es-PA" dirty="0" err="1">
                <a:latin typeface="Arial" pitchFamily="34" charset="0"/>
                <a:cs typeface="Arial" pitchFamily="34" charset="0"/>
              </a:rPr>
              <a:t>Johson</a:t>
            </a:r>
            <a:r>
              <a:rPr lang="es-PA" dirty="0">
                <a:latin typeface="Arial" pitchFamily="34" charset="0"/>
                <a:cs typeface="Arial" pitchFamily="34" charset="0"/>
              </a:rPr>
              <a:t> (</a:t>
            </a:r>
            <a:r>
              <a:rPr lang="es-PA" dirty="0" err="1">
                <a:latin typeface="Arial" pitchFamily="34" charset="0"/>
                <a:cs typeface="Arial" pitchFamily="34" charset="0"/>
              </a:rPr>
              <a:t>parceiro</a:t>
            </a:r>
            <a:r>
              <a:rPr lang="es-PA" dirty="0">
                <a:latin typeface="Arial" pitchFamily="34" charset="0"/>
                <a:cs typeface="Arial" pitchFamily="34" charset="0"/>
              </a:rPr>
              <a:t>  estratégico do UNICEF, </a:t>
            </a:r>
            <a:r>
              <a:rPr lang="es-PA" dirty="0" err="1">
                <a:latin typeface="Arial" pitchFamily="34" charset="0"/>
                <a:cs typeface="Arial" pitchFamily="34" charset="0"/>
              </a:rPr>
              <a:t>Conasems</a:t>
            </a:r>
            <a:r>
              <a:rPr lang="es-PA" dirty="0">
                <a:latin typeface="Arial" pitchFamily="34" charset="0"/>
                <a:cs typeface="Arial" pitchFamily="34" charset="0"/>
              </a:rPr>
              <a:t> e IPADS)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Parceiros implementadores do UNICEF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Fundação Altino Ventura; Universidade Rural de Pernambuco. </a:t>
            </a:r>
          </a:p>
        </p:txBody>
      </p:sp>
      <p:sp>
        <p:nvSpPr>
          <p:cNvPr id="13" name="Retângulo 4"/>
          <p:cNvSpPr/>
          <p:nvPr/>
        </p:nvSpPr>
        <p:spPr>
          <a:xfrm>
            <a:off x="243229" y="251937"/>
            <a:ext cx="807318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00B0F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Parceiros</a:t>
            </a:r>
            <a:endParaRPr lang="en-US" sz="3200" b="1" dirty="0">
              <a:solidFill>
                <a:srgbClr val="00B0F0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5974"/>
            <a:ext cx="9144000" cy="8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50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44625"/>
            <a:ext cx="7243688" cy="3766718"/>
          </a:xfrm>
        </p:spPr>
      </p:pic>
      <p:sp>
        <p:nvSpPr>
          <p:cNvPr id="2" name="Elipse 1"/>
          <p:cNvSpPr/>
          <p:nvPr/>
        </p:nvSpPr>
        <p:spPr>
          <a:xfrm>
            <a:off x="6588224" y="3068960"/>
            <a:ext cx="838200" cy="762000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6" name="Elipse 5"/>
          <p:cNvSpPr/>
          <p:nvPr/>
        </p:nvSpPr>
        <p:spPr>
          <a:xfrm>
            <a:off x="7426424" y="3830960"/>
            <a:ext cx="838200" cy="762000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" name="Rectangle 2"/>
          <p:cNvSpPr/>
          <p:nvPr/>
        </p:nvSpPr>
        <p:spPr>
          <a:xfrm>
            <a:off x="467544" y="598775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</a:rPr>
              <a:t>O projeto “Redes de Inclusão” tem seu foco no trabalho com populações em situação de vulnerabilidade de regiões de alto risco para a infecção por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</a:rPr>
              <a:t>ZIKAv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" panose="02020603050405020304" pitchFamily="18" charset="0"/>
              </a:rPr>
              <a:t>. A metodologia de intervenção será testada nas cidades de Recife/PE e Campina Grande/PB, ambas localizadas na Região Nordeste do País.</a:t>
            </a:r>
            <a:endParaRPr lang="pt-BR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308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1718806"/>
            <a:ext cx="4032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Elaborar</a:t>
            </a:r>
            <a:r>
              <a:rPr lang="pt-BR" sz="2400" dirty="0"/>
              <a:t>, implementar e avaliar uma metodologia de intervenção para a atenção </a:t>
            </a:r>
            <a:r>
              <a:rPr lang="pt-BR" sz="2400" dirty="0" smtClean="0"/>
              <a:t>integral e </a:t>
            </a:r>
            <a:r>
              <a:rPr lang="pt-BR" sz="2400" dirty="0"/>
              <a:t>humanizada de gestantes, famílias e cuidadores de crianças com Síndrome Congênita do </a:t>
            </a:r>
            <a:r>
              <a:rPr lang="pt-BR" sz="2400" dirty="0" err="1"/>
              <a:t>ZIKAv</a:t>
            </a:r>
            <a:r>
              <a:rPr lang="pt-BR" sz="2400" dirty="0"/>
              <a:t> e outras deficiências.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792737"/>
            <a:ext cx="3596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Objetivo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geral</a:t>
            </a:r>
            <a:endParaRPr lang="pt-BR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0848"/>
            <a:ext cx="4054557" cy="405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764704"/>
            <a:ext cx="7886700" cy="615602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NI" sz="3200" b="1" dirty="0" err="1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Eixos</a:t>
            </a:r>
            <a:r>
              <a:rPr lang="es-NI" sz="32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 estratégicos</a:t>
            </a:r>
            <a:endParaRPr lang="es-PA" sz="3200" b="1" dirty="0">
              <a:solidFill>
                <a:srgbClr val="00B0F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228600" y="2699792"/>
            <a:ext cx="2743200" cy="2286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9" name="Elipse 8"/>
          <p:cNvSpPr/>
          <p:nvPr/>
        </p:nvSpPr>
        <p:spPr>
          <a:xfrm>
            <a:off x="3200400" y="2699792"/>
            <a:ext cx="2743200" cy="2286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0" name="Elipse 9"/>
          <p:cNvSpPr/>
          <p:nvPr/>
        </p:nvSpPr>
        <p:spPr>
          <a:xfrm>
            <a:off x="6268453" y="2699792"/>
            <a:ext cx="2743200" cy="2286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1" name="Estrella de 8 puntas 10"/>
          <p:cNvSpPr/>
          <p:nvPr/>
        </p:nvSpPr>
        <p:spPr>
          <a:xfrm>
            <a:off x="1143000" y="1556792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2" name="Estrella de 8 puntas 11"/>
          <p:cNvSpPr/>
          <p:nvPr/>
        </p:nvSpPr>
        <p:spPr>
          <a:xfrm>
            <a:off x="4114800" y="1556792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3" name="Estrella de 8 puntas 12"/>
          <p:cNvSpPr/>
          <p:nvPr/>
        </p:nvSpPr>
        <p:spPr>
          <a:xfrm>
            <a:off x="7182853" y="1556792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4" name="CuadroTexto 13"/>
          <p:cNvSpPr txBox="1"/>
          <p:nvPr/>
        </p:nvSpPr>
        <p:spPr>
          <a:xfrm>
            <a:off x="1371600" y="175523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P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419600" y="1709192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P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467600" y="1709192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P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57200" y="3266708"/>
            <a:ext cx="2286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Trabalho com as gestantes, famílias e cuidadores</a:t>
            </a:r>
            <a:endParaRPr lang="es-PA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505200" y="3233192"/>
            <a:ext cx="2209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Trabalho com os profissionais de saúde, educação e proteção social</a:t>
            </a:r>
            <a:endParaRPr lang="es-PA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553200" y="3385592"/>
            <a:ext cx="22098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Atenção </a:t>
            </a:r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integral e integrada, </a:t>
            </a:r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e atuação em rede</a:t>
            </a:r>
            <a:endParaRPr lang="es-PA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25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543508" y="2669630"/>
            <a:ext cx="2444316" cy="212752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9" name="Estrella de 8 puntas 10"/>
          <p:cNvSpPr/>
          <p:nvPr/>
        </p:nvSpPr>
        <p:spPr>
          <a:xfrm>
            <a:off x="1043608" y="1484784"/>
            <a:ext cx="1133947" cy="1003221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0" name="CuadroTexto 13"/>
          <p:cNvSpPr txBox="1"/>
          <p:nvPr/>
        </p:nvSpPr>
        <p:spPr>
          <a:xfrm>
            <a:off x="1331640" y="1700808"/>
            <a:ext cx="597024" cy="60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P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6"/>
          <p:cNvSpPr txBox="1"/>
          <p:nvPr/>
        </p:nvSpPr>
        <p:spPr>
          <a:xfrm>
            <a:off x="683568" y="3103220"/>
            <a:ext cx="2286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Trabalho com </a:t>
            </a:r>
            <a:endParaRPr lang="pt-BR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mulheres gestantes</a:t>
            </a:r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, famílias e cuidadores</a:t>
            </a:r>
            <a:endParaRPr lang="es-PA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788884"/>
              </p:ext>
            </p:extLst>
          </p:nvPr>
        </p:nvGraphicFramePr>
        <p:xfrm>
          <a:off x="3110061" y="260649"/>
          <a:ext cx="5638403" cy="63826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38403"/>
              </a:tblGrid>
              <a:tr h="15121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u="none" strike="noStrike" dirty="0" smtClean="0">
                          <a:effectLst/>
                        </a:rPr>
                        <a:t>1. Elaborar Guia para o</a:t>
                      </a:r>
                      <a:r>
                        <a:rPr lang="pt-BR" sz="1800" b="0" u="none" strike="noStrike" baseline="0" dirty="0" smtClean="0">
                          <a:effectLst/>
                        </a:rPr>
                        <a:t> c</a:t>
                      </a:r>
                      <a:r>
                        <a:rPr lang="pt-BR" sz="1800" b="0" u="none" strike="noStrike" dirty="0" smtClean="0">
                          <a:effectLst/>
                        </a:rPr>
                        <a:t>uidado </a:t>
                      </a:r>
                      <a:r>
                        <a:rPr lang="pt-BR" sz="1800" b="0" u="none" strike="noStrike" dirty="0">
                          <a:effectLst/>
                        </a:rPr>
                        <a:t>às </a:t>
                      </a:r>
                      <a:r>
                        <a:rPr lang="pt-BR" sz="1800" b="0" u="none" strike="noStrike" dirty="0" smtClean="0">
                          <a:effectLst/>
                        </a:rPr>
                        <a:t>crianças com alterações no desenvolvimento</a:t>
                      </a:r>
                      <a:r>
                        <a:rPr lang="pt-BR" sz="1800" b="0" u="none" strike="noStrike" dirty="0">
                          <a:effectLst/>
                        </a:rPr>
                        <a:t>: </a:t>
                      </a:r>
                      <a:r>
                        <a:rPr lang="pt-BR" sz="1800" b="0" u="none" strike="noStrike" dirty="0" smtClean="0">
                          <a:effectLst/>
                        </a:rPr>
                        <a:t>orientações </a:t>
                      </a:r>
                      <a:r>
                        <a:rPr lang="pt-BR" sz="1800" b="0" u="none" strike="noStrike" dirty="0">
                          <a:effectLst/>
                        </a:rPr>
                        <a:t>sobre a estimulação do desenvolvimento de crianças com </a:t>
                      </a:r>
                      <a:r>
                        <a:rPr lang="pt-BR" sz="1800" b="0" u="none" strike="noStrike" dirty="0" err="1">
                          <a:effectLst/>
                        </a:rPr>
                        <a:t>SCZv</a:t>
                      </a:r>
                      <a:r>
                        <a:rPr lang="pt-BR" sz="1800" b="0" u="none" strike="noStrike" dirty="0">
                          <a:effectLst/>
                        </a:rPr>
                        <a:t> e outras deficiências no ambiente domiciliar. </a:t>
                      </a:r>
                      <a:endParaRPr lang="pt-BR" sz="1800" b="0" u="none" strike="noStrike" dirty="0" smtClean="0">
                        <a:effectLst/>
                      </a:endParaRPr>
                    </a:p>
                    <a:p>
                      <a:pPr algn="l" fontAlgn="ctr"/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9" marR="6929" marT="6929" marB="0" anchor="ctr"/>
                </a:tc>
              </a:tr>
              <a:tr h="13483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u="none" strike="noStrike" dirty="0">
                          <a:effectLst/>
                        </a:rPr>
                        <a:t>2. Elaborar a metodologia para a capacitação dos profissionais da Atenção Básica e da educação infantil sobre a estimulação do desenvolvimento de crianças com </a:t>
                      </a:r>
                      <a:r>
                        <a:rPr lang="pt-BR" sz="1800" b="0" u="none" strike="noStrike" dirty="0" err="1">
                          <a:effectLst/>
                        </a:rPr>
                        <a:t>SCZv</a:t>
                      </a:r>
                      <a:r>
                        <a:rPr lang="pt-BR" sz="1800" b="0" u="none" strike="noStrike" dirty="0">
                          <a:effectLst/>
                        </a:rPr>
                        <a:t> e outras deficiências no ambiente domiciliar e escolar</a:t>
                      </a:r>
                      <a:r>
                        <a:rPr lang="pt-BR" sz="1800" b="0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l" fontAlgn="ctr"/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9" marR="6929" marT="6929" marB="0" anchor="ctr"/>
                </a:tc>
              </a:tr>
              <a:tr h="1080051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u="none" strike="noStrike" dirty="0">
                          <a:effectLst/>
                        </a:rPr>
                        <a:t> </a:t>
                      </a:r>
                      <a:r>
                        <a:rPr lang="pt-BR" sz="1800" b="0" u="none" strike="noStrike" dirty="0" smtClean="0">
                          <a:effectLst/>
                        </a:rPr>
                        <a:t>3. Produzir três vídeos com famílias de crianças com </a:t>
                      </a:r>
                      <a:r>
                        <a:rPr lang="pt-BR" sz="1800" b="0" u="none" strike="noStrike" dirty="0" err="1" smtClean="0">
                          <a:effectLst/>
                        </a:rPr>
                        <a:t>CZv</a:t>
                      </a:r>
                      <a:r>
                        <a:rPr lang="pt-BR" sz="1800" b="0" u="none" strike="noStrike" dirty="0" smtClean="0">
                          <a:effectLst/>
                        </a:rPr>
                        <a:t> e outras deficiências para o trabalho com famílias e profissionais.  </a:t>
                      </a:r>
                    </a:p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9" marR="6929" marT="6929" marB="0" anchor="ctr"/>
                </a:tc>
              </a:tr>
              <a:tr h="1080051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u="none" strike="noStrike" dirty="0" smtClean="0">
                          <a:effectLst/>
                        </a:rPr>
                        <a:t>4. Fornecer as famílias ou cuidadores um kit de apoio para a estimulação do desenvolvimento da criança com </a:t>
                      </a:r>
                      <a:r>
                        <a:rPr lang="pt-BR" sz="1800" b="0" u="none" strike="noStrike" dirty="0" err="1" smtClean="0">
                          <a:effectLst/>
                        </a:rPr>
                        <a:t>SCZv</a:t>
                      </a:r>
                      <a:r>
                        <a:rPr lang="pt-BR" sz="1800" b="0" u="none" strike="noStrike" dirty="0" smtClean="0">
                          <a:effectLst/>
                        </a:rPr>
                        <a:t> e outras deficiências no ambiente domiciliar.</a:t>
                      </a:r>
                    </a:p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9" marR="6929" marT="6929" marB="0" anchor="ctr"/>
                </a:tc>
              </a:tr>
              <a:tr h="1283553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u="none" strike="noStrike" dirty="0" smtClean="0">
                          <a:effectLst/>
                        </a:rPr>
                        <a:t>5. Capacitar os profissionais da atenção básica e da educação infantil sobre a estimulação do desenvolvimento da criança com </a:t>
                      </a:r>
                      <a:r>
                        <a:rPr lang="pt-BR" sz="1800" b="0" u="none" strike="noStrike" dirty="0" err="1" smtClean="0">
                          <a:effectLst/>
                        </a:rPr>
                        <a:t>SCZv</a:t>
                      </a:r>
                      <a:r>
                        <a:rPr lang="pt-BR" sz="1800" b="0" u="none" strike="noStrike" dirty="0" smtClean="0">
                          <a:effectLst/>
                        </a:rPr>
                        <a:t> e outras deficiências no ambiente domiciliar e escolar.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9" marR="6929" marT="692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435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9617"/>
            <a:ext cx="9144000" cy="966738"/>
          </a:xfrm>
          <a:solidFill>
            <a:srgbClr val="00B0F0"/>
          </a:solidFill>
        </p:spPr>
        <p:txBody>
          <a:bodyPr>
            <a:noAutofit/>
          </a:bodyPr>
          <a:lstStyle/>
          <a:p>
            <a:pPr lvl="1"/>
            <a:r>
              <a:rPr lang="pt-BR" sz="2000" b="1" dirty="0">
                <a:solidFill>
                  <a:schemeClr val="bg1"/>
                </a:solidFill>
              </a:rPr>
              <a:t>Trabalho com os profissionais de saúde, educação e proteção social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Estrella de 8 puntas 11"/>
          <p:cNvSpPr/>
          <p:nvPr/>
        </p:nvSpPr>
        <p:spPr>
          <a:xfrm>
            <a:off x="683568" y="1340768"/>
            <a:ext cx="1058416" cy="100811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9" name="CuadroTexto 14"/>
          <p:cNvSpPr txBox="1"/>
          <p:nvPr/>
        </p:nvSpPr>
        <p:spPr>
          <a:xfrm>
            <a:off x="755576" y="1489349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P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395741"/>
              </p:ext>
            </p:extLst>
          </p:nvPr>
        </p:nvGraphicFramePr>
        <p:xfrm>
          <a:off x="3707904" y="1405463"/>
          <a:ext cx="4968552" cy="4635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8552"/>
              </a:tblGrid>
              <a:tr h="707267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 dirty="0" smtClean="0">
                          <a:effectLst/>
                          <a:latin typeface="+mj-lt"/>
                        </a:rPr>
                        <a:t>1 -Guia dos Direitos da Gestante e do Bebê: orientações para mulheres </a:t>
                      </a:r>
                      <a:r>
                        <a:rPr lang="pt-BR" sz="1800" u="none" strike="noStrike" baseline="0" dirty="0" smtClean="0">
                          <a:effectLst/>
                          <a:latin typeface="+mj-lt"/>
                        </a:rPr>
                        <a:t> g</a:t>
                      </a:r>
                      <a:r>
                        <a:rPr lang="pt-BR" sz="1800" u="none" strike="noStrike" dirty="0" smtClean="0">
                          <a:effectLst/>
                          <a:latin typeface="+mj-lt"/>
                        </a:rPr>
                        <a:t>estantes</a:t>
                      </a:r>
                      <a:r>
                        <a:rPr lang="pt-BR" sz="1800" u="none" strike="noStrike" baseline="0" dirty="0" smtClean="0">
                          <a:effectLst/>
                          <a:latin typeface="+mj-lt"/>
                        </a:rPr>
                        <a:t> e famílias de crianças com </a:t>
                      </a:r>
                      <a:r>
                        <a:rPr lang="pt-BR" sz="1800" u="none" strike="noStrike" baseline="0" dirty="0" err="1" smtClean="0">
                          <a:effectLst/>
                          <a:latin typeface="+mj-lt"/>
                        </a:rPr>
                        <a:t>SCZv</a:t>
                      </a:r>
                      <a:r>
                        <a:rPr lang="pt-BR" sz="180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4351" marR="4351" marT="4351" marB="0"/>
                </a:tc>
              </a:tr>
              <a:tr h="941783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dirty="0" smtClean="0">
                          <a:effectLst/>
                          <a:latin typeface="+mj-lt"/>
                        </a:rPr>
                        <a:t>2. Elaborar orientações sobre cuidados básicos e a proteção de crianças com SCZ e outras deficiências no ambiente domiciliar, escolar e comunitário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4351" marR="4351" marT="4351" marB="0"/>
                </a:tc>
              </a:tr>
              <a:tr h="1455434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pt-BR" sz="1800" u="none" strike="noStrike" dirty="0" smtClean="0">
                          <a:effectLst/>
                          <a:latin typeface="+mj-lt"/>
                        </a:rPr>
                        <a:t>3. Elaborar a metodologia de capacitação para os profissionais da atenção básica da saúde, creche, pré-escola e CRAS, sobre os direitos da gestante e do bebê; e os cuidados básicos e proteção no ambiente domiciliar, escolar e comunitário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4351" marR="4351" marT="4351" marB="0"/>
                </a:tc>
              </a:tr>
              <a:tr h="1410814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dirty="0" smtClean="0">
                          <a:effectLst/>
                          <a:latin typeface="+mj-lt"/>
                        </a:rPr>
                        <a:t>4 -Capacitar os profissionais da atenção básica, educação infantil assistência social </a:t>
                      </a:r>
                      <a:r>
                        <a:rPr lang="pt-BR" sz="1800" u="sng" strike="noStrike" dirty="0" smtClean="0">
                          <a:effectLst/>
                          <a:latin typeface="+mj-lt"/>
                        </a:rPr>
                        <a:t>sobre os direitos da gestante e do bebê; e os cuidados básicos </a:t>
                      </a:r>
                      <a:r>
                        <a:rPr lang="pt-BR" sz="1800" u="none" strike="noStrike" dirty="0" smtClean="0">
                          <a:effectLst/>
                          <a:latin typeface="+mj-lt"/>
                        </a:rPr>
                        <a:t>e a proteção de crianças com SCZ e outras deficiências no ambiente domiciliar, escolar e comunitário. 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4351" marR="4351" marT="4351" marB="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53" y="2693293"/>
            <a:ext cx="2897794" cy="379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8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0" y="188640"/>
            <a:ext cx="4248472" cy="6144922"/>
          </a:xfrm>
          <a:prstGeom prst="rect">
            <a:avLst/>
          </a:prstGeom>
        </p:spPr>
      </p:pic>
      <p:sp>
        <p:nvSpPr>
          <p:cNvPr id="32" name="Elipse 8"/>
          <p:cNvSpPr/>
          <p:nvPr/>
        </p:nvSpPr>
        <p:spPr>
          <a:xfrm>
            <a:off x="892696" y="2627784"/>
            <a:ext cx="2743200" cy="2286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6" name="Estrella de 8 puntas 11"/>
          <p:cNvSpPr/>
          <p:nvPr/>
        </p:nvSpPr>
        <p:spPr>
          <a:xfrm>
            <a:off x="1807096" y="1484784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8" name="CuadroTexto 14"/>
          <p:cNvSpPr txBox="1"/>
          <p:nvPr/>
        </p:nvSpPr>
        <p:spPr>
          <a:xfrm>
            <a:off x="2071670" y="1637184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P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adroTexto 17"/>
          <p:cNvSpPr txBox="1"/>
          <p:nvPr/>
        </p:nvSpPr>
        <p:spPr>
          <a:xfrm>
            <a:off x="1197496" y="3161184"/>
            <a:ext cx="2209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Trabalho com os profissionais de saúde, educação e proteção social</a:t>
            </a:r>
            <a:endParaRPr lang="es-PA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0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19063"/>
            <a:ext cx="2143210" cy="1683769"/>
          </a:xfrm>
          <a:prstGeom prst="rect">
            <a:avLst/>
          </a:prstGeom>
        </p:spPr>
      </p:pic>
      <p:sp>
        <p:nvSpPr>
          <p:cNvPr id="19" name="Estrella de 8 puntas 11"/>
          <p:cNvSpPr/>
          <p:nvPr/>
        </p:nvSpPr>
        <p:spPr>
          <a:xfrm>
            <a:off x="1381944" y="1412776"/>
            <a:ext cx="1029816" cy="98640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0" name="CuadroTexto 14"/>
          <p:cNvSpPr txBox="1"/>
          <p:nvPr/>
        </p:nvSpPr>
        <p:spPr>
          <a:xfrm>
            <a:off x="1619672" y="1620089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P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89780" y="4797152"/>
            <a:ext cx="3475476" cy="150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1200"/>
              </a:spcAft>
            </a:pPr>
            <a:r>
              <a:rPr lang="pt-BR" sz="36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LABORATÓRIO DE FORMAÇÃO DO TRABALHADOR DE SAÚDE NO CONTEXTO DA MICROCEFALIA</a:t>
            </a:r>
            <a:r>
              <a:rPr lang="pt-BR" sz="6200" b="1" dirty="0" smtClean="0"/>
              <a:t/>
            </a:r>
            <a:br>
              <a:rPr lang="pt-BR" sz="6200" b="1" dirty="0" smtClean="0"/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60333" y="812612"/>
            <a:ext cx="1683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FF0066"/>
                </a:solidFill>
                <a:latin typeface="Arial" pitchFamily="34" charset="0"/>
                <a:ea typeface="+mj-ea"/>
                <a:cs typeface="Arial" pitchFamily="34" charset="0"/>
              </a:rPr>
              <a:t>Objetivos</a:t>
            </a:r>
            <a:endParaRPr lang="pt-BR" sz="1400" dirty="0"/>
          </a:p>
        </p:txBody>
      </p:sp>
      <p:sp>
        <p:nvSpPr>
          <p:cNvPr id="3" name="Rectangle 2"/>
          <p:cNvSpPr/>
          <p:nvPr/>
        </p:nvSpPr>
        <p:spPr>
          <a:xfrm>
            <a:off x="4572000" y="1799019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66"/>
              </a:buClr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 Instrumentalizar as equipes de saúde, no processo clínico-assistencial de enfrentamento ao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zika</a:t>
            </a:r>
            <a:r>
              <a:rPr lang="pt-BR" dirty="0">
                <a:latin typeface="Arial" pitchFamily="34" charset="0"/>
                <a:cs typeface="Arial" pitchFamily="34" charset="0"/>
              </a:rPr>
              <a:t> vírus, com foco no ciclo Materno-Infantil,</a:t>
            </a:r>
          </a:p>
        </p:txBody>
      </p:sp>
      <p:sp>
        <p:nvSpPr>
          <p:cNvPr id="4" name="Rectangle 3"/>
          <p:cNvSpPr/>
          <p:nvPr/>
        </p:nvSpPr>
        <p:spPr>
          <a:xfrm>
            <a:off x="4522414" y="4327936"/>
            <a:ext cx="41314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FF0066"/>
              </a:buClr>
              <a:buFont typeface="Wingdings" pitchFamily="2" charset="2"/>
              <a:buChar char="Ø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Carga Horária: </a:t>
            </a:r>
          </a:p>
          <a:p>
            <a:pPr marL="514350" lvl="2" algn="just">
              <a:spcBef>
                <a:spcPts val="0"/>
              </a:spcBef>
              <a:spcAft>
                <a:spcPts val="1200"/>
              </a:spcAft>
              <a:buClr>
                <a:srgbClr val="FF0066"/>
              </a:buClr>
              <a:buFont typeface="Wingdings" pitchFamily="2" charset="2"/>
              <a:buChar char="Ø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 60 horas (40 horas presenciais + 20 horas de atividades à distância)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23402" y="3877819"/>
            <a:ext cx="2146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rgbClr val="FF0066"/>
                </a:solidFill>
                <a:latin typeface="Arial" pitchFamily="34" charset="0"/>
                <a:ea typeface="+mj-ea"/>
                <a:cs typeface="Arial" pitchFamily="34" charset="0"/>
              </a:rPr>
              <a:t>Metodologia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663898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3694"/>
            <a:ext cx="9111030" cy="966738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 integral e integrada, e atuação em rede</a:t>
            </a:r>
            <a:endParaRPr lang="es-P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trella de 8 puntas 10"/>
          <p:cNvSpPr/>
          <p:nvPr/>
        </p:nvSpPr>
        <p:spPr>
          <a:xfrm>
            <a:off x="755576" y="2154560"/>
            <a:ext cx="1202432" cy="120243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200" dirty="0" smtClean="0"/>
              <a:t>3</a:t>
            </a:r>
            <a:endParaRPr lang="es-PA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084393"/>
              </p:ext>
            </p:extLst>
          </p:nvPr>
        </p:nvGraphicFramePr>
        <p:xfrm>
          <a:off x="2627784" y="1628799"/>
          <a:ext cx="6080906" cy="3569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0906"/>
              </a:tblGrid>
              <a:tr h="19770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 dirty="0" smtClean="0">
                          <a:effectLst/>
                        </a:rPr>
                        <a:t>1 - Contribuir </a:t>
                      </a:r>
                      <a:r>
                        <a:rPr lang="pt-BR" sz="2400" u="none" strike="noStrike" dirty="0">
                          <a:effectLst/>
                        </a:rPr>
                        <a:t>com o processo de mobilização, apoiar tecnicamente e a organização dos encontros entre parceiros para a construção das linhas de cuidado e trabalho em rede. </a:t>
                      </a:r>
                      <a:endParaRPr lang="pt-BR" sz="2400" u="none" strike="noStrike" dirty="0" smtClean="0">
                        <a:effectLst/>
                      </a:endParaRPr>
                    </a:p>
                    <a:p>
                      <a:pPr algn="l" fontAlgn="ctr"/>
                      <a:endParaRPr lang="pt-BR" sz="2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9" marR="8449" marT="8449" marB="0" anchor="ctr"/>
                </a:tc>
              </a:tr>
              <a:tr h="796290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u="none" strike="noStrike" dirty="0" smtClean="0">
                          <a:effectLst/>
                        </a:rPr>
                        <a:t>2 – Elaborar fluxos</a:t>
                      </a:r>
                      <a:r>
                        <a:rPr lang="pt-BR" sz="2400" u="none" strike="noStrike" baseline="0" dirty="0" smtClean="0">
                          <a:effectLst/>
                        </a:rPr>
                        <a:t> e</a:t>
                      </a:r>
                      <a:r>
                        <a:rPr lang="pt-BR" sz="2400" u="none" strike="noStrike" dirty="0" smtClean="0">
                          <a:effectLst/>
                        </a:rPr>
                        <a:t> linhas de cuidado, </a:t>
                      </a:r>
                      <a:r>
                        <a:rPr lang="pt-BR" sz="2400" u="none" strike="noStrike" dirty="0" err="1" smtClean="0">
                          <a:effectLst/>
                        </a:rPr>
                        <a:t>etc</a:t>
                      </a:r>
                      <a:endParaRPr lang="pt-BR" sz="2400" b="0" i="0" u="none" strike="noStrike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pt-BR" sz="2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9" marR="8449" marT="8449" marB="0" anchor="ctr"/>
                </a:tc>
              </a:tr>
              <a:tr h="796290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u="none" strike="noStrike" dirty="0" smtClean="0">
                          <a:effectLst/>
                        </a:rPr>
                        <a:t>3</a:t>
                      </a:r>
                      <a:r>
                        <a:rPr lang="pt-BR" sz="2400" u="none" strike="noStrike" baseline="0" dirty="0" smtClean="0">
                          <a:effectLst/>
                        </a:rPr>
                        <a:t> - A</a:t>
                      </a:r>
                      <a:r>
                        <a:rPr lang="pt-BR" sz="2400" u="none" strike="noStrike" dirty="0" smtClean="0">
                          <a:effectLst/>
                        </a:rPr>
                        <a:t>poiar à formação de Redes de Proteção Comunitária</a:t>
                      </a:r>
                      <a:endParaRPr lang="pt-BR" sz="2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9" marR="8449" marT="844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6725516" y="2240809"/>
            <a:ext cx="2026016" cy="907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Arial" pitchFamily="34" charset="0"/>
                <a:cs typeface="Arial" pitchFamily="34" charset="0"/>
              </a:rPr>
              <a:t>Atenção integral, integrada e atuação em rede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491539" y="991337"/>
            <a:ext cx="2077996" cy="944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4340" y="1069514"/>
            <a:ext cx="180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Diretrizes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Metodológicas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5664" y="3508221"/>
            <a:ext cx="2056912" cy="16695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pt-B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7195" y="3682363"/>
            <a:ext cx="2052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UNICEF, MS, SMS, FAV</a:t>
            </a:r>
            <a:endParaRPr lang="pt-BR" sz="28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368366" y="2012050"/>
            <a:ext cx="6325096" cy="41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Left-Right Arrow 52"/>
          <p:cNvSpPr/>
          <p:nvPr/>
        </p:nvSpPr>
        <p:spPr>
          <a:xfrm>
            <a:off x="5634955" y="4376800"/>
            <a:ext cx="1012841" cy="52992"/>
          </a:xfrm>
          <a:prstGeom prst="leftRightArrow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Down Arrow 64"/>
          <p:cNvSpPr/>
          <p:nvPr/>
        </p:nvSpPr>
        <p:spPr>
          <a:xfrm>
            <a:off x="7692164" y="3187412"/>
            <a:ext cx="38673" cy="259331"/>
          </a:xfrm>
          <a:prstGeom prst="downArrow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545523" y="5927601"/>
            <a:ext cx="8058150" cy="381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99210" y="5867980"/>
            <a:ext cx="631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UNICEF: Comunicação, Monitoramento e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Avaliação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74339" y="3468565"/>
            <a:ext cx="2056912" cy="166950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0"/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94621" y="3508220"/>
            <a:ext cx="1994778" cy="166950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pt-B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2773" y="3690468"/>
            <a:ext cx="2013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UNICEF, MS, FAV, IPADS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/ ZIKALAB</a:t>
            </a:r>
            <a:r>
              <a:rPr lang="en-US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SMS,SES</a:t>
            </a:r>
            <a:endParaRPr lang="pt-BR" sz="2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eft-Right Arrow 28"/>
          <p:cNvSpPr/>
          <p:nvPr/>
        </p:nvSpPr>
        <p:spPr>
          <a:xfrm>
            <a:off x="2555397" y="4376800"/>
            <a:ext cx="927204" cy="34289"/>
          </a:xfrm>
          <a:prstGeom prst="leftRightArrow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4501359" y="3211205"/>
            <a:ext cx="41015" cy="287491"/>
          </a:xfrm>
          <a:prstGeom prst="downArrow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1399210" y="3187412"/>
            <a:ext cx="34289" cy="274797"/>
          </a:xfrm>
          <a:prstGeom prst="downArrow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499139" y="2244437"/>
            <a:ext cx="2065193" cy="9273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Arial" pitchFamily="34" charset="0"/>
                <a:cs typeface="Arial" pitchFamily="34" charset="0"/>
              </a:rPr>
              <a:t>Trabalho com os Profissionais de Saúde, Educação e Proteção Social 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23556" y="2271711"/>
            <a:ext cx="2148180" cy="1157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5" b="1" dirty="0" err="1">
                <a:latin typeface="Arial" pitchFamily="34" charset="0"/>
                <a:cs typeface="Arial" pitchFamily="34" charset="0"/>
              </a:rPr>
              <a:t>Trabalho</a:t>
            </a:r>
            <a:r>
              <a:rPr lang="en-US" sz="1125" b="1" dirty="0">
                <a:latin typeface="Arial" pitchFamily="34" charset="0"/>
                <a:cs typeface="Arial" pitchFamily="34" charset="0"/>
              </a:rPr>
              <a:t> com </a:t>
            </a:r>
            <a:r>
              <a:rPr lang="en-US" sz="1125" b="1" dirty="0" err="1">
                <a:latin typeface="Arial" pitchFamily="34" charset="0"/>
                <a:cs typeface="Arial" pitchFamily="34" charset="0"/>
              </a:rPr>
              <a:t>gestantes</a:t>
            </a:r>
            <a:r>
              <a:rPr lang="en-US" sz="1125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125" b="1" dirty="0" err="1">
                <a:latin typeface="Arial" pitchFamily="34" charset="0"/>
                <a:cs typeface="Arial" pitchFamily="34" charset="0"/>
              </a:rPr>
              <a:t>famílias</a:t>
            </a:r>
            <a:r>
              <a:rPr lang="en-US" sz="1125" b="1" dirty="0">
                <a:latin typeface="Arial" pitchFamily="34" charset="0"/>
                <a:cs typeface="Arial" pitchFamily="34" charset="0"/>
              </a:rPr>
              <a:t> e  </a:t>
            </a:r>
            <a:r>
              <a:rPr lang="en-US" sz="1125" b="1" dirty="0" err="1">
                <a:latin typeface="Arial" pitchFamily="34" charset="0"/>
                <a:cs typeface="Arial" pitchFamily="34" charset="0"/>
              </a:rPr>
              <a:t>cuidadores</a:t>
            </a:r>
            <a:r>
              <a:rPr lang="en-US" sz="1125" b="1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125" b="1" dirty="0" err="1">
                <a:latin typeface="Arial" pitchFamily="34" charset="0"/>
                <a:cs typeface="Arial" pitchFamily="34" charset="0"/>
              </a:rPr>
              <a:t>crianças</a:t>
            </a:r>
            <a:r>
              <a:rPr lang="en-US" sz="1125" b="1" dirty="0">
                <a:latin typeface="Arial" pitchFamily="34" charset="0"/>
                <a:cs typeface="Arial" pitchFamily="34" charset="0"/>
              </a:rPr>
              <a:t> com SCZv e </a:t>
            </a:r>
            <a:r>
              <a:rPr lang="en-US" sz="1125" b="1" dirty="0" err="1">
                <a:latin typeface="Arial" pitchFamily="34" charset="0"/>
                <a:cs typeface="Arial" pitchFamily="34" charset="0"/>
              </a:rPr>
              <a:t>outras</a:t>
            </a:r>
            <a:r>
              <a:rPr lang="en-US" sz="1125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25" b="1" dirty="0" err="1">
                <a:latin typeface="Arial" pitchFamily="34" charset="0"/>
                <a:cs typeface="Arial" pitchFamily="34" charset="0"/>
              </a:rPr>
              <a:t>deficiências</a:t>
            </a:r>
            <a:endParaRPr lang="pt-BR" sz="1125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7676317" y="2012050"/>
            <a:ext cx="34289" cy="205380"/>
          </a:xfrm>
          <a:prstGeom prst="downArrow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1382808" y="1992844"/>
            <a:ext cx="34289" cy="251726"/>
          </a:xfrm>
          <a:prstGeom prst="downArrow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4496248" y="1931058"/>
            <a:ext cx="34289" cy="274797"/>
          </a:xfrm>
          <a:prstGeom prst="downArrow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Elbow Connector 46"/>
          <p:cNvCxnSpPr/>
          <p:nvPr/>
        </p:nvCxnSpPr>
        <p:spPr>
          <a:xfrm rot="16200000" flipH="1">
            <a:off x="-440915" y="5040656"/>
            <a:ext cx="1690532" cy="358940"/>
          </a:xfrm>
          <a:prstGeom prst="bentConnector3">
            <a:avLst>
              <a:gd name="adj1" fmla="val 99519"/>
            </a:avLst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77536" y="4312755"/>
            <a:ext cx="173801" cy="4670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endCxn id="66" idx="3"/>
          </p:cNvCxnSpPr>
          <p:nvPr/>
        </p:nvCxnSpPr>
        <p:spPr>
          <a:xfrm rot="5400000">
            <a:off x="7852463" y="5103397"/>
            <a:ext cx="1766274" cy="263854"/>
          </a:xfrm>
          <a:prstGeom prst="bentConnector2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8689398" y="4289375"/>
            <a:ext cx="178129" cy="0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91429" y="402374"/>
            <a:ext cx="8758959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2000" b="1" dirty="0">
                <a:solidFill>
                  <a:srgbClr val="00B0F0"/>
                </a:solidFill>
                <a:latin typeface="Arial" pitchFamily="34" charset="0"/>
                <a:ea typeface="Times" panose="02020603050405020304" pitchFamily="18" charset="0"/>
                <a:cs typeface="Arial" pitchFamily="34" charset="0"/>
              </a:rPr>
              <a:t>Desenho geral dos eixos </a:t>
            </a:r>
            <a:r>
              <a:rPr lang="pt-BR" sz="2000" b="1" dirty="0" smtClean="0">
                <a:solidFill>
                  <a:srgbClr val="00B0F0"/>
                </a:solidFill>
                <a:latin typeface="Arial" pitchFamily="34" charset="0"/>
                <a:ea typeface="Times" panose="02020603050405020304" pitchFamily="18" charset="0"/>
                <a:cs typeface="Arial" pitchFamily="34" charset="0"/>
              </a:rPr>
              <a:t>estratégicos </a:t>
            </a:r>
            <a:r>
              <a:rPr lang="en-US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2016/2017</a:t>
            </a:r>
            <a:endParaRPr lang="pt-BR" sz="20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8466" y="3566116"/>
            <a:ext cx="1865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MS,OPAS, IPADS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/</a:t>
            </a:r>
          </a:p>
          <a:p>
            <a:pPr algn="ctr"/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ZIKALAB</a:t>
            </a:r>
            <a:r>
              <a:rPr lang="en-US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SMS</a:t>
            </a:r>
            <a:endParaRPr lang="pt-BR" sz="2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78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279" y="1285860"/>
            <a:ext cx="5797059" cy="4351338"/>
          </a:xfrm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495741"/>
            <a:ext cx="1113458" cy="267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5149617"/>
            <a:ext cx="1096981" cy="517611"/>
          </a:xfrm>
          <a:prstGeom prst="rect">
            <a:avLst/>
          </a:prstGeom>
        </p:spPr>
      </p:pic>
      <p:sp>
        <p:nvSpPr>
          <p:cNvPr id="8" name="TextBox 9"/>
          <p:cNvSpPr txBox="1"/>
          <p:nvPr/>
        </p:nvSpPr>
        <p:spPr>
          <a:xfrm>
            <a:off x="307835" y="3714752"/>
            <a:ext cx="1743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Empresa </a:t>
            </a:r>
            <a:r>
              <a:rPr lang="pt-BR" dirty="0" smtClean="0"/>
              <a:t>condutora dos </a:t>
            </a:r>
            <a:r>
              <a:rPr lang="pt-BR" dirty="0"/>
              <a:t>grupos focais</a:t>
            </a:r>
            <a:r>
              <a:rPr lang="pt-BR" dirty="0" smtClean="0"/>
              <a:t>:</a:t>
            </a:r>
          </a:p>
          <a:p>
            <a:pPr algn="r"/>
            <a:endParaRPr lang="pt-BR" dirty="0"/>
          </a:p>
        </p:txBody>
      </p:sp>
      <p:sp>
        <p:nvSpPr>
          <p:cNvPr id="9" name="Rectangle 8"/>
          <p:cNvSpPr/>
          <p:nvPr/>
        </p:nvSpPr>
        <p:spPr>
          <a:xfrm>
            <a:off x="500034" y="1571612"/>
            <a:ext cx="1328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Iniciativa:</a:t>
            </a:r>
            <a:endParaRPr lang="pt-B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4" y="2436285"/>
            <a:ext cx="1468998" cy="352721"/>
          </a:xfrm>
          <a:prstGeom prst="rect">
            <a:avLst/>
          </a:prstGeom>
        </p:spPr>
      </p:pic>
      <p:sp>
        <p:nvSpPr>
          <p:cNvPr id="14" name="Retângulo 4"/>
          <p:cNvSpPr/>
          <p:nvPr/>
        </p:nvSpPr>
        <p:spPr>
          <a:xfrm>
            <a:off x="171221" y="323945"/>
            <a:ext cx="807318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PT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Metodologia: Sala Espelho</a:t>
            </a:r>
            <a:endParaRPr lang="en-US" sz="3200" b="1" dirty="0">
              <a:solidFill>
                <a:srgbClr val="00B0F0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6063679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Todos juntos pelas crianças</a:t>
            </a:r>
            <a:endParaRPr kumimoji="0" lang="pt-BR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738" y="5953603"/>
            <a:ext cx="2304256" cy="55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-99392"/>
            <a:ext cx="46408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466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2" y="6498908"/>
            <a:ext cx="1113458" cy="267536"/>
          </a:xfrm>
          <a:prstGeom prst="rect">
            <a:avLst/>
          </a:prstGeom>
        </p:spPr>
      </p:pic>
      <p:sp>
        <p:nvSpPr>
          <p:cNvPr id="23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jornada</a:t>
            </a:r>
            <a:r>
              <a:rPr lang="en-US" sz="2400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das </a:t>
            </a:r>
            <a:r>
              <a:rPr lang="en-US" sz="2400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mães</a:t>
            </a:r>
            <a:r>
              <a:rPr lang="en-US" sz="2400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suas</a:t>
            </a:r>
            <a:r>
              <a:rPr lang="en-US" sz="2400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crianças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  </a:t>
            </a:r>
            <a:endParaRPr lang="en-US" sz="2400" b="1" dirty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10" name="Picture 9" descr="R:\PUBLIC\3-COMMUNICATION\ZIKA\Fotos\FotosSemLegendas\album-55419349-downloads\_LUA38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82335"/>
            <a:ext cx="7416824" cy="5133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03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2" y="6498908"/>
            <a:ext cx="1113458" cy="26753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411760" y="1261881"/>
            <a:ext cx="0" cy="481660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6276" y="1261881"/>
            <a:ext cx="2293476" cy="64014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Financeiro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11760" y="1273983"/>
            <a:ext cx="63367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Comprometimento do orçamento familiar 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(medicamentos, leite e muitos deslocamentos, que tomam o dia todo, todos os dias)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 maioria precisou deixar de trabalhar para acompanhar o bebê nos centros de atendimento</a:t>
            </a:r>
            <a:endParaRPr lang="pt-BR" sz="20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11760" y="3630503"/>
            <a:ext cx="62646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Direito </a:t>
            </a: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ao passe livre ainda apresenta falhas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Documento provisório do passe livre gera conflitos (cobradores e motoristas se recusam a aceitá-lo)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É no transporte público que as mães sofrem a maior parte das situações de preconceito, tanto por funcionários quanto por outros passageiros</a:t>
            </a:r>
          </a:p>
        </p:txBody>
      </p:sp>
      <p:sp>
        <p:nvSpPr>
          <p:cNvPr id="10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jornada</a:t>
            </a:r>
            <a:r>
              <a:rPr lang="en-US" sz="2400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das </a:t>
            </a:r>
            <a:r>
              <a:rPr lang="en-US" sz="2400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mães</a:t>
            </a:r>
            <a:r>
              <a:rPr lang="en-US" sz="2400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suas</a:t>
            </a:r>
            <a:r>
              <a:rPr lang="en-US" sz="2400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crianças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  </a:t>
            </a:r>
            <a:endParaRPr lang="en-US" sz="2400" b="1" dirty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015" y="3838490"/>
            <a:ext cx="2237737" cy="59862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Transporte</a:t>
            </a:r>
          </a:p>
        </p:txBody>
      </p:sp>
    </p:spTree>
    <p:extLst>
      <p:ext uri="{BB962C8B-B14F-4D97-AF65-F5344CB8AC3E}">
        <p14:creationId xmlns:p14="http://schemas.microsoft.com/office/powerpoint/2010/main" val="9949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2" y="6498908"/>
            <a:ext cx="1113458" cy="26753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411760" y="1268760"/>
            <a:ext cx="0" cy="446449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8550" y="1398316"/>
            <a:ext cx="2267744" cy="5905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Confronto inicial 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 a doença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512127"/>
            <a:ext cx="1161848" cy="1045379"/>
          </a:xfrm>
          <a:prstGeom prst="rect">
            <a:avLst/>
          </a:prstGeom>
        </p:spPr>
      </p:pic>
      <p:pic>
        <p:nvPicPr>
          <p:cNvPr id="10" name="Picture 9" descr="C:\Users\asouza\Documents\Zika\SitRep\Abril\13.04\12112507_1074870502569415_3440230330437880567_n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34" y="1764085"/>
            <a:ext cx="4668890" cy="379143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endParaRPr lang="en-US" sz="2400" b="1" dirty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1412776"/>
            <a:ext cx="2267744" cy="5905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Confronto inicial 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 a doença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0" y="1403081"/>
            <a:ext cx="2267744" cy="5905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Confronto inicial 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 a doença</a:t>
            </a:r>
          </a:p>
        </p:txBody>
      </p:sp>
    </p:spTree>
    <p:extLst>
      <p:ext uri="{BB962C8B-B14F-4D97-AF65-F5344CB8AC3E}">
        <p14:creationId xmlns:p14="http://schemas.microsoft.com/office/powerpoint/2010/main" val="15232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495741"/>
            <a:ext cx="1113458" cy="26753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627784" y="1060666"/>
            <a:ext cx="0" cy="481660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801597" y="1982001"/>
            <a:ext cx="5946867" cy="3018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BR" sz="2300" i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“</a:t>
            </a:r>
            <a:r>
              <a:rPr lang="pt-BR" sz="2300" i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Teve um homem que falou que teve uma praga de gafanhotos e que os bebês de microcefalia são mais uma praga... Está passando a novela ‘Os 10 Mandamentos’, eles estão associando, dizem que nossos filhos são uma das pragas que estão vindo</a:t>
            </a:r>
            <a:r>
              <a:rPr lang="pt-BR" sz="2300" i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.”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n-US" sz="23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895" y="2403537"/>
            <a:ext cx="1161848" cy="1045379"/>
          </a:xfrm>
          <a:prstGeom prst="rect">
            <a:avLst/>
          </a:prstGeom>
        </p:spPr>
      </p:pic>
      <p:sp>
        <p:nvSpPr>
          <p:cNvPr id="9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endParaRPr lang="en-US" sz="2400" b="1" dirty="0" smtClean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550" y="1398316"/>
            <a:ext cx="2267744" cy="5905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Estigma e Discriminação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96" y="1404859"/>
            <a:ext cx="2267744" cy="5905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Estigma e Discriminação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70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2" y="6498908"/>
            <a:ext cx="1113458" cy="26753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555776" y="1139840"/>
            <a:ext cx="0" cy="481660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729137" y="1428736"/>
            <a:ext cx="61291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Marido é principal aliado</a:t>
            </a:r>
          </a:p>
          <a:p>
            <a:pPr marL="28575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Maridos são dependentes das esposas para cuidar dos bebês com </a:t>
            </a: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microcefalia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Mães ficam sem tempo para cuidar dos outros filhos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Estresse e fadiga física devido aos longos períodos nos centros de atendimento, todos os dias; má alimentação; </a:t>
            </a:r>
          </a:p>
          <a:p>
            <a:pPr marL="28575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Relatos </a:t>
            </a: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de abandono (família, amigos e até dos maridos)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Há relatos de mães que abandonaram seus filhos</a:t>
            </a:r>
          </a:p>
          <a:p>
            <a:pPr marL="285750" lvl="0" indent="-285750" algn="just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Estigma e discriminação</a:t>
            </a:r>
            <a:endParaRPr lang="pt-BR" sz="20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1" name="Picture 10" descr="C:\Users\asouza\Documents\Zika\SitRep\Maio\13119036_1088032171253248_4661435517396127274_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1" y="3548143"/>
            <a:ext cx="2257425" cy="22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endParaRPr lang="en-US" sz="2400" b="1" dirty="0" smtClean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4991" y="1536662"/>
            <a:ext cx="2267744" cy="5905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Apoio familiar e social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2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8388" y="6407353"/>
            <a:ext cx="9172388" cy="4506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2" y="6498908"/>
            <a:ext cx="1113458" cy="26753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339752" y="1139840"/>
            <a:ext cx="0" cy="481660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63794" y="4606096"/>
            <a:ext cx="6465924" cy="1608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900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sz="1900" i="1" dirty="0">
                <a:latin typeface="Arial" pitchFamily="34" charset="0"/>
                <a:cs typeface="Arial" pitchFamily="34" charset="0"/>
              </a:rPr>
              <a:t>A gente está fora de casa de segunda à sexta, estamos nas terapias, fono, fisio, estimulação visual, auditiva.”</a:t>
            </a: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900" i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900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sz="1900" i="1" dirty="0">
                <a:latin typeface="Arial" pitchFamily="34" charset="0"/>
                <a:cs typeface="Arial" pitchFamily="34" charset="0"/>
              </a:rPr>
              <a:t>Meu filho faz 4 dias de terapia na semana em 3 lugares diferentes</a:t>
            </a:r>
            <a:r>
              <a:rPr lang="pt-BR" sz="1900" i="1" dirty="0" smtClean="0">
                <a:latin typeface="Arial" pitchFamily="34" charset="0"/>
                <a:cs typeface="Arial" pitchFamily="34" charset="0"/>
              </a:rPr>
              <a:t>.”</a:t>
            </a:r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53619"/>
            <a:ext cx="1161848" cy="1045379"/>
          </a:xfrm>
          <a:prstGeom prst="rect">
            <a:avLst/>
          </a:prstGeom>
        </p:spPr>
      </p:pic>
      <p:pic>
        <p:nvPicPr>
          <p:cNvPr id="11" name="Picture 10" descr="R:\PUBLIC\3-COMMUNICATION\ZIKA\Fotos\FotosSemLegendas\album-55419349-downloads\_34Q078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464" y="892122"/>
            <a:ext cx="5308936" cy="361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tângulo 4"/>
          <p:cNvSpPr/>
          <p:nvPr/>
        </p:nvSpPr>
        <p:spPr>
          <a:xfrm>
            <a:off x="454352" y="334397"/>
            <a:ext cx="8294112" cy="5778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Principais</a:t>
            </a:r>
            <a:r>
              <a:rPr lang="en-US" sz="2400" b="1" dirty="0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A3DB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achados</a:t>
            </a:r>
            <a:endParaRPr lang="en-US" sz="2400" b="1" dirty="0" smtClean="0">
              <a:solidFill>
                <a:srgbClr val="00A3DB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550" y="1398316"/>
            <a:ext cx="2267744" cy="5905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Apoio familiar e social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3987</TotalTime>
  <Words>1545</Words>
  <Application>Microsoft Office PowerPoint</Application>
  <PresentationFormat>On-screen Show (4:3)</PresentationFormat>
  <Paragraphs>169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MS Mincho</vt:lpstr>
      <vt:lpstr>Arial</vt:lpstr>
      <vt:lpstr>Calibri</vt:lpstr>
      <vt:lpstr>Calibri Light</vt:lpstr>
      <vt:lpstr>Cambria</vt:lpstr>
      <vt:lpstr>Times</vt:lpstr>
      <vt:lpstr>Times New Roman</vt:lpstr>
      <vt:lpstr>Verdana</vt:lpstr>
      <vt:lpstr>Wingdings</vt:lpstr>
      <vt:lpstr>Office Theme</vt:lpstr>
      <vt:lpstr>PowerPoint Presentation</vt:lpstr>
      <vt:lpstr>Primeira etapa de  planejamento do projeto (Em Recife-PE, dias 18 e 19/04/2016)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Eixos estratégicos</vt:lpstr>
      <vt:lpstr>PowerPoint Presentation</vt:lpstr>
      <vt:lpstr>Trabalho com os profissionais de saúde, educação e proteção social</vt:lpstr>
      <vt:lpstr>PowerPoint Presentation</vt:lpstr>
      <vt:lpstr>PowerPoint Presentation</vt:lpstr>
      <vt:lpstr>Atenção integral e integrada, e atuação em rede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mbauer</dc:creator>
  <cp:lastModifiedBy>Jane Santos</cp:lastModifiedBy>
  <cp:revision>417</cp:revision>
  <cp:lastPrinted>2016-07-18T21:39:51Z</cp:lastPrinted>
  <dcterms:created xsi:type="dcterms:W3CDTF">2011-05-05T17:18:09Z</dcterms:created>
  <dcterms:modified xsi:type="dcterms:W3CDTF">2016-10-26T12:47:58Z</dcterms:modified>
</cp:coreProperties>
</file>