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4681" r:id="rId1"/>
  </p:sldMasterIdLst>
  <p:notesMasterIdLst>
    <p:notesMasterId r:id="rId46"/>
  </p:notesMasterIdLst>
  <p:handoutMasterIdLst>
    <p:handoutMasterId r:id="rId47"/>
  </p:handoutMasterIdLst>
  <p:sldIdLst>
    <p:sldId id="574" r:id="rId2"/>
    <p:sldId id="657" r:id="rId3"/>
    <p:sldId id="625" r:id="rId4"/>
    <p:sldId id="678" r:id="rId5"/>
    <p:sldId id="679" r:id="rId6"/>
    <p:sldId id="677" r:id="rId7"/>
    <p:sldId id="599" r:id="rId8"/>
    <p:sldId id="600" r:id="rId9"/>
    <p:sldId id="626" r:id="rId10"/>
    <p:sldId id="632" r:id="rId11"/>
    <p:sldId id="627" r:id="rId12"/>
    <p:sldId id="601" r:id="rId13"/>
    <p:sldId id="606" r:id="rId14"/>
    <p:sldId id="631" r:id="rId15"/>
    <p:sldId id="602" r:id="rId16"/>
    <p:sldId id="633" r:id="rId17"/>
    <p:sldId id="609" r:id="rId18"/>
    <p:sldId id="608" r:id="rId19"/>
    <p:sldId id="628" r:id="rId20"/>
    <p:sldId id="610" r:id="rId21"/>
    <p:sldId id="607" r:id="rId22"/>
    <p:sldId id="634" r:id="rId23"/>
    <p:sldId id="622" r:id="rId24"/>
    <p:sldId id="612" r:id="rId25"/>
    <p:sldId id="615" r:id="rId26"/>
    <p:sldId id="617" r:id="rId27"/>
    <p:sldId id="618" r:id="rId28"/>
    <p:sldId id="619" r:id="rId29"/>
    <p:sldId id="620" r:id="rId30"/>
    <p:sldId id="675" r:id="rId31"/>
    <p:sldId id="676" r:id="rId32"/>
    <p:sldId id="656" r:id="rId33"/>
    <p:sldId id="582" r:id="rId34"/>
    <p:sldId id="635" r:id="rId35"/>
    <p:sldId id="636" r:id="rId36"/>
    <p:sldId id="659" r:id="rId37"/>
    <p:sldId id="672" r:id="rId38"/>
    <p:sldId id="673" r:id="rId39"/>
    <p:sldId id="667" r:id="rId40"/>
    <p:sldId id="668" r:id="rId41"/>
    <p:sldId id="669" r:id="rId42"/>
    <p:sldId id="674" r:id="rId43"/>
    <p:sldId id="670" r:id="rId44"/>
    <p:sldId id="671" r:id="rId45"/>
  </p:sldIdLst>
  <p:sldSz cx="9144000" cy="6858000" type="screen4x3"/>
  <p:notesSz cx="7010400" cy="92964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B0F0"/>
    <a:srgbClr val="26F078"/>
    <a:srgbClr val="FFF100"/>
    <a:srgbClr val="F4C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48" autoAdjust="0"/>
    <p:restoredTop sz="95501" autoAdjust="0"/>
  </p:normalViewPr>
  <p:slideViewPr>
    <p:cSldViewPr>
      <p:cViewPr varScale="1">
        <p:scale>
          <a:sx n="128" d="100"/>
          <a:sy n="128" d="100"/>
        </p:scale>
        <p:origin x="126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69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pPr>
              <a:defRPr/>
            </a:pPr>
            <a:fld id="{23A738A1-E489-49F1-98A7-7FBD28181E37}" type="datetimeFigureOut">
              <a:rPr lang="en-US"/>
              <a:pPr>
                <a:defRPr/>
              </a:pPr>
              <a:t>10/26/2016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pPr>
              <a:defRPr/>
            </a:pPr>
            <a:fld id="{E57D940D-F3EB-4823-8FCC-6CC5C1B96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79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pPr>
              <a:defRPr/>
            </a:pPr>
            <a:fld id="{44EEA45A-4037-4CAC-9130-28EFF0D81AF1}" type="datetimeFigureOut">
              <a:rPr lang="pt-BR"/>
              <a:pPr>
                <a:defRPr/>
              </a:pPr>
              <a:t>26/10/2016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1676" y="4416426"/>
            <a:ext cx="5607050" cy="4183063"/>
          </a:xfrm>
          <a:prstGeom prst="rect">
            <a:avLst/>
          </a:prstGeom>
        </p:spPr>
        <p:txBody>
          <a:bodyPr vert="horz" lIns="93164" tIns="46582" rIns="93164" bIns="46582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pPr>
              <a:defRPr/>
            </a:pPr>
            <a:fld id="{B7BEC00C-3CEB-413A-AF7E-FDC290F7CD6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70164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9E589-CB66-460A-9772-E8C0816BC77A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073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9E589-CB66-460A-9772-E8C0816BC77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08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459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95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742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8D29-1ECB-41DF-951B-2A23F95AD026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987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861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68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781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614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460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307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642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360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2" r:id="rId1"/>
    <p:sldLayoutId id="2147484683" r:id="rId2"/>
    <p:sldLayoutId id="2147484684" r:id="rId3"/>
    <p:sldLayoutId id="2147484685" r:id="rId4"/>
    <p:sldLayoutId id="2147484686" r:id="rId5"/>
    <p:sldLayoutId id="2147484687" r:id="rId6"/>
    <p:sldLayoutId id="2147484688" r:id="rId7"/>
    <p:sldLayoutId id="2147484689" r:id="rId8"/>
    <p:sldLayoutId id="2147484690" r:id="rId9"/>
    <p:sldLayoutId id="2147484691" r:id="rId10"/>
    <p:sldLayoutId id="214748469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cid:image001.png@01D1CCAE.49B46530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cid:image001.png@01D1CCAE.49B46530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69827"/>
            <a:ext cx="3156012" cy="79893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18338" y="1556792"/>
            <a:ext cx="80318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800" dirty="0" smtClean="0">
              <a:solidFill>
                <a:schemeClr val="bg1"/>
              </a:solidFill>
            </a:endParaRPr>
          </a:p>
          <a:p>
            <a:r>
              <a:rPr lang="pt-BR" sz="2800" dirty="0" smtClean="0">
                <a:solidFill>
                  <a:schemeClr val="bg1"/>
                </a:solidFill>
              </a:rPr>
              <a:t>Resultados da pesquisa de grupos focais com profissionais de saúde e mães de crianças com SCZv</a:t>
            </a:r>
          </a:p>
        </p:txBody>
      </p:sp>
      <p:sp>
        <p:nvSpPr>
          <p:cNvPr id="3" name="Rectangle 2"/>
          <p:cNvSpPr/>
          <p:nvPr/>
        </p:nvSpPr>
        <p:spPr>
          <a:xfrm>
            <a:off x="774782" y="3660706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2800" dirty="0">
                <a:solidFill>
                  <a:schemeClr val="bg1"/>
                </a:solidFill>
              </a:rPr>
              <a:t>Projeto Rede de </a:t>
            </a:r>
            <a:r>
              <a:rPr lang="pt-BR" sz="2800" dirty="0" smtClean="0">
                <a:solidFill>
                  <a:schemeClr val="bg1"/>
                </a:solidFill>
              </a:rPr>
              <a:t>Inclusão</a:t>
            </a:r>
          </a:p>
        </p:txBody>
      </p:sp>
      <p:sp>
        <p:nvSpPr>
          <p:cNvPr id="4" name="Rectangle 3"/>
          <p:cNvSpPr/>
          <p:nvPr/>
        </p:nvSpPr>
        <p:spPr>
          <a:xfrm>
            <a:off x="1979712" y="5949280"/>
            <a:ext cx="36872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err="1" smtClean="0">
                <a:solidFill>
                  <a:schemeClr val="bg1"/>
                </a:solidFill>
              </a:rPr>
              <a:t>Brasílai</a:t>
            </a:r>
            <a:r>
              <a:rPr lang="pt-BR" sz="2000" dirty="0" smtClean="0">
                <a:solidFill>
                  <a:schemeClr val="bg1"/>
                </a:solidFill>
              </a:rPr>
              <a:t>, 7 de outubro de 2016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54943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28388" y="6407353"/>
            <a:ext cx="9172388" cy="4506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392" y="6498908"/>
            <a:ext cx="1113458" cy="267536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2483768" y="1268760"/>
            <a:ext cx="0" cy="446449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493843" y="1283856"/>
            <a:ext cx="638006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4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Diagnóstico só depois do parto, de forma fria </a:t>
            </a:r>
            <a:r>
              <a:rPr lang="pt-BR" sz="24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e pouco sensível;</a:t>
            </a:r>
            <a:endParaRPr lang="pt-BR" sz="2400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285750" lvl="0" indent="-28575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4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Notícias imprecisas, demora até a </a:t>
            </a:r>
            <a:r>
              <a:rPr lang="pt-BR" sz="24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confirmação;</a:t>
            </a:r>
            <a:endParaRPr lang="pt-BR" sz="2400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285750" lvl="0" indent="-28575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4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Tom fatalista e </a:t>
            </a:r>
            <a:r>
              <a:rPr lang="pt-BR" sz="2400" i="1" dirty="0" err="1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desesperançoso</a:t>
            </a:r>
            <a:r>
              <a:rPr lang="pt-BR" sz="24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do profissional que </a:t>
            </a:r>
            <a:r>
              <a:rPr lang="pt-BR" sz="24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 deu </a:t>
            </a:r>
            <a:r>
              <a:rPr lang="pt-BR" sz="24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a </a:t>
            </a:r>
            <a:r>
              <a:rPr lang="pt-BR" sz="24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notícia.</a:t>
            </a:r>
            <a:endParaRPr lang="pt-BR" sz="2400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8550" y="1398316"/>
            <a:ext cx="2267744" cy="59052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Confronto inicial </a:t>
            </a:r>
          </a:p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com a doença</a:t>
            </a:r>
          </a:p>
        </p:txBody>
      </p:sp>
      <p:sp>
        <p:nvSpPr>
          <p:cNvPr id="10" name="Retângulo 4"/>
          <p:cNvSpPr/>
          <p:nvPr/>
        </p:nvSpPr>
        <p:spPr>
          <a:xfrm>
            <a:off x="454352" y="334397"/>
            <a:ext cx="8294112" cy="5778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Principais</a:t>
            </a:r>
            <a:r>
              <a:rPr lang="en-US" sz="2400" b="1" dirty="0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achados</a:t>
            </a:r>
            <a:endParaRPr lang="en-US" sz="2400" b="1" dirty="0">
              <a:solidFill>
                <a:srgbClr val="00A3DB"/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pic>
        <p:nvPicPr>
          <p:cNvPr id="14" name="Picture 13" descr="R:\PHOTOS_VIDEOS\ZIKV\Campina Grande\Ana Angelica e Ana Havilla\DSC_667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1"/>
          <a:stretch/>
        </p:blipFill>
        <p:spPr bwMode="auto">
          <a:xfrm>
            <a:off x="18550" y="2265789"/>
            <a:ext cx="2393210" cy="1712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4352" y="4417971"/>
            <a:ext cx="1161848" cy="104537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80417" y="4532927"/>
            <a:ext cx="6048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i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“Descobri da pior forma possível, na hora do parto, com uma médica muito insensível. Ela colocou ele (o bebê) em cima de </a:t>
            </a:r>
            <a:r>
              <a:rPr lang="pt-BR" i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mim  </a:t>
            </a:r>
            <a:r>
              <a:rPr lang="pt-BR" i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e disse que o meu filho não era normal.”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09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28388" y="6407353"/>
            <a:ext cx="9172388" cy="4506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392" y="6498908"/>
            <a:ext cx="1113458" cy="267536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2411760" y="1268760"/>
            <a:ext cx="0" cy="446449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18550" y="1398316"/>
            <a:ext cx="2267744" cy="59052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Confronto inicial </a:t>
            </a:r>
          </a:p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com a doença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512127"/>
            <a:ext cx="1161848" cy="1045379"/>
          </a:xfrm>
          <a:prstGeom prst="rect">
            <a:avLst/>
          </a:prstGeom>
        </p:spPr>
      </p:pic>
      <p:pic>
        <p:nvPicPr>
          <p:cNvPr id="10" name="Picture 9" descr="C:\Users\asouza\Documents\Zika\SitRep\Abril\13.04\12112507_1074870502569415_3440230330437880567_n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034" y="1764085"/>
            <a:ext cx="4668890" cy="379143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tângulo 4"/>
          <p:cNvSpPr/>
          <p:nvPr/>
        </p:nvSpPr>
        <p:spPr>
          <a:xfrm>
            <a:off x="454352" y="334397"/>
            <a:ext cx="8294112" cy="5778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Principais</a:t>
            </a:r>
            <a:r>
              <a:rPr lang="en-US" sz="2400" b="1" dirty="0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achados</a:t>
            </a:r>
            <a:endParaRPr lang="en-US" sz="2400" b="1" dirty="0">
              <a:solidFill>
                <a:srgbClr val="00A3DB"/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0" y="1412776"/>
            <a:ext cx="2267744" cy="59052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Confronto inicial </a:t>
            </a:r>
          </a:p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com a doença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0" y="1403081"/>
            <a:ext cx="2267744" cy="59052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Confronto inicial </a:t>
            </a:r>
          </a:p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com a doença</a:t>
            </a:r>
          </a:p>
        </p:txBody>
      </p:sp>
    </p:spTree>
    <p:extLst>
      <p:ext uri="{BB962C8B-B14F-4D97-AF65-F5344CB8AC3E}">
        <p14:creationId xmlns:p14="http://schemas.microsoft.com/office/powerpoint/2010/main" val="152322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28388" y="6407353"/>
            <a:ext cx="9172388" cy="4506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495741"/>
            <a:ext cx="1113458" cy="267536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2627784" y="1060666"/>
            <a:ext cx="0" cy="481660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801597" y="1982001"/>
            <a:ext cx="5946867" cy="3018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pt-BR" sz="2300" i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“</a:t>
            </a:r>
            <a:r>
              <a:rPr lang="pt-BR" sz="2300" i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Teve um homem que falou que teve uma praga de gafanhotos e que os bebês de microcefalia são mais uma praga... Está passando a novela ‘Os 10 Mandamentos’, eles estão associando, dizem que nossos filhos são uma das pragas que estão vindo</a:t>
            </a:r>
            <a:r>
              <a:rPr lang="pt-BR" sz="2300" i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.”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en-US" sz="2300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895" y="2403537"/>
            <a:ext cx="1161848" cy="1045379"/>
          </a:xfrm>
          <a:prstGeom prst="rect">
            <a:avLst/>
          </a:prstGeom>
        </p:spPr>
      </p:pic>
      <p:sp>
        <p:nvSpPr>
          <p:cNvPr id="9" name="Retângulo 4"/>
          <p:cNvSpPr/>
          <p:nvPr/>
        </p:nvSpPr>
        <p:spPr>
          <a:xfrm>
            <a:off x="454352" y="334397"/>
            <a:ext cx="8294112" cy="5778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Principais</a:t>
            </a:r>
            <a:r>
              <a:rPr lang="en-US" sz="2400" b="1" dirty="0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achados</a:t>
            </a:r>
            <a:endParaRPr lang="en-US" sz="2400" b="1" dirty="0" smtClean="0">
              <a:solidFill>
                <a:srgbClr val="00A3DB"/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8550" y="1398316"/>
            <a:ext cx="2267744" cy="59052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Estigma e Discriminação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896" y="1404859"/>
            <a:ext cx="2267744" cy="59052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Estigma e Discriminação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70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28388" y="6407353"/>
            <a:ext cx="9172388" cy="4506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392" y="6498908"/>
            <a:ext cx="1113458" cy="267536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2555776" y="1139840"/>
            <a:ext cx="0" cy="481660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729137" y="1428736"/>
            <a:ext cx="612914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Marido é principal aliado</a:t>
            </a:r>
          </a:p>
          <a:p>
            <a:pPr marL="285750" indent="-28575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Maridos são dependentes das esposas para cuidar dos bebês com </a:t>
            </a:r>
            <a:r>
              <a:rPr lang="pt-BR" sz="2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microcefalia</a:t>
            </a:r>
          </a:p>
          <a:p>
            <a:pPr marL="285750" lvl="0" indent="-28575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Mães ficam sem tempo para cuidar dos outros filhos</a:t>
            </a:r>
          </a:p>
          <a:p>
            <a:pPr marL="285750" lvl="0" indent="-28575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Estresse e fadiga física devido aos longos períodos nos centros de atendimento, todos os dias; má alimentação; </a:t>
            </a:r>
          </a:p>
          <a:p>
            <a:pPr marL="285750" indent="-28575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Relatos </a:t>
            </a:r>
            <a:r>
              <a:rPr lang="pt-BR" sz="2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de abandono (família, amigos e até dos maridos)</a:t>
            </a:r>
          </a:p>
          <a:p>
            <a:pPr marL="285750" lvl="0" indent="-28575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Há relatos de mães que abandonaram seus filhos</a:t>
            </a:r>
          </a:p>
          <a:p>
            <a:pPr marL="285750" lvl="0" indent="-28575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Estigma e discriminação</a:t>
            </a:r>
            <a:endParaRPr lang="pt-BR" sz="2000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11" name="Picture 10" descr="C:\Users\asouza\Documents\Zika\SitRep\Maio\13119036_1088032171253248_4661435517396127274_n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91" y="3548143"/>
            <a:ext cx="2257425" cy="22574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4"/>
          <p:cNvSpPr/>
          <p:nvPr/>
        </p:nvSpPr>
        <p:spPr>
          <a:xfrm>
            <a:off x="454352" y="334397"/>
            <a:ext cx="8294112" cy="5778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Principais</a:t>
            </a:r>
            <a:r>
              <a:rPr lang="en-US" sz="2400" b="1" dirty="0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achados</a:t>
            </a:r>
            <a:endParaRPr lang="en-US" sz="2400" b="1" dirty="0" smtClean="0">
              <a:solidFill>
                <a:srgbClr val="00A3DB"/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4991" y="1536662"/>
            <a:ext cx="2267744" cy="59052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Apoio familiar e social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24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28388" y="6407353"/>
            <a:ext cx="9172388" cy="4506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392" y="6498908"/>
            <a:ext cx="1113458" cy="267536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2339752" y="1139840"/>
            <a:ext cx="0" cy="481660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463794" y="4606096"/>
            <a:ext cx="6465924" cy="1608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900" i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pt-BR" sz="1900" i="1" dirty="0">
                <a:latin typeface="Arial" pitchFamily="34" charset="0"/>
                <a:cs typeface="Arial" pitchFamily="34" charset="0"/>
              </a:rPr>
              <a:t>A gente está fora de casa de segunda à sexta, estamos nas terapias, fono, fisio, estimulação visual, auditiva.”</a:t>
            </a:r>
            <a:endParaRPr lang="en-US" sz="19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1900" i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900" i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pt-BR" sz="1900" i="1" dirty="0">
                <a:latin typeface="Arial" pitchFamily="34" charset="0"/>
                <a:cs typeface="Arial" pitchFamily="34" charset="0"/>
              </a:rPr>
              <a:t>Meu filho faz 4 dias de terapia na semana em 3 lugares diferentes</a:t>
            </a:r>
            <a:r>
              <a:rPr lang="pt-BR" sz="1900" i="1" dirty="0" smtClean="0">
                <a:latin typeface="Arial" pitchFamily="34" charset="0"/>
                <a:cs typeface="Arial" pitchFamily="34" charset="0"/>
              </a:rPr>
              <a:t>.”</a:t>
            </a:r>
            <a:endParaRPr lang="en-US" sz="19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053619"/>
            <a:ext cx="1161848" cy="1045379"/>
          </a:xfrm>
          <a:prstGeom prst="rect">
            <a:avLst/>
          </a:prstGeom>
        </p:spPr>
      </p:pic>
      <p:pic>
        <p:nvPicPr>
          <p:cNvPr id="11" name="Picture 10" descr="R:\PUBLIC\3-COMMUNICATION\ZIKA\Fotos\FotosSemLegendas\album-55419349-downloads\_34Q078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464" y="892122"/>
            <a:ext cx="5308936" cy="361699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tângulo 4"/>
          <p:cNvSpPr/>
          <p:nvPr/>
        </p:nvSpPr>
        <p:spPr>
          <a:xfrm>
            <a:off x="454352" y="334397"/>
            <a:ext cx="8294112" cy="5778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Principais</a:t>
            </a:r>
            <a:r>
              <a:rPr lang="en-US" sz="2400" b="1" dirty="0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achados</a:t>
            </a:r>
            <a:endParaRPr lang="en-US" sz="2400" b="1" dirty="0" smtClean="0">
              <a:solidFill>
                <a:srgbClr val="00A3DB"/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8550" y="1398316"/>
            <a:ext cx="2267744" cy="59052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Apoio familiar e social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30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28388" y="6407353"/>
            <a:ext cx="9172388" cy="4506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392" y="6498908"/>
            <a:ext cx="1113458" cy="267536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2555776" y="1112724"/>
            <a:ext cx="0" cy="481660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555776" y="1184732"/>
            <a:ext cx="619268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4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Problemas </a:t>
            </a:r>
            <a:r>
              <a:rPr lang="pt-BR" sz="24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de saúde, que não parecem ser relacionados diretamente à microcefalia, não recebem a devida atenção (catarro, infecção urinária, febre alta). </a:t>
            </a:r>
          </a:p>
          <a:p>
            <a:pPr marL="285750" lvl="0" indent="-28575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4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Casos </a:t>
            </a:r>
            <a:r>
              <a:rPr lang="pt-BR" sz="24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foram tratados de forma inadequada </a:t>
            </a:r>
            <a:r>
              <a:rPr lang="pt-BR" sz="24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(tratar </a:t>
            </a:r>
            <a:r>
              <a:rPr lang="pt-BR" sz="24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o choro com Luftal e não como convulsão</a:t>
            </a:r>
            <a:r>
              <a:rPr lang="pt-BR" sz="24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).</a:t>
            </a:r>
          </a:p>
          <a:p>
            <a:pPr marL="285750" indent="-28575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4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Sentem que há médicos preparados, mas há médicos que não têm conhecimento suficiente para lidar com a situação de seus filhos</a:t>
            </a:r>
          </a:p>
          <a:p>
            <a:pPr marL="285750" lvl="0" indent="-285750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pt-BR" sz="2000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9" name="Retângulo 4"/>
          <p:cNvSpPr/>
          <p:nvPr/>
        </p:nvSpPr>
        <p:spPr>
          <a:xfrm>
            <a:off x="454352" y="334397"/>
            <a:ext cx="8294112" cy="5778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Principais</a:t>
            </a:r>
            <a:r>
              <a:rPr lang="en-US" sz="2400" b="1" dirty="0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achados</a:t>
            </a:r>
            <a:endParaRPr lang="en-US" sz="2400" b="1" dirty="0" smtClean="0">
              <a:solidFill>
                <a:srgbClr val="00A3DB"/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10" name="Rounded Rectangle 15"/>
          <p:cNvSpPr/>
          <p:nvPr/>
        </p:nvSpPr>
        <p:spPr>
          <a:xfrm>
            <a:off x="18550" y="1398316"/>
            <a:ext cx="2267744" cy="88767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Desafio das mães na rede de atendimento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72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28388" y="6407353"/>
            <a:ext cx="9172388" cy="4506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392" y="6498908"/>
            <a:ext cx="1113458" cy="267536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133831" y="6145914"/>
            <a:ext cx="4608511" cy="24157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9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Photo</a:t>
            </a:r>
            <a:r>
              <a:rPr lang="pt-BR" sz="9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pt-BR" sz="9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credit</a:t>
            </a:r>
            <a:r>
              <a:rPr lang="pt-BR" sz="9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: ©UNICEF/BRZ/Jorge Barbosa</a:t>
            </a:r>
            <a:endParaRPr lang="pt-BR" sz="1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pt-BR" sz="1200" dirty="0">
                <a:solidFill>
                  <a:srgbClr val="FFFFFF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pt-BR" sz="1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9" name="Picture 8" descr="C:\Users\asouza\Documents\Zika\SitRep\Abril\DSC_666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564904"/>
            <a:ext cx="5094119" cy="356108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832178" y="938624"/>
            <a:ext cx="5916286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6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16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Gostariam de mais reconhecimento dos centros de atendimento (sentem que só se interessam pela pesquisa, e não por seus filhos, e muito menos pelas mães)</a:t>
            </a:r>
          </a:p>
          <a:p>
            <a:pPr marL="285750" lvl="0" indent="-285750" algn="just">
              <a:spcAft>
                <a:spcPts val="6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16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Alegam que não têm acesso a resultados de exames de seus filhos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790227" y="980728"/>
            <a:ext cx="0" cy="481660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4"/>
          <p:cNvSpPr/>
          <p:nvPr/>
        </p:nvSpPr>
        <p:spPr>
          <a:xfrm>
            <a:off x="454352" y="334397"/>
            <a:ext cx="8294112" cy="5778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Principais</a:t>
            </a:r>
            <a:r>
              <a:rPr lang="en-US" sz="2400" b="1" dirty="0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achados</a:t>
            </a:r>
            <a:endParaRPr lang="en-US" sz="2400" b="1" dirty="0" smtClean="0">
              <a:solidFill>
                <a:srgbClr val="00A3DB"/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17" name="Rounded Rectangle 15"/>
          <p:cNvSpPr/>
          <p:nvPr/>
        </p:nvSpPr>
        <p:spPr>
          <a:xfrm>
            <a:off x="18550" y="1398316"/>
            <a:ext cx="2267744" cy="88767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Desafio das mães na rede de atendimento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70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28388" y="6407353"/>
            <a:ext cx="9172388" cy="4506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392" y="6498908"/>
            <a:ext cx="1113458" cy="267536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2526402" y="1052736"/>
            <a:ext cx="0" cy="481660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526402" y="1260043"/>
            <a:ext cx="626044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Faltam centros de atendimento fora da </a:t>
            </a:r>
            <a:r>
              <a:rPr lang="pt-BR" sz="2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capital</a:t>
            </a:r>
            <a:endParaRPr lang="pt-BR" sz="2000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285750" lvl="0" indent="-28575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Atendimento clínico </a:t>
            </a:r>
            <a:r>
              <a:rPr lang="pt-BR" sz="2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às mães nos mesmo locais em que levam os filhos (ou elas não têm como ir ao médico</a:t>
            </a:r>
            <a:r>
              <a:rPr lang="pt-BR" sz="2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)</a:t>
            </a:r>
            <a:endParaRPr lang="pt-BR" sz="2000" u="sng" dirty="0" smtClean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285750" lvl="0" indent="-28575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Necessidade de orientações mais precisas sobre diagnóstico e tratamento</a:t>
            </a:r>
          </a:p>
          <a:p>
            <a:pPr marL="285750" lvl="0" indent="-28575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Receber informações e materiais para estimular bebês em casa</a:t>
            </a:r>
            <a:endParaRPr lang="pt-BR" sz="2000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8" name="Retângulo 4"/>
          <p:cNvSpPr/>
          <p:nvPr/>
        </p:nvSpPr>
        <p:spPr>
          <a:xfrm>
            <a:off x="454352" y="334397"/>
            <a:ext cx="8294112" cy="5778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Principais</a:t>
            </a:r>
            <a:r>
              <a:rPr lang="en-US" sz="2400" b="1" dirty="0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achados</a:t>
            </a:r>
            <a:endParaRPr lang="en-US" sz="2400" b="1" dirty="0" smtClean="0">
              <a:solidFill>
                <a:srgbClr val="00A3DB"/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10" name="Rounded Rectangle 15"/>
          <p:cNvSpPr/>
          <p:nvPr/>
        </p:nvSpPr>
        <p:spPr>
          <a:xfrm>
            <a:off x="72008" y="1398316"/>
            <a:ext cx="2267744" cy="117342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Necessidades das mães na rede de atendimento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74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28388" y="6407353"/>
            <a:ext cx="9172388" cy="4506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392" y="6498908"/>
            <a:ext cx="1113458" cy="267536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2483768" y="1060666"/>
            <a:ext cx="0" cy="481660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555776" y="1679317"/>
            <a:ext cx="611865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Falta conhecimento sobre o que é a </a:t>
            </a:r>
            <a:r>
              <a:rPr lang="pt-BR" sz="2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doença</a:t>
            </a:r>
          </a:p>
          <a:p>
            <a:pPr marL="285750" lvl="0" indent="-28575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Muitas </a:t>
            </a:r>
            <a:r>
              <a:rPr lang="pt-BR" sz="2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informações </a:t>
            </a:r>
            <a:r>
              <a:rPr lang="pt-BR" sz="2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imprecisas</a:t>
            </a:r>
          </a:p>
          <a:p>
            <a:pPr marL="285750" lvl="0" indent="-28575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Não </a:t>
            </a:r>
            <a:r>
              <a:rPr lang="pt-BR" sz="2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recebem orientações sobre alimentação (muitas não amamentam</a:t>
            </a:r>
            <a:r>
              <a:rPr lang="pt-BR" sz="2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)</a:t>
            </a:r>
          </a:p>
          <a:p>
            <a:pPr marL="285750" lvl="0" indent="-28575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Não </a:t>
            </a:r>
            <a:r>
              <a:rPr lang="pt-BR" sz="2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recebem informação sobre o que fazer em emergências (por exemplo, convulsões</a:t>
            </a:r>
            <a:r>
              <a:rPr lang="pt-BR" sz="2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)</a:t>
            </a:r>
          </a:p>
          <a:p>
            <a:pPr marL="285750" lvl="0" indent="-28575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Faltam </a:t>
            </a:r>
            <a:r>
              <a:rPr lang="pt-BR" sz="2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informações sobre estimulação em casa, o que aumenta a necessidade de ir até os centros de atendimento</a:t>
            </a:r>
          </a:p>
        </p:txBody>
      </p:sp>
      <p:sp>
        <p:nvSpPr>
          <p:cNvPr id="8" name="Retângulo 4"/>
          <p:cNvSpPr/>
          <p:nvPr/>
        </p:nvSpPr>
        <p:spPr>
          <a:xfrm>
            <a:off x="380321" y="411652"/>
            <a:ext cx="8294112" cy="5778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Principais</a:t>
            </a:r>
            <a:r>
              <a:rPr lang="en-US" sz="2400" b="1" dirty="0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achados</a:t>
            </a:r>
            <a:endParaRPr lang="en-US" sz="2400" b="1" dirty="0" smtClean="0">
              <a:solidFill>
                <a:srgbClr val="00A3DB"/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11" name="Rounded Rectangle 15"/>
          <p:cNvSpPr/>
          <p:nvPr/>
        </p:nvSpPr>
        <p:spPr>
          <a:xfrm>
            <a:off x="23422" y="1700243"/>
            <a:ext cx="2267744" cy="82164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Conhecimento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informação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89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28388" y="6407353"/>
            <a:ext cx="9172388" cy="4506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392" y="6498908"/>
            <a:ext cx="1113458" cy="267536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2411760" y="1060666"/>
            <a:ext cx="0" cy="481660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43" y="4293096"/>
            <a:ext cx="1161848" cy="104537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555777" y="4395247"/>
            <a:ext cx="637219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i="1" dirty="0" smtClean="0"/>
              <a:t>“Não consigo colocar em prática o que aprendo. Ele (bebê) fica irritado ou não quer fazer o exercício”</a:t>
            </a:r>
          </a:p>
          <a:p>
            <a:pPr algn="just"/>
            <a:endParaRPr lang="pt-BR" sz="2000" i="1" dirty="0" smtClean="0"/>
          </a:p>
          <a:p>
            <a:pPr algn="just"/>
            <a:endParaRPr lang="en-US" sz="1600" dirty="0"/>
          </a:p>
        </p:txBody>
      </p:sp>
      <p:pic>
        <p:nvPicPr>
          <p:cNvPr id="18" name="Picture 17" descr="C:\Users\asouza\Documents\Zika\Fotos\12718073_1043677969022002_202892602177740537_n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715" y="1080284"/>
            <a:ext cx="2826373" cy="2848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3814" y="1080283"/>
            <a:ext cx="2736618" cy="284878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tângulo 4"/>
          <p:cNvSpPr/>
          <p:nvPr/>
        </p:nvSpPr>
        <p:spPr>
          <a:xfrm>
            <a:off x="454352" y="334397"/>
            <a:ext cx="8294112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Principais</a:t>
            </a:r>
            <a:r>
              <a:rPr lang="en-US" sz="2400" b="1" dirty="0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achados</a:t>
            </a:r>
            <a:r>
              <a:rPr lang="en-US" sz="2400" b="1" dirty="0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: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8550" y="1398316"/>
            <a:ext cx="2267744" cy="59052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Conhecimento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e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informação</a:t>
            </a:r>
            <a:endPara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97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1095325"/>
            <a:ext cx="3126315" cy="3989859"/>
          </a:xfrm>
        </p:spPr>
        <p:txBody>
          <a:bodyPr>
            <a:normAutofit/>
          </a:bodyPr>
          <a:lstStyle/>
          <a:p>
            <a:pPr algn="ctr"/>
            <a:r>
              <a:rPr lang="pt-PT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Primeira etapa de </a:t>
            </a:r>
            <a:br>
              <a:rPr lang="pt-PT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pt-PT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planejamento do projeto</a:t>
            </a:r>
            <a:br>
              <a:rPr lang="pt-PT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pt-PT" sz="2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(Em Recife-PE, dias 18 e 19/04/2016)</a:t>
            </a:r>
            <a:endParaRPr lang="en-US" sz="22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8388" y="6407353"/>
            <a:ext cx="9172388" cy="4506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495741"/>
            <a:ext cx="1113458" cy="267536"/>
          </a:xfrm>
          <a:prstGeom prst="rect">
            <a:avLst/>
          </a:prstGeom>
        </p:spPr>
      </p:pic>
      <p:pic>
        <p:nvPicPr>
          <p:cNvPr id="11" name="Picture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3968" y="188639"/>
            <a:ext cx="4770116" cy="617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9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28388" y="6407353"/>
            <a:ext cx="9172388" cy="4506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392" y="6498908"/>
            <a:ext cx="1113458" cy="267536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2555776" y="1060666"/>
            <a:ext cx="0" cy="481660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668926" y="1124744"/>
            <a:ext cx="6192688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Conversas</a:t>
            </a:r>
            <a:r>
              <a:rPr lang="pt-BR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: a transmissão oral de informações, principalmente no que diz respeito ao diagnóstico e ao esclarecimento das condições médicas da </a:t>
            </a:r>
            <a:r>
              <a:rPr lang="pt-BR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criança.</a:t>
            </a:r>
          </a:p>
          <a:p>
            <a:pPr marL="285750" lvl="0" indent="-28575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b="1" i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Helpline</a:t>
            </a:r>
            <a:r>
              <a:rPr lang="pt-BR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: </a:t>
            </a:r>
            <a:r>
              <a:rPr lang="pt-BR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garantir atendimento imediato, via telefone, em situações de </a:t>
            </a:r>
            <a:r>
              <a:rPr lang="pt-BR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emergência. </a:t>
            </a:r>
          </a:p>
          <a:p>
            <a:pPr marL="285750" lvl="0" indent="-28575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Uma</a:t>
            </a:r>
            <a:r>
              <a:rPr lang="pt-BR" sz="20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pt-BR" sz="20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cartilha</a:t>
            </a:r>
            <a:r>
              <a:rPr lang="pt-BR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: reforçar e complementar, por escrito e com ilustrações, as orientações que recebem dos profissionais da área da saúde no </a:t>
            </a:r>
            <a:r>
              <a:rPr lang="pt-BR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tocante: </a:t>
            </a:r>
          </a:p>
          <a:p>
            <a:pPr marL="1200150" lvl="2" indent="-28575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aos cuidados básicos associados aos sintomas. </a:t>
            </a:r>
          </a:p>
          <a:p>
            <a:pPr marL="1200150" lvl="2" indent="-28575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e</a:t>
            </a:r>
            <a:r>
              <a:rPr lang="pt-BR" dirty="0" err="1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stimulação</a:t>
            </a:r>
            <a:endParaRPr lang="pt-BR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1200150" lvl="2" indent="-28575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a</a:t>
            </a:r>
            <a:r>
              <a:rPr lang="pt-BR" dirty="0" err="1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limentação</a:t>
            </a:r>
            <a:r>
              <a:rPr lang="pt-BR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e amamentação</a:t>
            </a:r>
          </a:p>
          <a:p>
            <a:pPr marL="1200150" lvl="2" indent="-28575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o</a:t>
            </a:r>
            <a:r>
              <a:rPr lang="pt-BR" dirty="0" err="1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rientações</a:t>
            </a:r>
            <a:r>
              <a:rPr lang="pt-BR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gerais para mães de primeira viagem</a:t>
            </a:r>
          </a:p>
        </p:txBody>
      </p:sp>
      <p:sp>
        <p:nvSpPr>
          <p:cNvPr id="8" name="Retângulo 4"/>
          <p:cNvSpPr/>
          <p:nvPr/>
        </p:nvSpPr>
        <p:spPr>
          <a:xfrm>
            <a:off x="454352" y="334397"/>
            <a:ext cx="8294112" cy="5778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Principais</a:t>
            </a:r>
            <a:r>
              <a:rPr lang="en-US" sz="2400" b="1" dirty="0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achados</a:t>
            </a:r>
            <a:endParaRPr lang="en-US" sz="2400" b="1" dirty="0" smtClean="0">
              <a:solidFill>
                <a:srgbClr val="00A3DB"/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10" name="Rounded Rectangle 15"/>
          <p:cNvSpPr/>
          <p:nvPr/>
        </p:nvSpPr>
        <p:spPr>
          <a:xfrm>
            <a:off x="18550" y="1398316"/>
            <a:ext cx="2267744" cy="153061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Como gostaria de receber as informações sobre cuidados em casa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27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28388" y="6407353"/>
            <a:ext cx="9172388" cy="4506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392" y="6498908"/>
            <a:ext cx="1113458" cy="267536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2555776" y="1060666"/>
            <a:ext cx="0" cy="481660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635762" y="1689189"/>
            <a:ext cx="604069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Fonte mais confiável são os centros de </a:t>
            </a:r>
            <a:r>
              <a:rPr lang="pt-BR" sz="2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atendimento</a:t>
            </a:r>
          </a:p>
          <a:p>
            <a:pPr marL="285750" lvl="0" indent="-28575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Confiam </a:t>
            </a:r>
            <a:r>
              <a:rPr lang="pt-BR" sz="2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também nas orientações das outras mães (em conversas enquanto esperam nos centros de atendimento e </a:t>
            </a:r>
            <a:r>
              <a:rPr lang="pt-BR" sz="2000" dirty="0">
                <a:solidFill>
                  <a:srgbClr val="00B05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também em grupos de Whatsapp</a:t>
            </a:r>
            <a:r>
              <a:rPr lang="pt-BR" sz="2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)</a:t>
            </a:r>
          </a:p>
          <a:p>
            <a:pPr marL="285750" lvl="0" indent="-28575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Google</a:t>
            </a:r>
          </a:p>
          <a:p>
            <a:pPr marL="285750" lvl="0" indent="-28575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Sentem </a:t>
            </a:r>
            <a:r>
              <a:rPr lang="pt-BR" sz="2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falta de um atendimento de emergência, como um telefone 24h para </a:t>
            </a:r>
            <a:r>
              <a:rPr lang="pt-BR" sz="2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orientação</a:t>
            </a:r>
            <a:r>
              <a:rPr lang="pt-BR" sz="2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.</a:t>
            </a:r>
          </a:p>
        </p:txBody>
      </p:sp>
      <p:sp>
        <p:nvSpPr>
          <p:cNvPr id="9" name="Retângulo 4"/>
          <p:cNvSpPr/>
          <p:nvPr/>
        </p:nvSpPr>
        <p:spPr>
          <a:xfrm>
            <a:off x="454352" y="334397"/>
            <a:ext cx="8294112" cy="5778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Principais</a:t>
            </a:r>
            <a:r>
              <a:rPr lang="en-US" sz="2400" b="1" dirty="0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achados</a:t>
            </a:r>
            <a:endParaRPr lang="en-US" sz="2400" b="1" dirty="0" smtClean="0">
              <a:solidFill>
                <a:srgbClr val="00A3DB"/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11" name="Rounded Rectangle 15"/>
          <p:cNvSpPr/>
          <p:nvPr/>
        </p:nvSpPr>
        <p:spPr>
          <a:xfrm>
            <a:off x="18550" y="1398316"/>
            <a:ext cx="2321202" cy="80654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Onde se informam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36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624"/>
            <a:ext cx="9172388" cy="110745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4"/>
          <p:cNvSpPr/>
          <p:nvPr/>
        </p:nvSpPr>
        <p:spPr>
          <a:xfrm>
            <a:off x="179512" y="340182"/>
            <a:ext cx="475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Profissionais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de </a:t>
            </a:r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saúde</a:t>
            </a:r>
            <a:endParaRPr lang="pt-BR" sz="3200" dirty="0">
              <a:solidFill>
                <a:schemeClr val="bg1"/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pic>
        <p:nvPicPr>
          <p:cNvPr id="5" name="Picture 7" descr="F:\FOTOS\IMG_6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2081"/>
            <a:ext cx="9144000" cy="570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6653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28388" y="6407353"/>
            <a:ext cx="9172388" cy="4506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502" y="6462560"/>
            <a:ext cx="1113458" cy="267536"/>
          </a:xfrm>
          <a:prstGeom prst="rect">
            <a:avLst/>
          </a:prstGeom>
        </p:spPr>
      </p:pic>
      <p:sp>
        <p:nvSpPr>
          <p:cNvPr id="16" name="TextBox 9"/>
          <p:cNvSpPr txBox="1"/>
          <p:nvPr/>
        </p:nvSpPr>
        <p:spPr>
          <a:xfrm>
            <a:off x="228909" y="1098605"/>
            <a:ext cx="2170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pt-BR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Impressões iniciais sobre a doença</a:t>
            </a:r>
            <a:endParaRPr lang="pt-BR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11760" y="1056805"/>
            <a:ext cx="63367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Implicações mais complexas do que as relacionadas aos casos de microcefalia que já conheciam (não-zika)</a:t>
            </a:r>
          </a:p>
          <a:p>
            <a:pPr marL="214313" indent="-214313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Dificuldades e incertezas</a:t>
            </a:r>
          </a:p>
        </p:txBody>
      </p:sp>
      <p:sp>
        <p:nvSpPr>
          <p:cNvPr id="21" name="TextBox 9"/>
          <p:cNvSpPr txBox="1"/>
          <p:nvPr/>
        </p:nvSpPr>
        <p:spPr>
          <a:xfrm>
            <a:off x="228909" y="2390570"/>
            <a:ext cx="20492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pt-BR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Confronto inicial </a:t>
            </a:r>
            <a:endParaRPr lang="pt-BR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algn="r">
              <a:spcAft>
                <a:spcPts val="1200"/>
              </a:spcAft>
            </a:pPr>
            <a:r>
              <a:rPr lang="pt-BR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com </a:t>
            </a:r>
            <a:r>
              <a:rPr lang="pt-BR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 doença</a:t>
            </a:r>
            <a:endParaRPr lang="pt-BR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86947" y="2358509"/>
            <a:ext cx="600328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Despreparo dos profissionais </a:t>
            </a:r>
          </a:p>
          <a:p>
            <a:pPr marL="214313" indent="-214313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Muitos ficaram emocionalmente abalados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302361" y="3754775"/>
            <a:ext cx="63365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i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pt-BR" i="1" dirty="0">
                <a:latin typeface="Arial" pitchFamily="34" charset="0"/>
                <a:cs typeface="Arial" pitchFamily="34" charset="0"/>
              </a:rPr>
              <a:t>Eu não conseguia encarar essas crianças, não aguentava. Eu saía e chorava, não conseguia colocar eles no colo. Teve um dia que vimos 70 crianças, foi muito difícil.”</a:t>
            </a:r>
          </a:p>
          <a:p>
            <a:pPr algn="just">
              <a:spcAft>
                <a:spcPts val="0"/>
              </a:spcAft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t-BR" i="1" dirty="0">
                <a:latin typeface="Arial" pitchFamily="34" charset="0"/>
                <a:cs typeface="Arial" pitchFamily="34" charset="0"/>
              </a:rPr>
              <a:t>“A informação não é suficiente de maneira nenhuma. A gente tem o básico, é em cima dele que a gente faz algumas intervenções, a gente precisa de mais capacitação”.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8352" y="4149080"/>
            <a:ext cx="871386" cy="784034"/>
          </a:xfrm>
          <a:prstGeom prst="rect">
            <a:avLst/>
          </a:prstGeom>
        </p:spPr>
      </p:pic>
      <p:sp>
        <p:nvSpPr>
          <p:cNvPr id="14" name="Retângulo 4"/>
          <p:cNvSpPr/>
          <p:nvPr/>
        </p:nvSpPr>
        <p:spPr>
          <a:xfrm>
            <a:off x="454352" y="334397"/>
            <a:ext cx="8294112" cy="5778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Principais</a:t>
            </a:r>
            <a:r>
              <a:rPr lang="en-US" sz="2400" b="1" dirty="0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achados</a:t>
            </a:r>
            <a:r>
              <a:rPr lang="en-US" sz="2400" b="1" dirty="0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: </a:t>
            </a:r>
            <a:r>
              <a:rPr lang="en-US" sz="2400" b="1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profissionais</a:t>
            </a:r>
            <a:r>
              <a:rPr lang="en-US" sz="2400" b="1" dirty="0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de </a:t>
            </a:r>
            <a:r>
              <a:rPr lang="en-US" sz="2400" b="1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saúde</a:t>
            </a:r>
            <a:endParaRPr lang="en-US" sz="2400" b="1" dirty="0" smtClean="0">
              <a:solidFill>
                <a:srgbClr val="00A3DB"/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8677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28388" y="6407353"/>
            <a:ext cx="9172388" cy="4506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502" y="6462560"/>
            <a:ext cx="1113458" cy="267536"/>
          </a:xfrm>
          <a:prstGeom prst="rect">
            <a:avLst/>
          </a:prstGeom>
        </p:spPr>
      </p:pic>
      <p:sp>
        <p:nvSpPr>
          <p:cNvPr id="28" name="TextBox 9"/>
          <p:cNvSpPr txBox="1"/>
          <p:nvPr/>
        </p:nvSpPr>
        <p:spPr>
          <a:xfrm>
            <a:off x="177119" y="1196752"/>
            <a:ext cx="1945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pt-BR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Apoio familiar e social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278908" y="1196752"/>
            <a:ext cx="643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Entendem que as famílias precisam de apoio psicológico e social</a:t>
            </a:r>
          </a:p>
        </p:txBody>
      </p:sp>
      <p:sp>
        <p:nvSpPr>
          <p:cNvPr id="14" name="TextBox 9"/>
          <p:cNvSpPr txBox="1"/>
          <p:nvPr/>
        </p:nvSpPr>
        <p:spPr>
          <a:xfrm>
            <a:off x="177118" y="2270297"/>
            <a:ext cx="1913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pt-BR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Relação com as famílias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08889" y="2042592"/>
            <a:ext cx="640651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Notam que as famílias se sentem esgotadas e até desesperadas</a:t>
            </a:r>
          </a:p>
          <a:p>
            <a:pPr marL="214313" indent="-214313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Encontram famílias que não aceitam o diagnóstico e, </a:t>
            </a:r>
            <a:r>
              <a:rPr lang="pt-BR" sz="2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portanto, </a:t>
            </a:r>
            <a:r>
              <a:rPr lang="pt-BR" sz="2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não levam os filhos para o tratamento adequado</a:t>
            </a:r>
          </a:p>
          <a:p>
            <a:pPr marL="214313" indent="-214313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Encontram mães que cogitam abandonar os filhos ou até mesmo se suicidar</a:t>
            </a:r>
          </a:p>
          <a:p>
            <a:pPr marL="214313" indent="-214313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Estimulam os companheiros a participarem dos </a:t>
            </a:r>
            <a:r>
              <a:rPr lang="pt-BR" sz="2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grupos de apoio</a:t>
            </a:r>
          </a:p>
        </p:txBody>
      </p:sp>
      <p:pic>
        <p:nvPicPr>
          <p:cNvPr id="17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469" y="6462810"/>
            <a:ext cx="1155743" cy="267536"/>
          </a:xfrm>
          <a:prstGeom prst="rect">
            <a:avLst/>
          </a:prstGeom>
        </p:spPr>
      </p:pic>
      <p:sp>
        <p:nvSpPr>
          <p:cNvPr id="10" name="Retângulo 4"/>
          <p:cNvSpPr/>
          <p:nvPr/>
        </p:nvSpPr>
        <p:spPr>
          <a:xfrm>
            <a:off x="454352" y="334397"/>
            <a:ext cx="8294112" cy="5778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Principais</a:t>
            </a:r>
            <a:r>
              <a:rPr lang="en-US" sz="2400" b="1" dirty="0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achados</a:t>
            </a:r>
            <a:endParaRPr lang="en-US" sz="2400" b="1" dirty="0" smtClean="0">
              <a:solidFill>
                <a:srgbClr val="00A3DB"/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6185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16356" y="6381328"/>
            <a:ext cx="9172388" cy="4506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502" y="6469027"/>
            <a:ext cx="1113458" cy="267536"/>
          </a:xfrm>
          <a:prstGeom prst="rect">
            <a:avLst/>
          </a:prstGeom>
        </p:spPr>
      </p:pic>
      <p:sp>
        <p:nvSpPr>
          <p:cNvPr id="7" name="TextBox 9"/>
          <p:cNvSpPr txBox="1"/>
          <p:nvPr/>
        </p:nvSpPr>
        <p:spPr>
          <a:xfrm>
            <a:off x="394307" y="2708920"/>
            <a:ext cx="1873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00B0F0"/>
                </a:solidFill>
              </a:rPr>
              <a:t>Desafios </a:t>
            </a:r>
            <a:r>
              <a:rPr lang="pt-BR" b="1" dirty="0" smtClean="0">
                <a:solidFill>
                  <a:srgbClr val="00B0F0"/>
                </a:solidFill>
              </a:rPr>
              <a:t>dos </a:t>
            </a:r>
            <a:r>
              <a:rPr lang="en-US" b="1" dirty="0" err="1" smtClean="0">
                <a:solidFill>
                  <a:srgbClr val="00B0F0"/>
                </a:solidFill>
              </a:rPr>
              <a:t>profissionais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>
                <a:solidFill>
                  <a:srgbClr val="00B0F0"/>
                </a:solidFill>
              </a:rPr>
              <a:t>de </a:t>
            </a:r>
            <a:r>
              <a:rPr lang="en-US" b="1" dirty="0" err="1" smtClean="0">
                <a:solidFill>
                  <a:srgbClr val="00B0F0"/>
                </a:solidFill>
              </a:rPr>
              <a:t>saúde</a:t>
            </a:r>
            <a:endParaRPr lang="pt-BR" sz="1500" dirty="0">
              <a:solidFill>
                <a:srgbClr val="00B0F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39752" y="1202212"/>
            <a:ext cx="648072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Entendem que o atendimento ainda está em fase de </a:t>
            </a:r>
            <a:r>
              <a:rPr lang="pt-BR" sz="2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estruturação</a:t>
            </a:r>
          </a:p>
          <a:p>
            <a:pPr marL="214313" indent="-214313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Muitas </a:t>
            </a:r>
            <a:r>
              <a:rPr lang="pt-BR" sz="2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vezes médicos também não têm acesso aos resultados dos </a:t>
            </a:r>
            <a:r>
              <a:rPr lang="pt-BR" sz="2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exames</a:t>
            </a:r>
          </a:p>
          <a:p>
            <a:pPr marL="214313" indent="-214313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Faltam </a:t>
            </a:r>
            <a:r>
              <a:rPr lang="pt-BR" sz="2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profissionais para fazer ponte entre os serviços necessários aos </a:t>
            </a:r>
            <a:r>
              <a:rPr lang="pt-BR" sz="2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bebês</a:t>
            </a:r>
          </a:p>
          <a:p>
            <a:pPr marL="214313" indent="-214313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Falta </a:t>
            </a:r>
            <a:r>
              <a:rPr lang="pt-BR" sz="2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integração entre profissionais de diferentes </a:t>
            </a:r>
            <a:r>
              <a:rPr lang="pt-BR" sz="2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áreas</a:t>
            </a:r>
          </a:p>
          <a:p>
            <a:pPr marL="214313" indent="-214313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Afirmam </a:t>
            </a:r>
            <a:r>
              <a:rPr lang="pt-BR" sz="2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que eles e a rede pública não estão preparados para acolher e estabelecer relação de confiança com as mães e gostariam de apoio</a:t>
            </a:r>
          </a:p>
        </p:txBody>
      </p:sp>
      <p:sp>
        <p:nvSpPr>
          <p:cNvPr id="9" name="Retângulo 4"/>
          <p:cNvSpPr/>
          <p:nvPr/>
        </p:nvSpPr>
        <p:spPr>
          <a:xfrm>
            <a:off x="454352" y="334397"/>
            <a:ext cx="8294112" cy="5778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Principais</a:t>
            </a:r>
            <a:r>
              <a:rPr lang="en-US" sz="2400" b="1" dirty="0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achados</a:t>
            </a:r>
            <a:endParaRPr lang="en-US" sz="2400" b="1" dirty="0" smtClean="0">
              <a:solidFill>
                <a:srgbClr val="00A3DB"/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2485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16356" y="6381328"/>
            <a:ext cx="9172388" cy="4506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502" y="6469027"/>
            <a:ext cx="1113458" cy="26753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55776" y="959797"/>
            <a:ext cx="6192688" cy="486287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14313" indent="-214313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Estabelecer relação de confiança entre profissionais  e mães: ter segurança com informações e aprender a falar a linguagem das </a:t>
            </a:r>
            <a:r>
              <a:rPr lang="pt-BR" sz="2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mães</a:t>
            </a:r>
          </a:p>
          <a:p>
            <a:pPr marL="214313" indent="-214313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Capacitação prática</a:t>
            </a:r>
          </a:p>
          <a:p>
            <a:pPr marL="214313" indent="-214313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Cursos </a:t>
            </a:r>
            <a:r>
              <a:rPr lang="pt-BR" sz="2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de aperfeiçoamento para médicos direcionados a questões específicas desses </a:t>
            </a:r>
            <a:r>
              <a:rPr lang="pt-BR" sz="2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bebês</a:t>
            </a:r>
          </a:p>
          <a:p>
            <a:pPr marL="214313" indent="-214313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Agentes </a:t>
            </a:r>
            <a:r>
              <a:rPr lang="pt-BR" sz="2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Comunitários de Saúde demandam mais treinamento sobre o assunto (afirmam não ter recebido nenhum protocolo sobre como tratar o tema</a:t>
            </a:r>
            <a:r>
              <a:rPr lang="pt-BR" sz="2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)</a:t>
            </a:r>
          </a:p>
          <a:p>
            <a:pPr marL="214313" indent="-214313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pt-BR" sz="2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Integração entre profissionais de diversas áreas</a:t>
            </a:r>
          </a:p>
          <a:p>
            <a:pPr algn="just">
              <a:spcAft>
                <a:spcPts val="1200"/>
              </a:spcAft>
              <a:buClr>
                <a:srgbClr val="000000"/>
              </a:buClr>
            </a:pPr>
            <a:r>
              <a:rPr lang="pt-BR" sz="2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Retângulo 4"/>
          <p:cNvSpPr/>
          <p:nvPr/>
        </p:nvSpPr>
        <p:spPr>
          <a:xfrm>
            <a:off x="454352" y="334397"/>
            <a:ext cx="8294112" cy="5778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Principais</a:t>
            </a:r>
            <a:r>
              <a:rPr lang="en-US" sz="2400" b="1" dirty="0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achados</a:t>
            </a:r>
            <a:endParaRPr lang="en-US" sz="2400" b="1" dirty="0" smtClean="0">
              <a:solidFill>
                <a:srgbClr val="00A3DB"/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8" name="TextBox 9"/>
          <p:cNvSpPr txBox="1"/>
          <p:nvPr/>
        </p:nvSpPr>
        <p:spPr>
          <a:xfrm>
            <a:off x="394307" y="2708920"/>
            <a:ext cx="1873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B0F0"/>
                </a:solidFill>
              </a:rPr>
              <a:t>Necessidades dos </a:t>
            </a:r>
            <a:r>
              <a:rPr lang="en-US" b="1" dirty="0" err="1" smtClean="0">
                <a:solidFill>
                  <a:srgbClr val="00B0F0"/>
                </a:solidFill>
              </a:rPr>
              <a:t>profissionais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endParaRPr lang="pt-BR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2685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16356" y="6362729"/>
            <a:ext cx="9172388" cy="4506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502" y="6450428"/>
            <a:ext cx="1113458" cy="2675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95736" y="1766586"/>
            <a:ext cx="620348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000" i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000" i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i="1" dirty="0">
                <a:latin typeface="Arial" pitchFamily="34" charset="0"/>
                <a:cs typeface="Arial" pitchFamily="34" charset="0"/>
              </a:rPr>
              <a:t>“Ouvindo ela falar, você vai aprendendo e sabendo o que ela precisa. O diagnóstico, por exemplo... não se explicava aquela tomografia para a mãe, mas dá para ela saber o que é calcificação, fala aquelas manchinhas, mostra nas palavras delas, que elas entendem.”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811697"/>
            <a:ext cx="871386" cy="784034"/>
          </a:xfrm>
          <a:prstGeom prst="rect">
            <a:avLst/>
          </a:prstGeom>
        </p:spPr>
      </p:pic>
      <p:sp>
        <p:nvSpPr>
          <p:cNvPr id="6" name="TextBox 9"/>
          <p:cNvSpPr txBox="1"/>
          <p:nvPr/>
        </p:nvSpPr>
        <p:spPr>
          <a:xfrm>
            <a:off x="394307" y="1176176"/>
            <a:ext cx="1873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Desafios </a:t>
            </a:r>
            <a:r>
              <a:rPr lang="pt-BR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dos </a:t>
            </a:r>
            <a:r>
              <a:rPr lang="en-US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profissionais</a:t>
            </a:r>
            <a:r>
              <a:rPr lang="en-US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n-US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saúde</a:t>
            </a:r>
            <a:endParaRPr lang="pt-BR" sz="15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4"/>
          <p:cNvSpPr/>
          <p:nvPr/>
        </p:nvSpPr>
        <p:spPr>
          <a:xfrm>
            <a:off x="454352" y="334397"/>
            <a:ext cx="8294112" cy="5778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Principais</a:t>
            </a:r>
            <a:r>
              <a:rPr lang="en-US" sz="2400" b="1" dirty="0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achados</a:t>
            </a:r>
            <a:endParaRPr lang="en-US" sz="2400" b="1" dirty="0" smtClean="0">
              <a:solidFill>
                <a:srgbClr val="00A3DB"/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69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16356" y="6434737"/>
            <a:ext cx="9172388" cy="4506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502" y="6522436"/>
            <a:ext cx="1113458" cy="2675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11760" y="1566852"/>
            <a:ext cx="62562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Informação não é suficiente. Entendem que a prevenção de casos de microcefalia continuará sendo um grande problema enquanto não houver saneamento adequado para toda a população</a:t>
            </a:r>
            <a:r>
              <a:rPr lang="pt-BR" sz="2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.</a:t>
            </a:r>
          </a:p>
          <a:p>
            <a:pPr marL="214313" indent="-214313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Percebem </a:t>
            </a:r>
            <a:r>
              <a:rPr lang="pt-BR" sz="2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benefícios nos grupos de mães </a:t>
            </a:r>
            <a:r>
              <a:rPr lang="pt-BR" sz="2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(presenciais </a:t>
            </a:r>
            <a:r>
              <a:rPr lang="pt-BR" sz="2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e via Whatsapp), mas percebem risco de que informação pouco criteriosa seja propagada</a:t>
            </a:r>
            <a:r>
              <a:rPr lang="pt-BR" sz="2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.</a:t>
            </a:r>
          </a:p>
          <a:p>
            <a:pPr marL="214313" indent="-214313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Mães </a:t>
            </a:r>
            <a:r>
              <a:rPr lang="pt-BR" sz="2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ficam desconfortáveis com a curiosidade da mídia em fotografar e filmar seus filhos (se sentem invadidas)</a:t>
            </a:r>
          </a:p>
        </p:txBody>
      </p:sp>
      <p:sp>
        <p:nvSpPr>
          <p:cNvPr id="7" name="Retângulo 4"/>
          <p:cNvSpPr/>
          <p:nvPr/>
        </p:nvSpPr>
        <p:spPr>
          <a:xfrm>
            <a:off x="454352" y="334397"/>
            <a:ext cx="8294112" cy="5778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Principais</a:t>
            </a:r>
            <a:r>
              <a:rPr lang="en-US" sz="2400" b="1" dirty="0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achados</a:t>
            </a:r>
            <a:endParaRPr lang="en-US" sz="2400" b="1" dirty="0" smtClean="0">
              <a:solidFill>
                <a:srgbClr val="00A3DB"/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8" name="TextBox 9"/>
          <p:cNvSpPr txBox="1"/>
          <p:nvPr/>
        </p:nvSpPr>
        <p:spPr>
          <a:xfrm>
            <a:off x="394307" y="2708920"/>
            <a:ext cx="1873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Informação sobre o problema</a:t>
            </a:r>
            <a:endParaRPr lang="pt-BR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3787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16356" y="6381328"/>
            <a:ext cx="9172388" cy="4506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502" y="6469027"/>
            <a:ext cx="1113458" cy="267536"/>
          </a:xfrm>
          <a:prstGeom prst="rect">
            <a:avLst/>
          </a:prstGeom>
        </p:spPr>
      </p:pic>
      <p:sp>
        <p:nvSpPr>
          <p:cNvPr id="7" name="TextBox 9"/>
          <p:cNvSpPr txBox="1"/>
          <p:nvPr/>
        </p:nvSpPr>
        <p:spPr>
          <a:xfrm>
            <a:off x="394307" y="2708920"/>
            <a:ext cx="1873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 smtClean="0">
                <a:solidFill>
                  <a:srgbClr val="00B0F0"/>
                </a:solidFill>
              </a:rPr>
              <a:t>Sugestões dos profissionais </a:t>
            </a:r>
          </a:p>
          <a:p>
            <a:pPr algn="r"/>
            <a:r>
              <a:rPr lang="pt-BR" b="1" dirty="0" smtClean="0">
                <a:solidFill>
                  <a:srgbClr val="00B0F0"/>
                </a:solidFill>
              </a:rPr>
              <a:t>entrevistados</a:t>
            </a:r>
            <a:endParaRPr lang="pt-BR" dirty="0" smtClean="0">
              <a:solidFill>
                <a:srgbClr val="00B0F0"/>
              </a:solidFill>
            </a:endParaRPr>
          </a:p>
        </p:txBody>
      </p:sp>
      <p:sp>
        <p:nvSpPr>
          <p:cNvPr id="8" name="Retângulo 4"/>
          <p:cNvSpPr/>
          <p:nvPr/>
        </p:nvSpPr>
        <p:spPr>
          <a:xfrm>
            <a:off x="454352" y="334397"/>
            <a:ext cx="8294112" cy="5778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Principais</a:t>
            </a:r>
            <a:r>
              <a:rPr lang="en-US" sz="2400" b="1" dirty="0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achados</a:t>
            </a:r>
            <a:endParaRPr lang="en-US" sz="2400" b="1" dirty="0" smtClean="0">
              <a:solidFill>
                <a:srgbClr val="00A3DB"/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/>
          <p:nvPr/>
        </p:nvSpPr>
        <p:spPr>
          <a:xfrm>
            <a:off x="2411760" y="1566852"/>
            <a:ext cx="62562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Oficinas para médicos, fonoaudiólogo, fisioterapeuta e terapeuta ocupacional, como as realizadas na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Fiocruz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214313" indent="-214313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Expandir geograficamente a rede de atendimento para as regiões mais próximas das residências das famílias com crianças com microcefalia</a:t>
            </a:r>
          </a:p>
          <a:p>
            <a:pPr marL="214313" indent="-214313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Estabelecer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como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rotina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realização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de “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Rodas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Conversa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”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para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ajudar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superar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angústia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e o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estresse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trabalho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022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28388" y="6407353"/>
            <a:ext cx="9172388" cy="4506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44" y="5570"/>
            <a:ext cx="8828511" cy="684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5371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99" y="1988840"/>
            <a:ext cx="3325084" cy="7989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7869" y="0"/>
            <a:ext cx="4573597" cy="6758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37311"/>
            <a:ext cx="9144001" cy="6206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832" y="4869160"/>
            <a:ext cx="406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white"/>
                </a:solidFill>
              </a:rPr>
              <a:t>07 de </a:t>
            </a:r>
            <a:r>
              <a:rPr lang="en-US" sz="2800" dirty="0" err="1" smtClean="0">
                <a:solidFill>
                  <a:prstClr val="white"/>
                </a:solidFill>
              </a:rPr>
              <a:t>outubro</a:t>
            </a:r>
            <a:r>
              <a:rPr lang="en-US" sz="2800" dirty="0" smtClean="0">
                <a:solidFill>
                  <a:prstClr val="white"/>
                </a:solidFill>
              </a:rPr>
              <a:t> de 2016</a:t>
            </a:r>
            <a:endParaRPr lang="en-US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58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d:image001.png@01D1CCAE.49B46530"/>
          <p:cNvPicPr/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" t="41243" r="3063"/>
          <a:stretch/>
        </p:blipFill>
        <p:spPr bwMode="auto">
          <a:xfrm>
            <a:off x="61446" y="22145"/>
            <a:ext cx="6422698" cy="4509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6588224" y="732760"/>
            <a:ext cx="219357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rgbClr val="00B0F0"/>
                </a:solidFill>
                <a:latin typeface="Calibri" panose="020F0502020204030204"/>
              </a:rPr>
              <a:t>O vídeo </a:t>
            </a:r>
            <a:r>
              <a:rPr lang="pt-BR" sz="2400" dirty="0">
                <a:solidFill>
                  <a:srgbClr val="00B0F0"/>
                </a:solidFill>
                <a:latin typeface="Calibri" panose="020F0502020204030204"/>
              </a:rPr>
              <a:t>atingiu </a:t>
            </a:r>
            <a:endParaRPr lang="pt-BR" sz="2400" dirty="0" smtClean="0">
              <a:solidFill>
                <a:srgbClr val="00B0F0"/>
              </a:solidFill>
              <a:latin typeface="Calibri" panose="020F0502020204030204"/>
            </a:endParaRPr>
          </a:p>
          <a:p>
            <a:r>
              <a:rPr lang="pt-BR" sz="2400" b="1" dirty="0" smtClean="0">
                <a:solidFill>
                  <a:srgbClr val="00B0F0"/>
                </a:solidFill>
                <a:latin typeface="Calibri" panose="020F0502020204030204"/>
              </a:rPr>
              <a:t>950.000</a:t>
            </a:r>
            <a:r>
              <a:rPr lang="pt-BR" sz="2400" dirty="0" smtClean="0">
                <a:solidFill>
                  <a:srgbClr val="00B0F0"/>
                </a:solidFill>
                <a:latin typeface="Calibri" panose="020F0502020204030204"/>
              </a:rPr>
              <a:t> usuários, </a:t>
            </a:r>
          </a:p>
          <a:p>
            <a:endParaRPr lang="pt-BR" sz="2400" b="1" dirty="0">
              <a:solidFill>
                <a:srgbClr val="00B0F0"/>
              </a:solidFill>
              <a:latin typeface="Calibri" panose="020F0502020204030204"/>
            </a:endParaRPr>
          </a:p>
          <a:p>
            <a:r>
              <a:rPr lang="pt-BR" sz="2400" b="1" dirty="0" smtClean="0">
                <a:solidFill>
                  <a:srgbClr val="00B0F0"/>
                </a:solidFill>
                <a:latin typeface="Calibri" panose="020F0502020204030204"/>
              </a:rPr>
              <a:t>480.000</a:t>
            </a:r>
            <a:r>
              <a:rPr lang="pt-BR" sz="2400" dirty="0" smtClean="0">
                <a:solidFill>
                  <a:srgbClr val="00B0F0"/>
                </a:solidFill>
                <a:latin typeface="Calibri" panose="020F0502020204030204"/>
              </a:rPr>
              <a:t> </a:t>
            </a:r>
            <a:r>
              <a:rPr lang="pt-BR" sz="2400" dirty="0">
                <a:solidFill>
                  <a:srgbClr val="00B0F0"/>
                </a:solidFill>
                <a:latin typeface="Calibri" panose="020F0502020204030204"/>
              </a:rPr>
              <a:t>pontos de vista e </a:t>
            </a:r>
            <a:endParaRPr lang="pt-BR" sz="2400" dirty="0" smtClean="0">
              <a:solidFill>
                <a:srgbClr val="00B0F0"/>
              </a:solidFill>
              <a:latin typeface="Calibri" panose="020F0502020204030204"/>
            </a:endParaRPr>
          </a:p>
          <a:p>
            <a:endParaRPr lang="pt-BR" sz="2400" b="1" dirty="0">
              <a:solidFill>
                <a:srgbClr val="00B0F0"/>
              </a:solidFill>
              <a:latin typeface="Calibri" panose="020F0502020204030204"/>
            </a:endParaRPr>
          </a:p>
          <a:p>
            <a:r>
              <a:rPr lang="pt-BR" sz="2400" b="1" dirty="0" smtClean="0">
                <a:solidFill>
                  <a:srgbClr val="00B0F0"/>
                </a:solidFill>
                <a:latin typeface="Calibri" panose="020F0502020204030204"/>
              </a:rPr>
              <a:t>3.500 </a:t>
            </a:r>
            <a:r>
              <a:rPr lang="pt-BR" sz="2400" dirty="0">
                <a:solidFill>
                  <a:srgbClr val="00B0F0"/>
                </a:solidFill>
                <a:latin typeface="Calibri" panose="020F0502020204030204"/>
              </a:rPr>
              <a:t>ações em mídia social.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28388" y="6407353"/>
            <a:ext cx="9172388" cy="4506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13" name="Image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495741"/>
            <a:ext cx="1113458" cy="26753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48004" y="4619653"/>
            <a:ext cx="83142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prstClr val="black"/>
                </a:solidFill>
              </a:rPr>
              <a:t>Uma história de amor, solidariedade e de superação. </a:t>
            </a:r>
          </a:p>
          <a:p>
            <a:r>
              <a:rPr lang="pt-BR" dirty="0" smtClean="0">
                <a:solidFill>
                  <a:prstClr val="black"/>
                </a:solidFill>
              </a:rPr>
              <a:t>Duda </a:t>
            </a:r>
            <a:r>
              <a:rPr lang="pt-BR" dirty="0">
                <a:solidFill>
                  <a:prstClr val="black"/>
                </a:solidFill>
              </a:rPr>
              <a:t>nasceu com microcefalia e hoje recebe o amor de 3 </a:t>
            </a:r>
            <a:r>
              <a:rPr lang="pt-BR" dirty="0" smtClean="0">
                <a:solidFill>
                  <a:prstClr val="black"/>
                </a:solidFill>
              </a:rPr>
              <a:t>mães.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2324" y="6035631"/>
            <a:ext cx="82089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 smtClean="0">
                <a:solidFill>
                  <a:prstClr val="black"/>
                </a:solidFill>
              </a:rPr>
              <a:t>Fonte: </a:t>
            </a:r>
            <a:r>
              <a:rPr lang="pt-BR" sz="1200" dirty="0" smtClean="0">
                <a:solidFill>
                  <a:srgbClr val="00B0F0"/>
                </a:solidFill>
              </a:rPr>
              <a:t>https</a:t>
            </a:r>
            <a:r>
              <a:rPr lang="pt-BR" sz="1200" dirty="0">
                <a:solidFill>
                  <a:srgbClr val="00B0F0"/>
                </a:solidFill>
              </a:rPr>
              <a:t>://www.facebook.com/UNICEFBrasil/videos/vb.128850220504786/1074144479308684/?type=2&amp;theater</a:t>
            </a:r>
          </a:p>
        </p:txBody>
      </p:sp>
    </p:spTree>
    <p:extLst>
      <p:ext uri="{BB962C8B-B14F-4D97-AF65-F5344CB8AC3E}">
        <p14:creationId xmlns:p14="http://schemas.microsoft.com/office/powerpoint/2010/main" val="20500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6906" y="764704"/>
            <a:ext cx="7886700" cy="3950331"/>
          </a:xfrm>
        </p:spPr>
        <p:txBody>
          <a:bodyPr>
            <a:noAutofit/>
          </a:bodyPr>
          <a:lstStyle/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F0"/>
              </a:buClr>
              <a:buFont typeface="Wingdings" pitchFamily="2" charset="2"/>
              <a:buChar char="Ø"/>
            </a:pPr>
            <a:r>
              <a:rPr lang="es-PA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PA" sz="1600" dirty="0" err="1" smtClean="0">
                <a:latin typeface="Arial" pitchFamily="34" charset="0"/>
                <a:cs typeface="Arial" pitchFamily="34" charset="0"/>
              </a:rPr>
              <a:t>Ministério</a:t>
            </a:r>
            <a:r>
              <a:rPr lang="es-PA" sz="1600" dirty="0" smtClean="0">
                <a:latin typeface="Arial" pitchFamily="34" charset="0"/>
                <a:cs typeface="Arial" pitchFamily="34" charset="0"/>
              </a:rPr>
              <a:t> da </a:t>
            </a:r>
            <a:r>
              <a:rPr lang="es-PA" sz="1600" dirty="0" err="1" smtClean="0">
                <a:latin typeface="Arial" pitchFamily="34" charset="0"/>
                <a:cs typeface="Arial" pitchFamily="34" charset="0"/>
              </a:rPr>
              <a:t>Saúde</a:t>
            </a:r>
            <a:endParaRPr lang="es-PA" sz="16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F0"/>
              </a:buClr>
              <a:buFont typeface="Wingdings" pitchFamily="2" charset="2"/>
              <a:buChar char="Ø"/>
            </a:pPr>
            <a:r>
              <a:rPr lang="es-PA" sz="1600" dirty="0" smtClean="0">
                <a:latin typeface="Arial" pitchFamily="34" charset="0"/>
                <a:cs typeface="Arial" pitchFamily="34" charset="0"/>
              </a:rPr>
              <a:t> UNICEF , OPAS/OMS e </a:t>
            </a:r>
            <a:r>
              <a:rPr lang="es-PA" sz="1600" dirty="0" err="1" smtClean="0">
                <a:latin typeface="Arial" pitchFamily="34" charset="0"/>
                <a:cs typeface="Arial" pitchFamily="34" charset="0"/>
              </a:rPr>
              <a:t>ONUMulheres</a:t>
            </a:r>
            <a:endParaRPr lang="es-PA" sz="16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F0"/>
              </a:buClr>
              <a:buFont typeface="Wingdings" pitchFamily="2" charset="2"/>
              <a:buChar char="Ø"/>
            </a:pPr>
            <a:r>
              <a:rPr lang="es-PA" sz="1600" dirty="0" smtClean="0">
                <a:latin typeface="Arial" pitchFamily="34" charset="0"/>
                <a:cs typeface="Arial" pitchFamily="34" charset="0"/>
              </a:rPr>
              <a:t>Secretaria </a:t>
            </a:r>
            <a:r>
              <a:rPr lang="es-PA" sz="1600" dirty="0">
                <a:latin typeface="Arial" pitchFamily="34" charset="0"/>
                <a:cs typeface="Arial" pitchFamily="34" charset="0"/>
              </a:rPr>
              <a:t>de Saúde do Estado da </a:t>
            </a:r>
            <a:r>
              <a:rPr lang="es-PA" sz="1600" b="1" dirty="0">
                <a:latin typeface="Arial" pitchFamily="34" charset="0"/>
                <a:cs typeface="Arial" pitchFamily="34" charset="0"/>
              </a:rPr>
              <a:t>Paraíba e de Pernambuco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F0"/>
              </a:buClr>
              <a:buFont typeface="Wingdings" pitchFamily="2" charset="2"/>
              <a:buChar char="Ø"/>
            </a:pPr>
            <a:r>
              <a:rPr lang="es-PA" sz="1600" dirty="0" smtClean="0">
                <a:latin typeface="Arial" pitchFamily="34" charset="0"/>
                <a:cs typeface="Arial" pitchFamily="34" charset="0"/>
              </a:rPr>
              <a:t>Secretarias </a:t>
            </a:r>
            <a:r>
              <a:rPr lang="es-PA" sz="1600" dirty="0" err="1" smtClean="0">
                <a:latin typeface="Arial" pitchFamily="34" charset="0"/>
                <a:cs typeface="Arial" pitchFamily="34" charset="0"/>
              </a:rPr>
              <a:t>Municipais</a:t>
            </a:r>
            <a:r>
              <a:rPr lang="es-PA" sz="1600" dirty="0" smtClean="0">
                <a:latin typeface="Arial" pitchFamily="34" charset="0"/>
                <a:cs typeface="Arial" pitchFamily="34" charset="0"/>
              </a:rPr>
              <a:t> de Saúde: </a:t>
            </a:r>
            <a:r>
              <a:rPr lang="es-PA" sz="1600" b="1" dirty="0" err="1" smtClean="0">
                <a:latin typeface="Arial" pitchFamily="34" charset="0"/>
                <a:cs typeface="Arial" pitchFamily="34" charset="0"/>
              </a:rPr>
              <a:t>Campina</a:t>
            </a:r>
            <a:r>
              <a:rPr lang="es-PA" sz="1600" b="1" dirty="0" smtClean="0">
                <a:latin typeface="Arial" pitchFamily="34" charset="0"/>
                <a:cs typeface="Arial" pitchFamily="34" charset="0"/>
              </a:rPr>
              <a:t> Grande-PB e de Recife-PE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F0"/>
              </a:buClr>
              <a:buFont typeface="Wingdings" pitchFamily="2" charset="2"/>
              <a:buChar char="Ø"/>
            </a:pPr>
            <a:r>
              <a:rPr lang="es-PA" sz="1600" dirty="0" smtClean="0">
                <a:latin typeface="Arial" pitchFamily="34" charset="0"/>
                <a:cs typeface="Arial" pitchFamily="34" charset="0"/>
              </a:rPr>
              <a:t>Johnson </a:t>
            </a:r>
            <a:r>
              <a:rPr lang="es-PA" sz="1600" dirty="0">
                <a:latin typeface="Arial" pitchFamily="34" charset="0"/>
                <a:cs typeface="Arial" pitchFamily="34" charset="0"/>
              </a:rPr>
              <a:t>&amp; </a:t>
            </a:r>
            <a:r>
              <a:rPr lang="es-PA" sz="1600" dirty="0" err="1">
                <a:latin typeface="Arial" pitchFamily="34" charset="0"/>
                <a:cs typeface="Arial" pitchFamily="34" charset="0"/>
              </a:rPr>
              <a:t>Johson</a:t>
            </a:r>
            <a:r>
              <a:rPr lang="es-PA" sz="1600" dirty="0">
                <a:latin typeface="Arial" pitchFamily="34" charset="0"/>
                <a:cs typeface="Arial" pitchFamily="34" charset="0"/>
              </a:rPr>
              <a:t> (</a:t>
            </a:r>
            <a:r>
              <a:rPr lang="es-PA" sz="1600" dirty="0" err="1">
                <a:latin typeface="Arial" pitchFamily="34" charset="0"/>
                <a:cs typeface="Arial" pitchFamily="34" charset="0"/>
              </a:rPr>
              <a:t>parceiro</a:t>
            </a:r>
            <a:r>
              <a:rPr lang="es-PA" sz="1600" dirty="0">
                <a:latin typeface="Arial" pitchFamily="34" charset="0"/>
                <a:cs typeface="Arial" pitchFamily="34" charset="0"/>
              </a:rPr>
              <a:t>  estratégico do UNICEF, CONASEMS e IPADS)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F0"/>
              </a:buClr>
              <a:buFont typeface="Wingdings" pitchFamily="2" charset="2"/>
              <a:buChar char="Ø"/>
            </a:pPr>
            <a:r>
              <a:rPr lang="es-PA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s-PA" sz="1600" dirty="0" err="1">
                <a:latin typeface="Arial" pitchFamily="34" charset="0"/>
                <a:cs typeface="Arial" pitchFamily="34" charset="0"/>
              </a:rPr>
              <a:t>Conselho</a:t>
            </a:r>
            <a:r>
              <a:rPr lang="es-PA" sz="1600" dirty="0">
                <a:latin typeface="Arial" pitchFamily="34" charset="0"/>
                <a:cs typeface="Arial" pitchFamily="34" charset="0"/>
              </a:rPr>
              <a:t> nacional das Secretarias </a:t>
            </a:r>
            <a:r>
              <a:rPr lang="es-PA" sz="1600" dirty="0" err="1">
                <a:latin typeface="Arial" pitchFamily="34" charset="0"/>
                <a:cs typeface="Arial" pitchFamily="34" charset="0"/>
              </a:rPr>
              <a:t>Municipais</a:t>
            </a:r>
            <a:r>
              <a:rPr lang="es-PA" sz="1600" dirty="0">
                <a:latin typeface="Arial" pitchFamily="34" charset="0"/>
                <a:cs typeface="Arial" pitchFamily="34" charset="0"/>
              </a:rPr>
              <a:t> de Saúde (CONASEMS)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F0"/>
              </a:buClr>
              <a:buFont typeface="Wingdings" pitchFamily="2" charset="2"/>
              <a:buChar char="Ø"/>
            </a:pPr>
            <a:r>
              <a:rPr lang="pt-BR" sz="1600" dirty="0">
                <a:latin typeface="Arial" pitchFamily="34" charset="0"/>
                <a:cs typeface="Arial" pitchFamily="34" charset="0"/>
              </a:rPr>
              <a:t>Instituto de Pesquisa e Apoio ao Desenvolvimento Social – IPADS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F0"/>
              </a:buClr>
              <a:buFont typeface="Wingdings" pitchFamily="2" charset="2"/>
              <a:buChar char="Ø"/>
            </a:pPr>
            <a:r>
              <a:rPr lang="es-PA" sz="1600" dirty="0" err="1" smtClean="0">
                <a:latin typeface="Arial" pitchFamily="34" charset="0"/>
                <a:cs typeface="Arial" pitchFamily="34" charset="0"/>
              </a:rPr>
              <a:t>Mulheres</a:t>
            </a:r>
            <a:r>
              <a:rPr lang="es-PA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PA" sz="1600" dirty="0" err="1" smtClean="0">
                <a:latin typeface="Arial" pitchFamily="34" charset="0"/>
                <a:cs typeface="Arial" pitchFamily="34" charset="0"/>
              </a:rPr>
              <a:t>Mães</a:t>
            </a:r>
            <a:r>
              <a:rPr lang="es-PA" sz="1600" dirty="0" smtClean="0">
                <a:latin typeface="Arial" pitchFamily="34" charset="0"/>
                <a:cs typeface="Arial" pitchFamily="34" charset="0"/>
              </a:rPr>
              <a:t> e cuidadores de </a:t>
            </a:r>
            <a:r>
              <a:rPr lang="es-PA" sz="1600" dirty="0" err="1" smtClean="0">
                <a:latin typeface="Arial" pitchFamily="34" charset="0"/>
                <a:cs typeface="Arial" pitchFamily="34" charset="0"/>
              </a:rPr>
              <a:t>crianças</a:t>
            </a:r>
            <a:r>
              <a:rPr lang="es-PA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PA" sz="1600" dirty="0" err="1" smtClean="0">
                <a:latin typeface="Arial" pitchFamily="34" charset="0"/>
                <a:cs typeface="Arial" pitchFamily="34" charset="0"/>
              </a:rPr>
              <a:t>com</a:t>
            </a:r>
            <a:r>
              <a:rPr lang="es-PA" sz="1600" dirty="0" smtClean="0">
                <a:latin typeface="Arial" pitchFamily="34" charset="0"/>
                <a:cs typeface="Arial" pitchFamily="34" charset="0"/>
              </a:rPr>
              <a:t> Síndrome </a:t>
            </a:r>
            <a:r>
              <a:rPr lang="es-PA" sz="1600" dirty="0" err="1" smtClean="0">
                <a:latin typeface="Arial" pitchFamily="34" charset="0"/>
                <a:cs typeface="Arial" pitchFamily="34" charset="0"/>
              </a:rPr>
              <a:t>Congênita</a:t>
            </a:r>
            <a:r>
              <a:rPr lang="es-PA" sz="1600" dirty="0" smtClean="0">
                <a:latin typeface="Arial" pitchFamily="34" charset="0"/>
                <a:cs typeface="Arial" pitchFamily="34" charset="0"/>
              </a:rPr>
              <a:t> do ZIKA </a:t>
            </a:r>
            <a:r>
              <a:rPr lang="es-PA" sz="1600" dirty="0" err="1" smtClean="0">
                <a:latin typeface="Arial" pitchFamily="34" charset="0"/>
                <a:cs typeface="Arial" pitchFamily="34" charset="0"/>
              </a:rPr>
              <a:t>vírus</a:t>
            </a:r>
            <a:r>
              <a:rPr lang="es-PA" sz="1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s-PA" sz="1600" dirty="0" err="1" smtClean="0">
                <a:latin typeface="Arial" pitchFamily="34" charset="0"/>
                <a:cs typeface="Arial" pitchFamily="34" charset="0"/>
              </a:rPr>
              <a:t>SCZv</a:t>
            </a:r>
            <a:r>
              <a:rPr lang="es-PA" sz="1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F0"/>
              </a:buClr>
              <a:buFont typeface="Wingdings" pitchFamily="2" charset="2"/>
              <a:buChar char="Ø"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 Parceiros estratégicos do UNICEF: 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Fundação Altino Ventura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; Universidade Federal Rural de Pernambuco. </a:t>
            </a:r>
          </a:p>
        </p:txBody>
      </p:sp>
      <p:sp>
        <p:nvSpPr>
          <p:cNvPr id="6" name="Rectangle 5"/>
          <p:cNvSpPr/>
          <p:nvPr/>
        </p:nvSpPr>
        <p:spPr>
          <a:xfrm>
            <a:off x="-28388" y="6407353"/>
            <a:ext cx="9172388" cy="4506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495741"/>
            <a:ext cx="1113458" cy="267536"/>
          </a:xfrm>
          <a:prstGeom prst="rect">
            <a:avLst/>
          </a:prstGeom>
        </p:spPr>
      </p:pic>
      <p:sp>
        <p:nvSpPr>
          <p:cNvPr id="13" name="Retângulo 4"/>
          <p:cNvSpPr/>
          <p:nvPr/>
        </p:nvSpPr>
        <p:spPr>
          <a:xfrm>
            <a:off x="243229" y="260648"/>
            <a:ext cx="8073187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solidFill>
                  <a:srgbClr val="00B0F0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Parceiros</a:t>
            </a:r>
            <a:endParaRPr lang="en-US" sz="2800" b="1" dirty="0">
              <a:solidFill>
                <a:srgbClr val="00B0F0"/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5517232"/>
            <a:ext cx="9036496" cy="898611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4941168"/>
            <a:ext cx="2411760" cy="738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499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1718806"/>
            <a:ext cx="4032448" cy="3266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 smtClean="0"/>
              <a:t>Elaborar</a:t>
            </a:r>
            <a:r>
              <a:rPr lang="pt-BR" sz="2000" dirty="0"/>
              <a:t>, implementar e avaliar uma metodologia de intervenção para a atenção </a:t>
            </a:r>
            <a:r>
              <a:rPr lang="pt-BR" sz="2000" dirty="0" smtClean="0"/>
              <a:t>integral e </a:t>
            </a:r>
            <a:r>
              <a:rPr lang="pt-BR" sz="2000" dirty="0"/>
              <a:t>humanizada de gestantes, </a:t>
            </a:r>
            <a:r>
              <a:rPr lang="pt-BR" sz="2000" dirty="0" smtClean="0"/>
              <a:t>famílias, </a:t>
            </a:r>
            <a:r>
              <a:rPr lang="pt-BR" sz="2000" dirty="0"/>
              <a:t>cuidadores </a:t>
            </a:r>
            <a:r>
              <a:rPr lang="pt-BR" sz="2000" dirty="0" smtClean="0"/>
              <a:t>e </a:t>
            </a:r>
            <a:r>
              <a:rPr lang="pt-BR" sz="2000" dirty="0"/>
              <a:t>crianças com Síndrome Congênita do ZIKAv e outras deficiências.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2" y="1357298"/>
            <a:ext cx="4054557" cy="4054557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54352" y="334397"/>
            <a:ext cx="8294112" cy="5778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Objetivo</a:t>
            </a:r>
            <a:r>
              <a:rPr lang="en-US" sz="2400" b="1" dirty="0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geral</a:t>
            </a:r>
            <a:endParaRPr lang="en-US" sz="2400" b="1" dirty="0" smtClean="0">
              <a:solidFill>
                <a:srgbClr val="00A3DB"/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89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576" y="1268760"/>
            <a:ext cx="8136904" cy="4965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514350" algn="l"/>
                <a:tab pos="685800" algn="l"/>
                <a:tab pos="742950" algn="l"/>
                <a:tab pos="857250" algn="l"/>
              </a:tabLst>
            </a:pP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</a:rPr>
              <a:t>Monitorar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</a:rPr>
              <a:t>e promover o pré-natal de qualidade para todas as gestantes que tiveram sinais e sintomas sugestivos de infecção por ZIKAv residentes em área de risco para a transmissão do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</a:rPr>
              <a:t>vírus;  </a:t>
            </a:r>
            <a:endParaRPr lang="pt-BR" sz="1600" dirty="0">
              <a:solidFill>
                <a:srgbClr val="000000"/>
              </a:solidFill>
              <a:latin typeface="Times New Roman" panose="02020603050405020304" pitchFamily="18" charset="0"/>
              <a:ea typeface="Times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  <a:tabLst>
                <a:tab pos="514350" algn="l"/>
                <a:tab pos="685800" algn="l"/>
                <a:tab pos="742950" algn="l"/>
                <a:tab pos="857250" algn="l"/>
              </a:tabLs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</a:rPr>
              <a:t>Sensibilizar os profissionais de saúde para a importância do preenchimento da Caderneta de Saúde da Criança e de Saúde da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</a:rPr>
              <a:t>Gestante;</a:t>
            </a:r>
            <a:endParaRPr lang="pt-BR" sz="1600" dirty="0" smtClean="0">
              <a:solidFill>
                <a:srgbClr val="000000"/>
              </a:solidFill>
              <a:latin typeface="Times New Roman" panose="02020603050405020304" pitchFamily="18" charset="0"/>
              <a:ea typeface="Times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  <a:tabLst>
                <a:tab pos="514350" algn="l"/>
                <a:tab pos="685800" algn="l"/>
                <a:tab pos="742950" algn="l"/>
                <a:tab pos="857250" algn="l"/>
              </a:tabLst>
            </a:pP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</a:rPr>
              <a:t>Reforçar os conhecimentos sobre desenvolvimento da criança junto aos profissionais da atenção básica, creches e pré-escola;</a:t>
            </a:r>
            <a:endParaRPr lang="pt-BR" sz="1600" dirty="0" smtClean="0">
              <a:solidFill>
                <a:srgbClr val="000000"/>
              </a:solidFill>
              <a:latin typeface="Times New Roman" panose="02020603050405020304" pitchFamily="18" charset="0"/>
              <a:ea typeface="Times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  <a:tabLst>
                <a:tab pos="514350" algn="l"/>
                <a:tab pos="685800" algn="l"/>
                <a:tab pos="857250" algn="l"/>
              </a:tabLst>
            </a:pP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</a:rPr>
              <a:t>Prover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</a:rPr>
              <a:t>as famílias os conhecimentos necessários para a estimulação do desenvolvimento da criança no ambiente domiciliar;</a:t>
            </a:r>
            <a:endParaRPr lang="pt-BR" sz="1600" dirty="0">
              <a:solidFill>
                <a:srgbClr val="000000"/>
              </a:solidFill>
              <a:latin typeface="Times New Roman" panose="02020603050405020304" pitchFamily="18" charset="0"/>
              <a:ea typeface="Times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  <a:tabLst>
                <a:tab pos="514350" algn="l"/>
                <a:tab pos="685800" algn="l"/>
                <a:tab pos="857250" algn="l"/>
              </a:tabLst>
            </a:pP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Times" panose="02020603050405020304" pitchFamily="18" charset="0"/>
              </a:rPr>
              <a:t>Capacitar os profissionais de saúde da Atenção Básica, da rede de reabilitação e dos serviços </a:t>
            </a:r>
            <a:r>
              <a:rPr lang="pt-BR" dirty="0" smtClean="0">
                <a:solidFill>
                  <a:srgbClr val="FF0000"/>
                </a:solidFill>
                <a:latin typeface="Arial" panose="020B0604020202020204" pitchFamily="34" charset="0"/>
                <a:ea typeface="Times" panose="02020603050405020304" pitchFamily="18" charset="0"/>
              </a:rPr>
              <a:t>especializados, professores e assistentes sociais na 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Times" panose="02020603050405020304" pitchFamily="18" charset="0"/>
              </a:rPr>
              <a:t>utilização de abordagem psicossocial no atendimento às gestantes, famílias e cuidadores; </a:t>
            </a:r>
            <a:endParaRPr lang="pt-BR" sz="1600" dirty="0">
              <a:solidFill>
                <a:srgbClr val="FF0000"/>
              </a:solidFill>
              <a:latin typeface="Times New Roman" panose="02020603050405020304" pitchFamily="18" charset="0"/>
              <a:ea typeface="Times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54352" y="334397"/>
            <a:ext cx="8294112" cy="5778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Objetivos</a:t>
            </a:r>
            <a:r>
              <a:rPr lang="en-US" sz="2400" b="1" dirty="0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específicos</a:t>
            </a:r>
            <a:endParaRPr lang="en-US" sz="2400" b="1" dirty="0" smtClean="0">
              <a:solidFill>
                <a:srgbClr val="00A3DB"/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19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576" y="1268760"/>
            <a:ext cx="8136904" cy="5604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  <a:tabLst>
                <a:tab pos="514350" algn="l"/>
                <a:tab pos="685800" algn="l"/>
                <a:tab pos="857250" algn="l"/>
              </a:tabLst>
            </a:pPr>
            <a:r>
              <a:rPr lang="pt-BR" dirty="0" smtClean="0">
                <a:solidFill>
                  <a:srgbClr val="000000"/>
                </a:solidFill>
                <a:latin typeface="Arial" pitchFamily="34" charset="0"/>
                <a:ea typeface="Times" panose="02020603050405020304" pitchFamily="18" charset="0"/>
                <a:cs typeface="Arial" pitchFamily="34" charset="0"/>
              </a:rPr>
              <a:t>Promover </a:t>
            </a:r>
            <a:r>
              <a:rPr lang="pt-BR" dirty="0">
                <a:solidFill>
                  <a:srgbClr val="000000"/>
                </a:solidFill>
                <a:latin typeface="Arial" pitchFamily="34" charset="0"/>
                <a:ea typeface="Times" panose="02020603050405020304" pitchFamily="18" charset="0"/>
                <a:cs typeface="Arial" pitchFamily="34" charset="0"/>
              </a:rPr>
              <a:t>e reforçar os conhecimentos e as atividades de acompanhamento do desenvolvimento das crianças junto às famílias/cuidadores e profissionais da saúde e educação; 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  <a:tabLst>
                <a:tab pos="514350" algn="l"/>
                <a:tab pos="685800" algn="l"/>
                <a:tab pos="857250" algn="l"/>
              </a:tabLst>
            </a:pPr>
            <a:r>
              <a:rPr lang="pt-BR" dirty="0">
                <a:solidFill>
                  <a:srgbClr val="000000"/>
                </a:solidFill>
                <a:latin typeface="Arial" pitchFamily="34" charset="0"/>
                <a:ea typeface="Times" panose="02020603050405020304" pitchFamily="18" charset="0"/>
                <a:cs typeface="Arial" pitchFamily="34" charset="0"/>
              </a:rPr>
              <a:t>Capacitar os profissionais de saúde da atenção </a:t>
            </a:r>
            <a:r>
              <a:rPr lang="pt-BR" dirty="0" smtClean="0">
                <a:solidFill>
                  <a:srgbClr val="000000"/>
                </a:solidFill>
                <a:latin typeface="Arial" pitchFamily="34" charset="0"/>
                <a:ea typeface="Times" panose="02020603050405020304" pitchFamily="18" charset="0"/>
                <a:cs typeface="Arial" pitchFamily="34" charset="0"/>
              </a:rPr>
              <a:t>básica no diagnóstico e </a:t>
            </a:r>
            <a:r>
              <a:rPr lang="pt-BR" dirty="0">
                <a:solidFill>
                  <a:srgbClr val="000000"/>
                </a:solidFill>
                <a:latin typeface="Arial" pitchFamily="34" charset="0"/>
                <a:ea typeface="Times" panose="02020603050405020304" pitchFamily="18" charset="0"/>
                <a:cs typeface="Arial" pitchFamily="34" charset="0"/>
              </a:rPr>
              <a:t>manejo clínico das crianças, com vistas à descentralização de </a:t>
            </a:r>
            <a:r>
              <a:rPr lang="pt-BR" b="1" u="sng" dirty="0">
                <a:solidFill>
                  <a:srgbClr val="000000"/>
                </a:solidFill>
                <a:latin typeface="Arial" pitchFamily="34" charset="0"/>
                <a:ea typeface="Times" panose="02020603050405020304" pitchFamily="18" charset="0"/>
                <a:cs typeface="Arial" pitchFamily="34" charset="0"/>
              </a:rPr>
              <a:t>parte</a:t>
            </a:r>
            <a:r>
              <a:rPr lang="pt-BR" dirty="0">
                <a:solidFill>
                  <a:srgbClr val="000000"/>
                </a:solidFill>
                <a:latin typeface="Arial" pitchFamily="34" charset="0"/>
                <a:ea typeface="Times" panose="02020603050405020304" pitchFamily="18" charset="0"/>
                <a:cs typeface="Arial" pitchFamily="34" charset="0"/>
              </a:rPr>
              <a:t> do atendimento desenvolvido pelos serviços especializados/referências;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  <a:tabLst>
                <a:tab pos="514350" algn="l"/>
                <a:tab pos="685800" algn="l"/>
                <a:tab pos="857250" algn="l"/>
              </a:tabLst>
            </a:pPr>
            <a:r>
              <a:rPr lang="pt-BR" dirty="0">
                <a:solidFill>
                  <a:srgbClr val="000000"/>
                </a:solidFill>
                <a:latin typeface="Arial" pitchFamily="34" charset="0"/>
                <a:ea typeface="Times" panose="02020603050405020304" pitchFamily="18" charset="0"/>
                <a:cs typeface="Arial" pitchFamily="34" charset="0"/>
              </a:rPr>
              <a:t>Construir uma linha de cuidado integral, intersetorial </a:t>
            </a:r>
            <a:r>
              <a:rPr lang="pt-BR" dirty="0" smtClean="0">
                <a:solidFill>
                  <a:srgbClr val="000000"/>
                </a:solidFill>
                <a:latin typeface="Arial" pitchFamily="34" charset="0"/>
                <a:ea typeface="Times" panose="02020603050405020304" pitchFamily="18" charset="0"/>
                <a:cs typeface="Arial" pitchFamily="34" charset="0"/>
              </a:rPr>
              <a:t>e integrada,  </a:t>
            </a:r>
            <a:r>
              <a:rPr lang="pt-BR" dirty="0">
                <a:solidFill>
                  <a:srgbClr val="000000"/>
                </a:solidFill>
                <a:latin typeface="Arial" pitchFamily="34" charset="0"/>
                <a:ea typeface="Times" panose="02020603050405020304" pitchFamily="18" charset="0"/>
                <a:cs typeface="Arial" pitchFamily="34" charset="0"/>
              </a:rPr>
              <a:t>por meio da organização dos serviços para atuação em rede (revisão dos processos de </a:t>
            </a:r>
            <a:r>
              <a:rPr lang="pt-BR" dirty="0" err="1" smtClean="0">
                <a:solidFill>
                  <a:srgbClr val="000000"/>
                </a:solidFill>
                <a:latin typeface="Arial" pitchFamily="34" charset="0"/>
                <a:ea typeface="Times" panose="02020603050405020304" pitchFamily="18" charset="0"/>
                <a:cs typeface="Arial" pitchFamily="34" charset="0"/>
              </a:rPr>
              <a:t>trabalho,etc</a:t>
            </a:r>
            <a:r>
              <a:rPr lang="pt-BR" dirty="0" smtClean="0">
                <a:solidFill>
                  <a:srgbClr val="000000"/>
                </a:solidFill>
                <a:latin typeface="Arial" pitchFamily="34" charset="0"/>
                <a:ea typeface="Times" panose="02020603050405020304" pitchFamily="18" charset="0"/>
                <a:cs typeface="Arial" pitchFamily="34" charset="0"/>
              </a:rPr>
              <a:t>.); </a:t>
            </a:r>
            <a:r>
              <a:rPr lang="pt-BR" dirty="0">
                <a:solidFill>
                  <a:srgbClr val="000000"/>
                </a:solidFill>
                <a:latin typeface="Arial" pitchFamily="34" charset="0"/>
                <a:ea typeface="Times" panose="02020603050405020304" pitchFamily="18" charset="0"/>
                <a:cs typeface="Arial" pitchFamily="34" charset="0"/>
              </a:rPr>
              <a:t>e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  <a:tabLst>
                <a:tab pos="514350" algn="l"/>
                <a:tab pos="685800" algn="l"/>
                <a:tab pos="857250" algn="l"/>
              </a:tabLst>
            </a:pPr>
            <a:r>
              <a:rPr lang="pt-BR" dirty="0">
                <a:solidFill>
                  <a:srgbClr val="000000"/>
                </a:solidFill>
                <a:latin typeface="Arial" pitchFamily="34" charset="0"/>
                <a:ea typeface="Times" panose="02020603050405020304" pitchFamily="18" charset="0"/>
                <a:cs typeface="Arial" pitchFamily="34" charset="0"/>
              </a:rPr>
              <a:t>Organizar redes comunitárias de acolhimento e proteção a famílias e/ou cuidadores de crianças com SCZv e outras deficiências</a:t>
            </a:r>
            <a:r>
              <a:rPr lang="pt-BR" dirty="0" smtClean="0">
                <a:solidFill>
                  <a:srgbClr val="000000"/>
                </a:solidFill>
                <a:latin typeface="Arial" pitchFamily="34" charset="0"/>
                <a:ea typeface="Times" panose="02020603050405020304" pitchFamily="18" charset="0"/>
                <a:cs typeface="Arial" pitchFamily="34" charset="0"/>
              </a:rPr>
              <a:t>.</a:t>
            </a:r>
          </a:p>
          <a:p>
            <a:pPr marL="342900" indent="-342900" algn="just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  <a:tabLst>
                <a:tab pos="514350" algn="l"/>
                <a:tab pos="685800" algn="l"/>
                <a:tab pos="857250" algn="l"/>
              </a:tabLst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Fortalecer as ações de planejamento reprodutivo </a:t>
            </a:r>
            <a:r>
              <a:rPr lang="pt-BR" dirty="0">
                <a:latin typeface="Arial" pitchFamily="34" charset="0"/>
                <a:cs typeface="Arial" pitchFamily="34" charset="0"/>
              </a:rPr>
              <a:t>nos serviços de atenção básica, prioritariamente em área de maior risco de transmissão do ZIKAv, com especial atenção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às </a:t>
            </a:r>
            <a:r>
              <a:rPr lang="pt-BR" dirty="0">
                <a:latin typeface="Arial" pitchFamily="34" charset="0"/>
                <a:cs typeface="Arial" pitchFamily="34" charset="0"/>
              </a:rPr>
              <a:t>adolescentes. 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  <a:tabLst>
                <a:tab pos="514350" algn="l"/>
                <a:tab pos="685800" algn="l"/>
                <a:tab pos="857250" algn="l"/>
              </a:tabLst>
            </a:pPr>
            <a:endParaRPr lang="pt-BR" dirty="0">
              <a:solidFill>
                <a:srgbClr val="000000"/>
              </a:solidFill>
              <a:latin typeface="Arial" pitchFamily="34" charset="0"/>
              <a:ea typeface="Times" panose="02020603050405020304" pitchFamily="18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54352" y="334397"/>
            <a:ext cx="8294112" cy="5778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Objetivos</a:t>
            </a:r>
            <a:r>
              <a:rPr lang="en-US" sz="2400" b="1" dirty="0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específicos</a:t>
            </a:r>
            <a:endParaRPr lang="en-US" sz="2400" b="1" dirty="0" smtClean="0">
              <a:solidFill>
                <a:srgbClr val="00A3DB"/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3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544625"/>
            <a:ext cx="7243688" cy="3766718"/>
          </a:xfrm>
        </p:spPr>
      </p:pic>
      <p:sp>
        <p:nvSpPr>
          <p:cNvPr id="2" name="Elipse 1"/>
          <p:cNvSpPr/>
          <p:nvPr/>
        </p:nvSpPr>
        <p:spPr>
          <a:xfrm>
            <a:off x="6588224" y="3068960"/>
            <a:ext cx="838200" cy="762000"/>
          </a:xfrm>
          <a:prstGeom prst="ellipse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6" name="Elipse 5"/>
          <p:cNvSpPr/>
          <p:nvPr/>
        </p:nvSpPr>
        <p:spPr>
          <a:xfrm>
            <a:off x="7426424" y="3830960"/>
            <a:ext cx="838200" cy="762000"/>
          </a:xfrm>
          <a:prstGeom prst="ellipse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3" name="Rectangle 2"/>
          <p:cNvSpPr/>
          <p:nvPr/>
        </p:nvSpPr>
        <p:spPr>
          <a:xfrm>
            <a:off x="467544" y="598775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</a:rPr>
              <a:t>O projeto “Redes de Inclusão” tem seu foco no trabalho com populações em situação de vulnerabilidade de regiões de alto risco para a infecção por </a:t>
            </a:r>
            <a:r>
              <a:rPr lang="pt-BR" dirty="0" err="1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</a:rPr>
              <a:t>ZIKAv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</a:rPr>
              <a:t>. A metodologia de intervenção será testada nas cidades de Recife/PE e Campina Grande/PB, ambas localizadas na Região Nordeste do País.</a:t>
            </a:r>
            <a:endParaRPr lang="pt-BR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0683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404664"/>
            <a:ext cx="7886700" cy="615602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s-NI" sz="3200" b="1" dirty="0" err="1">
                <a:solidFill>
                  <a:srgbClr val="00B0F0"/>
                </a:solidFill>
                <a:latin typeface="+mn-lt"/>
                <a:cs typeface="Arial" panose="020B0604020202020204" pitchFamily="34" charset="0"/>
              </a:rPr>
              <a:t>Eixos</a:t>
            </a:r>
            <a:r>
              <a:rPr lang="es-NI" sz="3200" b="1" dirty="0">
                <a:solidFill>
                  <a:srgbClr val="00B0F0"/>
                </a:solidFill>
                <a:latin typeface="+mn-lt"/>
                <a:cs typeface="Arial" panose="020B0604020202020204" pitchFamily="34" charset="0"/>
              </a:rPr>
              <a:t> estratégicos</a:t>
            </a:r>
            <a:endParaRPr lang="es-PA" sz="3200" b="1" dirty="0">
              <a:solidFill>
                <a:srgbClr val="00B0F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228600" y="2276872"/>
            <a:ext cx="2743200" cy="22860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9" name="Elipse 8"/>
          <p:cNvSpPr/>
          <p:nvPr/>
        </p:nvSpPr>
        <p:spPr>
          <a:xfrm>
            <a:off x="3200400" y="2276872"/>
            <a:ext cx="2743200" cy="22860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0" name="Elipse 9"/>
          <p:cNvSpPr/>
          <p:nvPr/>
        </p:nvSpPr>
        <p:spPr>
          <a:xfrm>
            <a:off x="6268453" y="2276872"/>
            <a:ext cx="2743200" cy="22860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1" name="Estrella de 8 puntas 10"/>
          <p:cNvSpPr/>
          <p:nvPr/>
        </p:nvSpPr>
        <p:spPr>
          <a:xfrm>
            <a:off x="1143000" y="1196752"/>
            <a:ext cx="914400" cy="914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2" name="Estrella de 8 puntas 11"/>
          <p:cNvSpPr/>
          <p:nvPr/>
        </p:nvSpPr>
        <p:spPr>
          <a:xfrm>
            <a:off x="4114800" y="1196752"/>
            <a:ext cx="914400" cy="914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3" name="Estrella de 8 puntas 12"/>
          <p:cNvSpPr/>
          <p:nvPr/>
        </p:nvSpPr>
        <p:spPr>
          <a:xfrm>
            <a:off x="7182853" y="1196752"/>
            <a:ext cx="914400" cy="914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4" name="CuadroTexto 13"/>
          <p:cNvSpPr txBox="1"/>
          <p:nvPr/>
        </p:nvSpPr>
        <p:spPr>
          <a:xfrm>
            <a:off x="1371600" y="139519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PA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419600" y="1349152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PA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7467600" y="1349152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PA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457200" y="2780928"/>
            <a:ext cx="2286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900" b="1" dirty="0">
                <a:latin typeface="Arial" panose="020B0604020202020204" pitchFamily="34" charset="0"/>
                <a:cs typeface="Arial" panose="020B0604020202020204" pitchFamily="34" charset="0"/>
              </a:rPr>
              <a:t>Trabalho com as gestantes, famílias e cuidadores</a:t>
            </a:r>
            <a:endParaRPr lang="es-PA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3505200" y="2636912"/>
            <a:ext cx="2209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900" b="1" dirty="0">
                <a:latin typeface="Arial" panose="020B0604020202020204" pitchFamily="34" charset="0"/>
                <a:cs typeface="Arial" panose="020B0604020202020204" pitchFamily="34" charset="0"/>
              </a:rPr>
              <a:t>Trabalho com os profissionais de saúde, educação e proteção social</a:t>
            </a:r>
            <a:endParaRPr lang="es-PA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6553200" y="2780928"/>
            <a:ext cx="22098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900" b="1" dirty="0">
                <a:latin typeface="Arial" panose="020B0604020202020204" pitchFamily="34" charset="0"/>
                <a:cs typeface="Arial" panose="020B0604020202020204" pitchFamily="34" charset="0"/>
              </a:rPr>
              <a:t>Atenção </a:t>
            </a:r>
            <a:r>
              <a:rPr lang="pt-BR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integral e integrada, </a:t>
            </a:r>
            <a:r>
              <a:rPr lang="pt-BR" sz="1900" b="1" dirty="0">
                <a:latin typeface="Arial" panose="020B0604020202020204" pitchFamily="34" charset="0"/>
                <a:cs typeface="Arial" panose="020B0604020202020204" pitchFamily="34" charset="0"/>
              </a:rPr>
              <a:t>e atuação em rede</a:t>
            </a:r>
            <a:endParaRPr lang="es-PA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697759"/>
            <a:ext cx="609633" cy="5314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5733256"/>
            <a:ext cx="6872808" cy="665381"/>
          </a:xfrm>
          <a:prstGeom prst="rect">
            <a:avLst/>
          </a:prstGeom>
        </p:spPr>
      </p:pic>
      <p:cxnSp>
        <p:nvCxnSpPr>
          <p:cNvPr id="21" name="Elbow Connector 20"/>
          <p:cNvCxnSpPr/>
          <p:nvPr/>
        </p:nvCxnSpPr>
        <p:spPr>
          <a:xfrm rot="16200000" flipH="1">
            <a:off x="413313" y="5121160"/>
            <a:ext cx="1516573" cy="399999"/>
          </a:xfrm>
          <a:prstGeom prst="bentConnector3">
            <a:avLst>
              <a:gd name="adj1" fmla="val 101387"/>
            </a:avLst>
          </a:prstGeom>
          <a:ln w="28575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5229200"/>
            <a:ext cx="4229100" cy="428625"/>
          </a:xfrm>
          <a:prstGeom prst="rect">
            <a:avLst/>
          </a:prstGeom>
        </p:spPr>
      </p:pic>
      <p:cxnSp>
        <p:nvCxnSpPr>
          <p:cNvPr id="45" name="Elbow Connector 44"/>
          <p:cNvCxnSpPr/>
          <p:nvPr/>
        </p:nvCxnSpPr>
        <p:spPr>
          <a:xfrm rot="16200000" flipH="1">
            <a:off x="3365418" y="4707591"/>
            <a:ext cx="1081832" cy="396860"/>
          </a:xfrm>
          <a:prstGeom prst="bentConnector3">
            <a:avLst>
              <a:gd name="adj1" fmla="val 99946"/>
            </a:avLst>
          </a:prstGeom>
          <a:ln w="28575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endCxn id="3" idx="3"/>
          </p:cNvCxnSpPr>
          <p:nvPr/>
        </p:nvCxnSpPr>
        <p:spPr>
          <a:xfrm rot="5400000">
            <a:off x="7459246" y="4920744"/>
            <a:ext cx="1930365" cy="360040"/>
          </a:xfrm>
          <a:prstGeom prst="bentConnector2">
            <a:avLst/>
          </a:prstGeom>
          <a:ln w="28575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70" name="Picture 6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0145" y="6286569"/>
            <a:ext cx="2333625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5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e 7"/>
          <p:cNvSpPr/>
          <p:nvPr/>
        </p:nvSpPr>
        <p:spPr>
          <a:xfrm>
            <a:off x="543508" y="2165574"/>
            <a:ext cx="2444316" cy="2127522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9" name="Estrella de 8 puntas 10"/>
          <p:cNvSpPr/>
          <p:nvPr/>
        </p:nvSpPr>
        <p:spPr>
          <a:xfrm>
            <a:off x="1043608" y="1229470"/>
            <a:ext cx="1133947" cy="1003221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0" name="CuadroTexto 13"/>
          <p:cNvSpPr txBox="1"/>
          <p:nvPr/>
        </p:nvSpPr>
        <p:spPr>
          <a:xfrm>
            <a:off x="1331640" y="1445494"/>
            <a:ext cx="597024" cy="605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PA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6"/>
          <p:cNvSpPr txBox="1"/>
          <p:nvPr/>
        </p:nvSpPr>
        <p:spPr>
          <a:xfrm>
            <a:off x="622666" y="2348880"/>
            <a:ext cx="22860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900" b="1" dirty="0">
                <a:latin typeface="Arial" panose="020B0604020202020204" pitchFamily="34" charset="0"/>
                <a:cs typeface="Arial" panose="020B0604020202020204" pitchFamily="34" charset="0"/>
              </a:rPr>
              <a:t>Trabalho com </a:t>
            </a:r>
            <a:endParaRPr lang="pt-BR" sz="1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 mulheres gestantes</a:t>
            </a:r>
            <a:r>
              <a:rPr lang="pt-BR" sz="1900" b="1" dirty="0">
                <a:latin typeface="Arial" panose="020B0604020202020204" pitchFamily="34" charset="0"/>
                <a:cs typeface="Arial" panose="020B0604020202020204" pitchFamily="34" charset="0"/>
              </a:rPr>
              <a:t>, famílias e cuidadores</a:t>
            </a:r>
            <a:endParaRPr lang="es-PA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70562"/>
              </p:ext>
            </p:extLst>
          </p:nvPr>
        </p:nvGraphicFramePr>
        <p:xfrm>
          <a:off x="3419872" y="1268761"/>
          <a:ext cx="5328592" cy="5544615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5328592"/>
              </a:tblGrid>
              <a:tr h="1449205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u="none" strike="noStrike" dirty="0" smtClean="0">
                          <a:effectLst/>
                        </a:rPr>
                        <a:t>1 -</a:t>
                      </a:r>
                      <a:r>
                        <a:rPr lang="pt-BR" sz="1800" u="none" strike="noStrike" baseline="0" dirty="0" smtClean="0">
                          <a:effectLst/>
                        </a:rPr>
                        <a:t> </a:t>
                      </a:r>
                      <a:r>
                        <a:rPr lang="pt-BR" sz="1800" u="none" strike="noStrike" dirty="0" smtClean="0">
                          <a:effectLst/>
                        </a:rPr>
                        <a:t>Elaborar Guia para o</a:t>
                      </a:r>
                      <a:r>
                        <a:rPr lang="pt-BR" sz="1800" u="none" strike="noStrike" baseline="0" dirty="0" smtClean="0">
                          <a:effectLst/>
                        </a:rPr>
                        <a:t> c</a:t>
                      </a:r>
                      <a:r>
                        <a:rPr lang="pt-BR" sz="1800" u="none" strike="noStrike" dirty="0" smtClean="0">
                          <a:effectLst/>
                        </a:rPr>
                        <a:t>uidado às crianças com alterações no desenvolvimento: orientações sobre a estimulação do desenvolvimento de crianças com </a:t>
                      </a:r>
                      <a:r>
                        <a:rPr lang="pt-BR" sz="1800" u="none" strike="noStrike" dirty="0" err="1" smtClean="0">
                          <a:effectLst/>
                        </a:rPr>
                        <a:t>SCZv</a:t>
                      </a:r>
                      <a:r>
                        <a:rPr lang="pt-BR" sz="1800" u="none" strike="noStrike" dirty="0" smtClean="0">
                          <a:effectLst/>
                        </a:rPr>
                        <a:t> e outras deficiências no ambiente domiciliar. </a:t>
                      </a:r>
                      <a:endParaRPr lang="pt-BR" sz="1800" b="0" i="0" u="none" strike="noStrike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endParaRPr lang="pt-BR" sz="18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4351" marR="4351" marT="4351" marB="0"/>
                </a:tc>
              </a:tr>
              <a:tr h="1449205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u="none" strike="noStrike" dirty="0" smtClean="0">
                          <a:effectLst/>
                        </a:rPr>
                        <a:t>2. Elaborar a metodologia para a capacitação dos profissionais da Atenção Básica e da educação infantil sobre a estimulação do desenvolvimento de crianças com </a:t>
                      </a:r>
                      <a:r>
                        <a:rPr lang="pt-BR" sz="1800" u="none" strike="noStrike" dirty="0" err="1" smtClean="0">
                          <a:effectLst/>
                        </a:rPr>
                        <a:t>SCZv</a:t>
                      </a:r>
                      <a:r>
                        <a:rPr lang="pt-BR" sz="1800" u="none" strike="noStrike" dirty="0" smtClean="0">
                          <a:effectLst/>
                        </a:rPr>
                        <a:t> e outras deficiências no ambiente domiciliar e escolar.</a:t>
                      </a:r>
                      <a:endParaRPr lang="pt-BR" sz="18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4351" marR="4351" marT="4351" marB="0"/>
                </a:tc>
              </a:tr>
              <a:tr h="1160281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r>
                        <a:rPr lang="pt-BR" sz="1800" u="none" strike="noStrike" dirty="0" smtClean="0">
                          <a:effectLst/>
                        </a:rPr>
                        <a:t>3. Fornecer as famílias ou cuidadores um kit de apoio para a estimulação do desenvolvimento da criança com síndrome</a:t>
                      </a:r>
                      <a:r>
                        <a:rPr lang="pt-BR" sz="1800" u="none" strike="noStrike" baseline="0" dirty="0" smtClean="0">
                          <a:effectLst/>
                        </a:rPr>
                        <a:t> congênita do </a:t>
                      </a:r>
                      <a:r>
                        <a:rPr lang="pt-BR" sz="1800" u="none" strike="noStrike" baseline="0" dirty="0" err="1" smtClean="0">
                          <a:effectLst/>
                        </a:rPr>
                        <a:t>zika</a:t>
                      </a:r>
                      <a:r>
                        <a:rPr lang="pt-BR" sz="1800" u="none" strike="noStrike" baseline="0" dirty="0" smtClean="0">
                          <a:effectLst/>
                        </a:rPr>
                        <a:t> vírus e outras deficiências.</a:t>
                      </a:r>
                      <a:endParaRPr lang="pt-BR" sz="18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4351" marR="4351" marT="4351" marB="0"/>
                </a:tc>
              </a:tr>
              <a:tr h="1485924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u="none" strike="noStrike" dirty="0" smtClean="0">
                          <a:effectLst/>
                        </a:rPr>
                        <a:t>4</a:t>
                      </a:r>
                      <a:r>
                        <a:rPr lang="pt-BR" sz="1800" b="0" u="none" strike="noStrike" baseline="0" dirty="0" smtClean="0">
                          <a:effectLst/>
                        </a:rPr>
                        <a:t> - C</a:t>
                      </a:r>
                      <a:r>
                        <a:rPr lang="pt-BR" sz="1800" b="0" u="none" strike="noStrike" dirty="0" smtClean="0">
                          <a:effectLst/>
                        </a:rPr>
                        <a:t>apacitar os profissionais da atenção básica e da educação infantil sobre a estimulação do desenvolvimento da criança com </a:t>
                      </a:r>
                      <a:r>
                        <a:rPr lang="pt-BR" sz="1800" b="0" u="none" strike="noStrike" dirty="0" err="1" smtClean="0">
                          <a:effectLst/>
                        </a:rPr>
                        <a:t>SCZv</a:t>
                      </a:r>
                      <a:r>
                        <a:rPr lang="pt-BR" sz="1800" b="0" u="none" strike="noStrike" dirty="0" smtClean="0">
                          <a:effectLst/>
                        </a:rPr>
                        <a:t> e outras deficiências no ambiente domiciliar e escolar.</a:t>
                      </a:r>
                      <a:endParaRPr lang="pt-BR" sz="18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4351" marR="4351" marT="4351" marB="0"/>
                </a:tc>
              </a:tr>
            </a:tbl>
          </a:graphicData>
        </a:graphic>
      </p:graphicFrame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07504" y="484821"/>
            <a:ext cx="9036496" cy="511534"/>
          </a:xfrm>
          <a:solidFill>
            <a:srgbClr val="00B0F0"/>
          </a:solidFill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Times" panose="02020603050405020304" pitchFamily="18" charset="0"/>
              </a:rPr>
              <a:t>Trabalho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ea typeface="Times" panose="02020603050405020304" pitchFamily="18" charset="0"/>
              </a:rPr>
              <a:t>com as gestantes, famílias e cuidadores </a:t>
            </a:r>
            <a:endParaRPr lang="pt-BR" sz="2400" dirty="0">
              <a:solidFill>
                <a:schemeClr val="bg1"/>
              </a:solidFill>
              <a:latin typeface="Times New Roman" panose="02020603050405020304" pitchFamily="18" charset="0"/>
              <a:ea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1538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186" y="1268760"/>
            <a:ext cx="6455110" cy="4420494"/>
          </a:xfrm>
          <a:prstGeom prst="rect">
            <a:avLst/>
          </a:prstGeom>
        </p:spPr>
      </p:pic>
      <p:sp>
        <p:nvSpPr>
          <p:cNvPr id="9" name="Estrella de 8 puntas 10"/>
          <p:cNvSpPr/>
          <p:nvPr/>
        </p:nvSpPr>
        <p:spPr>
          <a:xfrm>
            <a:off x="469743" y="1590243"/>
            <a:ext cx="1133947" cy="1003221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0" name="CuadroTexto 13"/>
          <p:cNvSpPr txBox="1"/>
          <p:nvPr/>
        </p:nvSpPr>
        <p:spPr>
          <a:xfrm>
            <a:off x="802162" y="1738793"/>
            <a:ext cx="597024" cy="605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PA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109482" y="2757125"/>
            <a:ext cx="2444316" cy="2127522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1" name="CuadroTexto 16"/>
          <p:cNvSpPr txBox="1"/>
          <p:nvPr/>
        </p:nvSpPr>
        <p:spPr>
          <a:xfrm>
            <a:off x="256186" y="3009151"/>
            <a:ext cx="22860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900" b="1" dirty="0">
                <a:latin typeface="Arial" panose="020B0604020202020204" pitchFamily="34" charset="0"/>
                <a:cs typeface="Arial" panose="020B0604020202020204" pitchFamily="34" charset="0"/>
              </a:rPr>
              <a:t>Trabalho com </a:t>
            </a:r>
            <a:endParaRPr lang="pt-BR" sz="1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 mulheres gestantes</a:t>
            </a:r>
            <a:r>
              <a:rPr lang="pt-BR" sz="1900" b="1" dirty="0">
                <a:latin typeface="Arial" panose="020B0604020202020204" pitchFamily="34" charset="0"/>
                <a:cs typeface="Arial" panose="020B0604020202020204" pitchFamily="34" charset="0"/>
              </a:rPr>
              <a:t>, famílias e cuidadores</a:t>
            </a:r>
            <a:endParaRPr lang="es-PA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07504" y="484821"/>
            <a:ext cx="9036496" cy="511534"/>
          </a:xfrm>
          <a:solidFill>
            <a:srgbClr val="00B0F0"/>
          </a:solidFill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Times" panose="02020603050405020304" pitchFamily="18" charset="0"/>
              </a:rPr>
              <a:t>Trabalho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ea typeface="Times" panose="02020603050405020304" pitchFamily="18" charset="0"/>
              </a:rPr>
              <a:t>com as gestantes, famílias e cuidadores </a:t>
            </a:r>
            <a:endParaRPr lang="pt-BR" sz="2400" dirty="0">
              <a:solidFill>
                <a:schemeClr val="bg1"/>
              </a:solidFill>
              <a:latin typeface="Times New Roman" panose="02020603050405020304" pitchFamily="18" charset="0"/>
              <a:ea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567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28388" y="6407353"/>
            <a:ext cx="9172388" cy="4506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" y="0"/>
            <a:ext cx="88264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753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9617"/>
            <a:ext cx="9144000" cy="591071"/>
          </a:xfrm>
          <a:solidFill>
            <a:srgbClr val="00B0F0"/>
          </a:solidFill>
        </p:spPr>
        <p:txBody>
          <a:bodyPr>
            <a:noAutofit/>
          </a:bodyPr>
          <a:lstStyle/>
          <a:p>
            <a:pPr lvl="1"/>
            <a:r>
              <a:rPr lang="pt-BR" sz="2000" b="1" dirty="0">
                <a:solidFill>
                  <a:schemeClr val="bg1"/>
                </a:solidFill>
              </a:rPr>
              <a:t>Trabalho com os profissionais de saúde, educação e proteção social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8" name="Estrella de 8 puntas 11"/>
          <p:cNvSpPr/>
          <p:nvPr/>
        </p:nvSpPr>
        <p:spPr>
          <a:xfrm>
            <a:off x="993304" y="1484784"/>
            <a:ext cx="1058416" cy="100811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9" name="CuadroTexto 14"/>
          <p:cNvSpPr txBox="1"/>
          <p:nvPr/>
        </p:nvSpPr>
        <p:spPr>
          <a:xfrm>
            <a:off x="1065312" y="1633365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NI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PA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394387"/>
              </p:ext>
            </p:extLst>
          </p:nvPr>
        </p:nvGraphicFramePr>
        <p:xfrm>
          <a:off x="3563888" y="1124745"/>
          <a:ext cx="5112568" cy="5067389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5112568"/>
              </a:tblGrid>
              <a:tr h="904422"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 dirty="0" smtClean="0">
                          <a:effectLst/>
                        </a:rPr>
                        <a:t>1 -Guia dos Direitos da Gestante e do Bebê: orientações para mulheres </a:t>
                      </a:r>
                      <a:r>
                        <a:rPr lang="pt-BR" sz="1800" u="none" strike="noStrike" baseline="0" dirty="0" smtClean="0">
                          <a:effectLst/>
                        </a:rPr>
                        <a:t> g</a:t>
                      </a:r>
                      <a:r>
                        <a:rPr lang="pt-BR" sz="1800" u="none" strike="noStrike" dirty="0" smtClean="0">
                          <a:effectLst/>
                        </a:rPr>
                        <a:t>estantes</a:t>
                      </a:r>
                      <a:r>
                        <a:rPr lang="pt-BR" sz="1800" u="none" strike="noStrike" baseline="0" dirty="0" smtClean="0">
                          <a:effectLst/>
                        </a:rPr>
                        <a:t> e famílias de crianças com </a:t>
                      </a:r>
                      <a:r>
                        <a:rPr lang="pt-BR" sz="1800" u="none" strike="noStrike" baseline="0" dirty="0" err="1" smtClean="0">
                          <a:effectLst/>
                        </a:rPr>
                        <a:t>SCZv</a:t>
                      </a:r>
                      <a:r>
                        <a:rPr lang="pt-BR" sz="1800" u="none" strike="noStrike" baseline="0" dirty="0" smtClean="0">
                          <a:effectLst/>
                        </a:rPr>
                        <a:t> </a:t>
                      </a:r>
                      <a:endParaRPr lang="pt-BR" sz="18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4351" marR="4351" marT="4351" marB="0"/>
                </a:tc>
              </a:tr>
              <a:tr h="1029564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u="none" strike="noStrike" dirty="0" smtClean="0">
                          <a:effectLst/>
                        </a:rPr>
                        <a:t>2. Elaborar orientações sobre cuidados básicos e a proteção de crianças com SCZ e outras deficiências no ambiente domiciliar, escolar e comunitário</a:t>
                      </a:r>
                      <a:endParaRPr lang="pt-BR" sz="18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4351" marR="4351" marT="4351" marB="0"/>
                </a:tc>
              </a:tr>
              <a:tr h="1591091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r>
                        <a:rPr lang="pt-BR" sz="1800" u="none" strike="noStrike" dirty="0" smtClean="0">
                          <a:effectLst/>
                        </a:rPr>
                        <a:t>3. Elaborar a metodologia de capacitação para os profissionais da atenção básica da saúde, creche, pré-escola e CRAS, sobre os direitos da gestante e do bebê; e os cuidados básicos e proteção no ambiente domiciliar, escolar e comunitário</a:t>
                      </a:r>
                      <a:endParaRPr lang="pt-BR" sz="18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4351" marR="4351" marT="4351" marB="0"/>
                </a:tc>
              </a:tr>
              <a:tr h="1542312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u="none" strike="noStrike" dirty="0" smtClean="0">
                          <a:effectLst/>
                        </a:rPr>
                        <a:t>4 -Capacitar os profissionais da atenção básica, educação infantil assistência social </a:t>
                      </a:r>
                      <a:r>
                        <a:rPr lang="pt-BR" sz="1800" u="sng" strike="noStrike" dirty="0" smtClean="0">
                          <a:effectLst/>
                        </a:rPr>
                        <a:t>sobre os direitos da gestante e do bebê; e os cuidados básicos </a:t>
                      </a:r>
                      <a:r>
                        <a:rPr lang="pt-BR" sz="1800" u="none" strike="noStrike" dirty="0" smtClean="0">
                          <a:effectLst/>
                        </a:rPr>
                        <a:t>e a proteção de crianças com SCZ e outras deficiências no ambiente domiciliar, escolar e comunitário. </a:t>
                      </a:r>
                      <a:endParaRPr lang="pt-BR" sz="18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4351" marR="4351" marT="4351" marB="0"/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708920"/>
            <a:ext cx="2149406" cy="331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8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3587" y="692696"/>
            <a:ext cx="3824358" cy="5531491"/>
          </a:xfrm>
          <a:prstGeom prst="rect">
            <a:avLst/>
          </a:prstGeom>
        </p:spPr>
      </p:pic>
      <p:sp>
        <p:nvSpPr>
          <p:cNvPr id="32" name="Elipse 8"/>
          <p:cNvSpPr/>
          <p:nvPr/>
        </p:nvSpPr>
        <p:spPr>
          <a:xfrm>
            <a:off x="892696" y="1835696"/>
            <a:ext cx="2743200" cy="22860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46" name="Estrella de 8 puntas 11"/>
          <p:cNvSpPr/>
          <p:nvPr/>
        </p:nvSpPr>
        <p:spPr>
          <a:xfrm>
            <a:off x="1807096" y="692696"/>
            <a:ext cx="914400" cy="914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48" name="CuadroTexto 14"/>
          <p:cNvSpPr txBox="1"/>
          <p:nvPr/>
        </p:nvSpPr>
        <p:spPr>
          <a:xfrm>
            <a:off x="2071670" y="845096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PA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uadroTexto 17"/>
          <p:cNvSpPr txBox="1"/>
          <p:nvPr/>
        </p:nvSpPr>
        <p:spPr>
          <a:xfrm>
            <a:off x="1157270" y="2283158"/>
            <a:ext cx="2209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900" b="1" dirty="0">
                <a:latin typeface="Arial" panose="020B0604020202020204" pitchFamily="34" charset="0"/>
                <a:cs typeface="Arial" panose="020B0604020202020204" pitchFamily="34" charset="0"/>
              </a:rPr>
              <a:t>Trabalho com os profissionais de saúde, </a:t>
            </a:r>
            <a:r>
              <a:rPr lang="pt-BR" sz="1900" b="1" u="sng" dirty="0">
                <a:latin typeface="Arial" panose="020B0604020202020204" pitchFamily="34" charset="0"/>
                <a:cs typeface="Arial" panose="020B0604020202020204" pitchFamily="34" charset="0"/>
              </a:rPr>
              <a:t>educação</a:t>
            </a:r>
            <a:r>
              <a:rPr lang="pt-BR" sz="1900" b="1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1900" b="1" u="sng" dirty="0">
                <a:latin typeface="Arial" panose="020B0604020202020204" pitchFamily="34" charset="0"/>
                <a:cs typeface="Arial" panose="020B0604020202020204" pitchFamily="34" charset="0"/>
              </a:rPr>
              <a:t>proteção social</a:t>
            </a:r>
            <a:endParaRPr lang="es-PA" sz="19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626" y="3727273"/>
            <a:ext cx="2143210" cy="168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23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lipse 8"/>
          <p:cNvSpPr/>
          <p:nvPr/>
        </p:nvSpPr>
        <p:spPr>
          <a:xfrm>
            <a:off x="280634" y="2204864"/>
            <a:ext cx="2743200" cy="22860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46" name="Estrella de 8 puntas 11"/>
          <p:cNvSpPr/>
          <p:nvPr/>
        </p:nvSpPr>
        <p:spPr>
          <a:xfrm>
            <a:off x="1115616" y="1268760"/>
            <a:ext cx="914400" cy="914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48" name="CuadroTexto 14"/>
          <p:cNvSpPr txBox="1"/>
          <p:nvPr/>
        </p:nvSpPr>
        <p:spPr>
          <a:xfrm>
            <a:off x="1380190" y="142116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PA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uadroTexto 17"/>
          <p:cNvSpPr txBox="1"/>
          <p:nvPr/>
        </p:nvSpPr>
        <p:spPr>
          <a:xfrm>
            <a:off x="465790" y="2527905"/>
            <a:ext cx="2209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900" b="1" dirty="0">
                <a:latin typeface="Arial" panose="020B0604020202020204" pitchFamily="34" charset="0"/>
                <a:cs typeface="Arial" panose="020B0604020202020204" pitchFamily="34" charset="0"/>
              </a:rPr>
              <a:t>Trabalho com os profissionais de saúde, educação e proteção social</a:t>
            </a:r>
            <a:endParaRPr lang="es-PA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08198" y="1124744"/>
            <a:ext cx="588428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</a:rPr>
              <a:t>- </a:t>
            </a:r>
            <a:r>
              <a:rPr lang="pt-BR" sz="1600" dirty="0" smtClean="0"/>
              <a:t>Profissionais </a:t>
            </a:r>
            <a:r>
              <a:rPr lang="pt-BR" sz="1600" dirty="0"/>
              <a:t>de saúde, inclusive os de reabilitação, educação e proteção social sensibilizados e capacitados para a </a:t>
            </a:r>
            <a:r>
              <a:rPr lang="pt-BR" sz="1600" u="sng" dirty="0"/>
              <a:t>abordagem psicossocial a gestantes, famílias e cuidadores de </a:t>
            </a:r>
            <a:r>
              <a:rPr lang="pt-BR" sz="1600" u="sng" dirty="0" smtClean="0"/>
              <a:t>crianças </a:t>
            </a:r>
            <a:r>
              <a:rPr lang="pt-BR" sz="1600" u="sng" dirty="0"/>
              <a:t>com </a:t>
            </a:r>
            <a:r>
              <a:rPr lang="pt-BR" sz="1600" u="sng" dirty="0" err="1"/>
              <a:t>ZIKAv</a:t>
            </a:r>
            <a:r>
              <a:rPr lang="pt-BR" sz="1600" u="sng" dirty="0"/>
              <a:t> e </a:t>
            </a:r>
            <a:r>
              <a:rPr lang="pt-BR" sz="1600" u="sng" dirty="0" smtClean="0"/>
              <a:t>outras </a:t>
            </a:r>
            <a:r>
              <a:rPr lang="pt-BR" sz="1600" u="sng" dirty="0"/>
              <a:t>deficiências</a:t>
            </a:r>
            <a:r>
              <a:rPr lang="pt-BR" sz="1600" dirty="0"/>
              <a:t>.</a:t>
            </a:r>
          </a:p>
          <a:p>
            <a:pPr>
              <a:lnSpc>
                <a:spcPct val="150000"/>
              </a:lnSpc>
            </a:pPr>
            <a:endParaRPr lang="pt-BR" sz="16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1600" dirty="0"/>
              <a:t>Guia de apoio psicossocial para </a:t>
            </a:r>
            <a:endParaRPr lang="pt-BR" sz="1600" dirty="0" smtClean="0"/>
          </a:p>
          <a:p>
            <a:pPr>
              <a:lnSpc>
                <a:spcPct val="150000"/>
              </a:lnSpc>
            </a:pPr>
            <a:r>
              <a:rPr lang="pt-BR" sz="1600" dirty="0" smtClean="0"/>
              <a:t>atendimento </a:t>
            </a:r>
            <a:r>
              <a:rPr lang="pt-BR" sz="1600" dirty="0"/>
              <a:t>a </a:t>
            </a:r>
            <a:r>
              <a:rPr lang="pt-BR" sz="1600" dirty="0" smtClean="0"/>
              <a:t>gestantes (MS/Adaptou o material da OPAS). </a:t>
            </a:r>
            <a:endParaRPr lang="pt-BR" sz="1400" dirty="0">
              <a:solidFill>
                <a:srgbClr val="000000"/>
              </a:solidFill>
              <a:latin typeface="Times New Roman" panose="02020603050405020304" pitchFamily="18" charset="0"/>
              <a:ea typeface="Times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1600" dirty="0"/>
              <a:t>Construir a metodologia para capacitação de profissionais de </a:t>
            </a:r>
            <a:r>
              <a:rPr lang="pt-BR" sz="1600" u="sng" dirty="0" smtClean="0"/>
              <a:t>Saúde, Educação e Assistência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600" dirty="0" err="1" smtClean="0"/>
              <a:t>Capacitar</a:t>
            </a:r>
            <a:r>
              <a:rPr lang="en-US" sz="1600" dirty="0" smtClean="0"/>
              <a:t> </a:t>
            </a:r>
            <a:r>
              <a:rPr lang="en-US" sz="1600" dirty="0" err="1" smtClean="0"/>
              <a:t>os</a:t>
            </a:r>
            <a:r>
              <a:rPr lang="en-US" sz="1600" dirty="0" smtClean="0"/>
              <a:t> </a:t>
            </a:r>
            <a:r>
              <a:rPr lang="en-US" sz="1600" dirty="0" err="1" smtClean="0"/>
              <a:t>profissionais</a:t>
            </a:r>
            <a:r>
              <a:rPr lang="en-US" sz="1600" dirty="0" smtClean="0"/>
              <a:t> de Saúde (</a:t>
            </a:r>
            <a:r>
              <a:rPr lang="en-US" sz="1600" dirty="0" err="1" smtClean="0"/>
              <a:t>liderança</a:t>
            </a:r>
            <a:r>
              <a:rPr lang="en-US" sz="1600" dirty="0" smtClean="0"/>
              <a:t> da OPAS/MS e </a:t>
            </a:r>
            <a:r>
              <a:rPr lang="en-US" sz="1600" dirty="0" err="1" smtClean="0"/>
              <a:t>os</a:t>
            </a:r>
            <a:r>
              <a:rPr lang="en-US" sz="1600" dirty="0" smtClean="0"/>
              <a:t> </a:t>
            </a:r>
            <a:r>
              <a:rPr lang="en-US" sz="1600" dirty="0" err="1" smtClean="0"/>
              <a:t>parceiros</a:t>
            </a:r>
            <a:r>
              <a:rPr lang="en-US" sz="1600" dirty="0" smtClean="0"/>
              <a:t> ) 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600" u="sng" dirty="0" err="1" smtClean="0"/>
              <a:t>Capactiar</a:t>
            </a:r>
            <a:r>
              <a:rPr lang="en-US" sz="1600" u="sng" dirty="0" smtClean="0"/>
              <a:t> </a:t>
            </a:r>
            <a:r>
              <a:rPr lang="en-US" sz="1600" u="sng" dirty="0" err="1" smtClean="0"/>
              <a:t>os</a:t>
            </a:r>
            <a:r>
              <a:rPr lang="en-US" sz="1600" u="sng" dirty="0" smtClean="0"/>
              <a:t> </a:t>
            </a:r>
            <a:r>
              <a:rPr lang="en-US" sz="1600" u="sng" dirty="0" err="1" smtClean="0"/>
              <a:t>profissionais</a:t>
            </a:r>
            <a:r>
              <a:rPr lang="en-US" sz="1600" u="sng" dirty="0" smtClean="0"/>
              <a:t> da </a:t>
            </a:r>
            <a:r>
              <a:rPr lang="en-US" sz="1600" u="sng" dirty="0" err="1" smtClean="0"/>
              <a:t>educação</a:t>
            </a:r>
            <a:r>
              <a:rPr lang="en-US" sz="1600" u="sng" dirty="0" smtClean="0"/>
              <a:t> </a:t>
            </a:r>
            <a:r>
              <a:rPr lang="en-US" sz="1600" u="sng" dirty="0" err="1" smtClean="0"/>
              <a:t>infantil</a:t>
            </a:r>
            <a:r>
              <a:rPr lang="en-US" sz="1600" u="sng" dirty="0" smtClean="0"/>
              <a:t> e </a:t>
            </a:r>
            <a:r>
              <a:rPr lang="en-US" sz="1600" u="sng" dirty="0" err="1" smtClean="0"/>
              <a:t>Assistência</a:t>
            </a:r>
            <a:r>
              <a:rPr lang="en-US" sz="1600" u="sng" dirty="0" smtClean="0"/>
              <a:t> Social (</a:t>
            </a:r>
            <a:r>
              <a:rPr lang="en-US" sz="1600" u="sng" dirty="0" err="1" smtClean="0"/>
              <a:t>liderança</a:t>
            </a:r>
            <a:r>
              <a:rPr lang="en-US" sz="1600" u="sng" dirty="0" smtClean="0"/>
              <a:t> do UNICEF com </a:t>
            </a:r>
            <a:r>
              <a:rPr lang="en-US" sz="1600" u="sng" dirty="0" err="1" smtClean="0"/>
              <a:t>os</a:t>
            </a:r>
            <a:r>
              <a:rPr lang="en-US" sz="1600" u="sng" dirty="0" smtClean="0"/>
              <a:t> </a:t>
            </a:r>
            <a:r>
              <a:rPr lang="en-US" sz="1600" u="sng" dirty="0" err="1" smtClean="0"/>
              <a:t>parceiros</a:t>
            </a:r>
            <a:r>
              <a:rPr lang="en-US" sz="1600" u="sng" dirty="0" smtClean="0"/>
              <a:t>). </a:t>
            </a:r>
            <a:endParaRPr lang="pt-BR" sz="16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308005"/>
            <a:ext cx="9144000" cy="68835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fontAlgn="auto">
              <a:spcBef>
                <a:spcPts val="0"/>
              </a:spcBef>
              <a:spcAft>
                <a:spcPts val="0"/>
              </a:spcAft>
            </a:pPr>
            <a:r>
              <a:rPr lang="pt-BR" sz="2000" b="1" kern="0" dirty="0" smtClean="0">
                <a:solidFill>
                  <a:schemeClr val="bg1"/>
                </a:solidFill>
              </a:rPr>
              <a:t>Trabalho com os profissionais de saúde, educação e proteção social</a:t>
            </a:r>
            <a:endParaRPr lang="pt-BR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14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3694"/>
            <a:ext cx="9111030" cy="966738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Atenção integral e integrada, e atuação em rede</a:t>
            </a:r>
            <a:endParaRPr lang="es-P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trella de 8 puntas 10"/>
          <p:cNvSpPr/>
          <p:nvPr/>
        </p:nvSpPr>
        <p:spPr>
          <a:xfrm>
            <a:off x="899592" y="3140968"/>
            <a:ext cx="1202432" cy="120243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3200" dirty="0" smtClean="0"/>
              <a:t>3</a:t>
            </a:r>
            <a:endParaRPr lang="es-PA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820355"/>
              </p:ext>
            </p:extLst>
          </p:nvPr>
        </p:nvGraphicFramePr>
        <p:xfrm>
          <a:off x="2483768" y="2924944"/>
          <a:ext cx="6080906" cy="2203009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6080906"/>
              </a:tblGrid>
              <a:tr h="2058993"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u="none" strike="noStrike" dirty="0" smtClean="0">
                          <a:effectLst/>
                        </a:rPr>
                        <a:t>- Pautar o Conselho dos Direitos da Criança e do   </a:t>
                      </a:r>
                    </a:p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u="none" strike="noStrike" dirty="0" smtClean="0">
                          <a:effectLst/>
                        </a:rPr>
                        <a:t>    Adolescente (CONANDA).</a:t>
                      </a:r>
                    </a:p>
                    <a:p>
                      <a:pPr marL="342900" marR="0" lvl="0" indent="-34290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pt-BR" sz="2400" u="none" strike="noStrike" baseline="0" dirty="0" smtClean="0">
                          <a:effectLst/>
                        </a:rPr>
                        <a:t>Pautar a Comissão </a:t>
                      </a:r>
                      <a:r>
                        <a:rPr lang="pt-BR" sz="2400" u="none" strike="noStrike" baseline="0" dirty="0" err="1" smtClean="0">
                          <a:effectLst/>
                        </a:rPr>
                        <a:t>Intesetorial</a:t>
                      </a:r>
                      <a:r>
                        <a:rPr lang="pt-BR" sz="2400" u="none" strike="noStrike" baseline="0" dirty="0" smtClean="0">
                          <a:effectLst/>
                        </a:rPr>
                        <a:t> de Crianças e Adolescentes do Conselho Nacional de Saúde</a:t>
                      </a:r>
                    </a:p>
                    <a:p>
                      <a:pPr marL="342900" marR="0" lvl="0" indent="-34290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pt-BR" sz="2400" dirty="0" smtClean="0"/>
                        <a:t>Apoiar à formação de Redes de Proteção Comunitária. </a:t>
                      </a:r>
                      <a:endParaRPr lang="pt-BR" sz="2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9" marR="8449" marT="8449" marB="0" anchor="ctr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899592" y="1221266"/>
            <a:ext cx="792088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 font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pt-BR" dirty="0"/>
              <a:t>1 - Contribuir com o processo de mobilização, apoiar tecnicamente e a organização dos encontros entre parceiros para a construção das linhas de cuidado e trabalho em rede. </a:t>
            </a:r>
          </a:p>
        </p:txBody>
      </p:sp>
    </p:spTree>
    <p:extLst>
      <p:ext uri="{BB962C8B-B14F-4D97-AF65-F5344CB8AC3E}">
        <p14:creationId xmlns:p14="http://schemas.microsoft.com/office/powerpoint/2010/main" val="1845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d:image001.png@01D1CCAE.49B46530"/>
          <p:cNvPicPr/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" t="41243" r="3063"/>
          <a:stretch/>
        </p:blipFill>
        <p:spPr bwMode="auto">
          <a:xfrm>
            <a:off x="61446" y="22145"/>
            <a:ext cx="6422698" cy="4509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6588224" y="732760"/>
            <a:ext cx="219357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rgbClr val="00B0F0"/>
                </a:solidFill>
                <a:latin typeface="+mn-lt"/>
              </a:rPr>
              <a:t>O vídeo </a:t>
            </a:r>
            <a:r>
              <a:rPr lang="pt-BR" sz="2400" dirty="0">
                <a:solidFill>
                  <a:srgbClr val="00B0F0"/>
                </a:solidFill>
                <a:latin typeface="+mn-lt"/>
              </a:rPr>
              <a:t>atingiu </a:t>
            </a:r>
            <a:endParaRPr lang="pt-BR" sz="2400" dirty="0" smtClean="0">
              <a:solidFill>
                <a:srgbClr val="00B0F0"/>
              </a:solidFill>
              <a:latin typeface="+mn-lt"/>
            </a:endParaRPr>
          </a:p>
          <a:p>
            <a:r>
              <a:rPr lang="pt-BR" sz="2400" b="1" dirty="0" smtClean="0">
                <a:solidFill>
                  <a:srgbClr val="00B0F0"/>
                </a:solidFill>
                <a:latin typeface="+mn-lt"/>
              </a:rPr>
              <a:t>950.000</a:t>
            </a:r>
            <a:r>
              <a:rPr lang="pt-BR" sz="2400" dirty="0" smtClean="0">
                <a:solidFill>
                  <a:srgbClr val="00B0F0"/>
                </a:solidFill>
                <a:latin typeface="+mn-lt"/>
              </a:rPr>
              <a:t> usuários, </a:t>
            </a:r>
          </a:p>
          <a:p>
            <a:endParaRPr lang="pt-BR" sz="2400" b="1" dirty="0">
              <a:solidFill>
                <a:srgbClr val="00B0F0"/>
              </a:solidFill>
              <a:latin typeface="+mn-lt"/>
            </a:endParaRPr>
          </a:p>
          <a:p>
            <a:r>
              <a:rPr lang="pt-BR" sz="2400" b="1" dirty="0" smtClean="0">
                <a:solidFill>
                  <a:srgbClr val="00B0F0"/>
                </a:solidFill>
                <a:latin typeface="+mn-lt"/>
              </a:rPr>
              <a:t>480.000</a:t>
            </a:r>
            <a:r>
              <a:rPr lang="pt-BR" sz="2400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pt-BR" sz="2400" dirty="0">
                <a:solidFill>
                  <a:srgbClr val="00B0F0"/>
                </a:solidFill>
                <a:latin typeface="+mn-lt"/>
              </a:rPr>
              <a:t>pontos de vista e </a:t>
            </a:r>
            <a:endParaRPr lang="pt-BR" sz="2400" dirty="0" smtClean="0">
              <a:solidFill>
                <a:srgbClr val="00B0F0"/>
              </a:solidFill>
              <a:latin typeface="+mn-lt"/>
            </a:endParaRPr>
          </a:p>
          <a:p>
            <a:endParaRPr lang="pt-BR" sz="2400" b="1" dirty="0">
              <a:solidFill>
                <a:srgbClr val="00B0F0"/>
              </a:solidFill>
              <a:latin typeface="+mn-lt"/>
            </a:endParaRPr>
          </a:p>
          <a:p>
            <a:r>
              <a:rPr lang="pt-BR" sz="2400" b="1" dirty="0" smtClean="0">
                <a:solidFill>
                  <a:srgbClr val="00B0F0"/>
                </a:solidFill>
                <a:latin typeface="+mn-lt"/>
              </a:rPr>
              <a:t>3.500 </a:t>
            </a:r>
            <a:r>
              <a:rPr lang="pt-BR" sz="2400" dirty="0">
                <a:solidFill>
                  <a:srgbClr val="00B0F0"/>
                </a:solidFill>
                <a:latin typeface="+mn-lt"/>
              </a:rPr>
              <a:t>ações em mídia social.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28388" y="6407353"/>
            <a:ext cx="9172388" cy="4506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495741"/>
            <a:ext cx="1113458" cy="26753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48004" y="4619653"/>
            <a:ext cx="83142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Uma história de amor, solidariedade e de superação. </a:t>
            </a:r>
          </a:p>
          <a:p>
            <a:r>
              <a:rPr lang="pt-BR" dirty="0" smtClean="0"/>
              <a:t>Duda </a:t>
            </a:r>
            <a:r>
              <a:rPr lang="pt-BR" dirty="0"/>
              <a:t>nasceu com microcefalia e hoje recebe o amor de 3 </a:t>
            </a:r>
            <a:r>
              <a:rPr lang="pt-BR" dirty="0" smtClean="0"/>
              <a:t>mães.</a:t>
            </a:r>
            <a:endParaRPr lang="pt-BR" dirty="0"/>
          </a:p>
        </p:txBody>
      </p:sp>
      <p:sp>
        <p:nvSpPr>
          <p:cNvPr id="15" name="Rectangle 14"/>
          <p:cNvSpPr/>
          <p:nvPr/>
        </p:nvSpPr>
        <p:spPr>
          <a:xfrm>
            <a:off x="342324" y="6035631"/>
            <a:ext cx="82089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 smtClean="0"/>
              <a:t>Fonte: </a:t>
            </a:r>
            <a:r>
              <a:rPr lang="pt-BR" sz="1200" dirty="0" smtClean="0">
                <a:solidFill>
                  <a:srgbClr val="00B0F0"/>
                </a:solidFill>
              </a:rPr>
              <a:t>https</a:t>
            </a:r>
            <a:r>
              <a:rPr lang="pt-BR" sz="1200" dirty="0">
                <a:solidFill>
                  <a:srgbClr val="00B0F0"/>
                </a:solidFill>
              </a:rPr>
              <a:t>://www.facebook.com/UNICEFBrasil/videos/vb.128850220504786/1074144479308684/?type=2&amp;theater</a:t>
            </a:r>
          </a:p>
        </p:txBody>
      </p:sp>
    </p:spTree>
    <p:extLst>
      <p:ext uri="{BB962C8B-B14F-4D97-AF65-F5344CB8AC3E}">
        <p14:creationId xmlns:p14="http://schemas.microsoft.com/office/powerpoint/2010/main" val="291246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28388" y="6407353"/>
            <a:ext cx="9172388" cy="4506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ctangle 1"/>
          <p:cNvSpPr/>
          <p:nvPr/>
        </p:nvSpPr>
        <p:spPr>
          <a:xfrm>
            <a:off x="683568" y="548680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Até 15 de outubro de 2016 (SE 41), 9.862 casos foram notificados, segundo as definições do Protocolo de vigilância (recém-nascido, natimorto, abortamento ou feto). Desses, 3.035 (31%) casos permanecem em investigação e 6.827 casos foram investigados e classificados, sendo 2.063 confirmados para microcefalia e/ou alteração do SNC sugestivos de infecção congênita e 4.764 </a:t>
            </a:r>
            <a:r>
              <a:rPr lang="pt-BR" dirty="0" smtClean="0"/>
              <a:t>descartados. </a:t>
            </a:r>
            <a:endParaRPr lang="pt-B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258768"/>
              </p:ext>
            </p:extLst>
          </p:nvPr>
        </p:nvGraphicFramePr>
        <p:xfrm>
          <a:off x="755576" y="2780928"/>
          <a:ext cx="7848872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85161"/>
                <a:gridCol w="1703467"/>
                <a:gridCol w="1282989"/>
                <a:gridCol w="830169"/>
                <a:gridCol w="1056579"/>
                <a:gridCol w="1282989"/>
                <a:gridCol w="120751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Regiões</a:t>
                      </a:r>
                      <a:r>
                        <a:rPr lang="en-US" dirty="0" smtClean="0"/>
                        <a:t> e UF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Notificação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Investigação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Confirmados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Descartados</a:t>
                      </a:r>
                      <a:r>
                        <a:rPr lang="en-US" sz="1200" dirty="0" smtClean="0"/>
                        <a:t> </a:t>
                      </a:r>
                      <a:endParaRPr lang="pt-B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BRASIL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9.862</a:t>
                      </a:r>
                      <a:endParaRPr lang="pt-B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</a:t>
                      </a:r>
                      <a:endParaRPr lang="pt-B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3.035</a:t>
                      </a:r>
                      <a:endParaRPr lang="pt-B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2.063</a:t>
                      </a:r>
                      <a:endParaRPr lang="pt-B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4.764</a:t>
                      </a:r>
                      <a:endParaRPr lang="pt-B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1º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PERNAMBUICO</a:t>
                      </a:r>
                      <a:r>
                        <a:rPr lang="en-US" b="1" baseline="0" dirty="0" smtClean="0"/>
                        <a:t>  - PE 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2.155 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21,9 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352 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390 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1413</a:t>
                      </a:r>
                      <a:endParaRPr lang="pt-B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2º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BAHIA - BA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1359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13,8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684 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323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352 </a:t>
                      </a:r>
                      <a:endParaRPr lang="pt-B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3º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PARAÍBA -PB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917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9,3 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185 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182 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550</a:t>
                      </a:r>
                      <a:endParaRPr lang="pt-BR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70678" y="5353524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Campina Grande -PB realiza atendimento de estimulação precoce de 118 Crianças Síndrome Congênita </a:t>
            </a:r>
            <a:r>
              <a:rPr lang="pt-BR" dirty="0"/>
              <a:t>do Zika </a:t>
            </a:r>
            <a:r>
              <a:rPr lang="pt-BR" dirty="0" smtClean="0"/>
              <a:t>vírus, representa 65% das crianças confirmadas do Estado - PB. </a:t>
            </a:r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55576" y="4653136"/>
            <a:ext cx="7704856" cy="328946"/>
          </a:xfrm>
        </p:spPr>
        <p:txBody>
          <a:bodyPr>
            <a:noAutofit/>
          </a:bodyPr>
          <a:lstStyle/>
          <a:p>
            <a:r>
              <a:rPr lang="en-US" sz="1400" b="1" dirty="0" smtClean="0"/>
              <a:t>Fonte</a:t>
            </a:r>
            <a:r>
              <a:rPr lang="en-US" sz="1400" dirty="0" smtClean="0"/>
              <a:t>: </a:t>
            </a:r>
            <a:r>
              <a:rPr lang="pt-BR" sz="1050" dirty="0"/>
              <a:t>INFORME EPIDEMIOLÓGICO Nº 48 – SEMANA EPIDEMIOLÓGICA (SE) 41/2016 (09/10/2016 A 15/10/2016) </a:t>
            </a:r>
          </a:p>
        </p:txBody>
      </p:sp>
    </p:spTree>
    <p:extLst>
      <p:ext uri="{BB962C8B-B14F-4D97-AF65-F5344CB8AC3E}">
        <p14:creationId xmlns:p14="http://schemas.microsoft.com/office/powerpoint/2010/main" val="1367589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4"/>
          <p:cNvSpPr/>
          <p:nvPr/>
        </p:nvSpPr>
        <p:spPr>
          <a:xfrm>
            <a:off x="315237" y="188640"/>
            <a:ext cx="8073187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solidFill>
                  <a:srgbClr val="00B0F0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Objetivo</a:t>
            </a:r>
            <a:r>
              <a:rPr lang="en-US" sz="3200" b="1" dirty="0" smtClean="0">
                <a:solidFill>
                  <a:srgbClr val="00B0F0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da pesquisa</a:t>
            </a:r>
            <a:endParaRPr lang="en-US" sz="3200" b="1" dirty="0">
              <a:solidFill>
                <a:srgbClr val="00B0F0"/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6614" y="2628580"/>
            <a:ext cx="2785226" cy="91342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chemeClr val="bg1"/>
              </a:buClr>
            </a:pPr>
            <a:r>
              <a:rPr lang="pt-B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Grupos de mães</a:t>
            </a:r>
            <a:endParaRPr lang="pt-B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bg1"/>
              </a:buClr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Grupo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profissionais</a:t>
            </a:r>
            <a:endParaRPr lang="pt-B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87356" y="913746"/>
            <a:ext cx="578523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just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Mães de </a:t>
            </a:r>
            <a:r>
              <a:rPr lang="pt-BR" dirty="0">
                <a:latin typeface="Arial" pitchFamily="34" charset="0"/>
                <a:cs typeface="Arial" pitchFamily="34" charset="0"/>
              </a:rPr>
              <a:t>bebês com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microcefalia (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SCZv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*)   </a:t>
            </a:r>
          </a:p>
          <a:p>
            <a:pPr algn="just">
              <a:lnSpc>
                <a:spcPct val="150000"/>
              </a:lnSpc>
              <a:buClr>
                <a:srgbClr val="00B0F0"/>
              </a:buClr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G1 - 5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mães e 1 pai, com seus bebês (entre 5 e 13 meses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just">
              <a:lnSpc>
                <a:spcPct val="150000"/>
              </a:lnSpc>
              <a:buClr>
                <a:srgbClr val="00B0F0"/>
              </a:buClr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G2  - 6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mães, com seus bebês (entre 5 e 8 meses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algn="just">
              <a:lnSpc>
                <a:spcPct val="150000"/>
              </a:lnSpc>
              <a:buClr>
                <a:srgbClr val="00B0F0"/>
              </a:buClr>
            </a:pPr>
            <a:r>
              <a:rPr lang="en-US" i="1" dirty="0" smtClean="0">
                <a:latin typeface="Arial" pitchFamily="34" charset="0"/>
                <a:cs typeface="Arial" pitchFamily="34" charset="0"/>
              </a:rPr>
              <a:t>N  = 12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pessoas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. </a:t>
            </a:r>
            <a:endParaRPr lang="pt-BR" sz="20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13096" y="3825235"/>
            <a:ext cx="561662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just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Arial" pitchFamily="34" charset="0"/>
                <a:cs typeface="Arial" pitchFamily="34" charset="0"/>
              </a:rPr>
              <a:t>Profissionais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saúde 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Fisioterapeuta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psicólogo, Agente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C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omunitário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Saúde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Agente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Endemias,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médicos, fonoaudiólogos etc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 = 9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pessoas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9733" y="6089608"/>
            <a:ext cx="36776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1400" dirty="0" smtClean="0">
                <a:latin typeface="Arial" pitchFamily="34" charset="0"/>
                <a:cs typeface="Arial" pitchFamily="34" charset="0"/>
              </a:rPr>
              <a:t>* Síndrome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C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ongênita do </a:t>
            </a:r>
            <a:r>
              <a:rPr lang="pt-BR" sz="1400" dirty="0" err="1" smtClean="0">
                <a:latin typeface="Arial" pitchFamily="34" charset="0"/>
                <a:cs typeface="Arial" pitchFamily="34" charset="0"/>
              </a:rPr>
              <a:t>Zika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vírus - </a:t>
            </a:r>
            <a:r>
              <a:rPr lang="pt-BR" sz="1400" dirty="0" err="1" smtClean="0">
                <a:latin typeface="Arial" pitchFamily="34" charset="0"/>
                <a:cs typeface="Arial" pitchFamily="34" charset="0"/>
              </a:rPr>
              <a:t>SCZv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8388" y="6407353"/>
            <a:ext cx="9172388" cy="4506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495741"/>
            <a:ext cx="1113458" cy="26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976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28388" y="6407353"/>
            <a:ext cx="9172388" cy="4506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8279" y="1285860"/>
            <a:ext cx="5797059" cy="4351338"/>
          </a:xfrm>
        </p:spPr>
      </p:pic>
      <p:pic>
        <p:nvPicPr>
          <p:cNvPr id="6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495741"/>
            <a:ext cx="1113458" cy="2675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5149617"/>
            <a:ext cx="1096981" cy="517611"/>
          </a:xfrm>
          <a:prstGeom prst="rect">
            <a:avLst/>
          </a:prstGeom>
        </p:spPr>
      </p:pic>
      <p:sp>
        <p:nvSpPr>
          <p:cNvPr id="8" name="TextBox 9"/>
          <p:cNvSpPr txBox="1"/>
          <p:nvPr/>
        </p:nvSpPr>
        <p:spPr>
          <a:xfrm>
            <a:off x="307835" y="3714752"/>
            <a:ext cx="1743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Empresa </a:t>
            </a:r>
            <a:r>
              <a:rPr lang="pt-BR" dirty="0" smtClean="0"/>
              <a:t>condutora dos </a:t>
            </a:r>
            <a:r>
              <a:rPr lang="pt-BR" dirty="0"/>
              <a:t>grupos focais</a:t>
            </a:r>
            <a:r>
              <a:rPr lang="pt-BR" dirty="0" smtClean="0"/>
              <a:t>:</a:t>
            </a:r>
          </a:p>
          <a:p>
            <a:pPr algn="r"/>
            <a:endParaRPr lang="pt-BR" dirty="0"/>
          </a:p>
        </p:txBody>
      </p:sp>
      <p:sp>
        <p:nvSpPr>
          <p:cNvPr id="9" name="Rectangle 8"/>
          <p:cNvSpPr/>
          <p:nvPr/>
        </p:nvSpPr>
        <p:spPr>
          <a:xfrm>
            <a:off x="500034" y="1571612"/>
            <a:ext cx="1328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/>
              <a:t>Iniciativa:</a:t>
            </a:r>
            <a:endParaRPr lang="pt-BR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14" y="2436285"/>
            <a:ext cx="1468998" cy="352721"/>
          </a:xfrm>
          <a:prstGeom prst="rect">
            <a:avLst/>
          </a:prstGeom>
        </p:spPr>
      </p:pic>
      <p:sp>
        <p:nvSpPr>
          <p:cNvPr id="14" name="Retângulo 4"/>
          <p:cNvSpPr/>
          <p:nvPr/>
        </p:nvSpPr>
        <p:spPr>
          <a:xfrm>
            <a:off x="171221" y="323945"/>
            <a:ext cx="8073187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PT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Metodologia: Sala Espelho</a:t>
            </a:r>
            <a:endParaRPr lang="en-US" sz="3200" b="1" dirty="0">
              <a:solidFill>
                <a:srgbClr val="00B0F0"/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7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28388" y="6407353"/>
            <a:ext cx="9172388" cy="4506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392" y="6498908"/>
            <a:ext cx="1113458" cy="267536"/>
          </a:xfrm>
          <a:prstGeom prst="rect">
            <a:avLst/>
          </a:prstGeom>
        </p:spPr>
      </p:pic>
      <p:sp>
        <p:nvSpPr>
          <p:cNvPr id="23" name="Retângulo 4"/>
          <p:cNvSpPr/>
          <p:nvPr/>
        </p:nvSpPr>
        <p:spPr>
          <a:xfrm>
            <a:off x="454352" y="334397"/>
            <a:ext cx="8294112" cy="5778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Principais</a:t>
            </a:r>
            <a:r>
              <a:rPr lang="en-US" sz="2400" b="1" dirty="0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achados</a:t>
            </a:r>
            <a:r>
              <a:rPr lang="en-US" sz="2400" b="1" dirty="0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jornada</a:t>
            </a:r>
            <a:r>
              <a:rPr lang="en-US" sz="2400" dirty="0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das </a:t>
            </a:r>
            <a:r>
              <a:rPr lang="en-US" sz="2400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mães</a:t>
            </a:r>
            <a:r>
              <a:rPr lang="en-US" sz="2400" dirty="0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e </a:t>
            </a:r>
            <a:r>
              <a:rPr lang="en-US" sz="2400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suas</a:t>
            </a:r>
            <a:r>
              <a:rPr lang="en-US" sz="2400" dirty="0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crianças</a:t>
            </a:r>
            <a:r>
              <a:rPr lang="en-US" sz="2400" b="1" dirty="0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  </a:t>
            </a:r>
            <a:endParaRPr lang="en-US" sz="2400" b="1" dirty="0">
              <a:solidFill>
                <a:srgbClr val="00A3DB"/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pic>
        <p:nvPicPr>
          <p:cNvPr id="10" name="Picture 9" descr="R:\PUBLIC\3-COMMUNICATION\ZIKA\Fotos\FotosSemLegendas\album-55419349-downloads\_LUA383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82335"/>
            <a:ext cx="7416824" cy="51334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003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28388" y="6407353"/>
            <a:ext cx="9172388" cy="4506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392" y="6498908"/>
            <a:ext cx="1113458" cy="267536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2411760" y="1261881"/>
            <a:ext cx="0" cy="481660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6276" y="1261881"/>
            <a:ext cx="2293476" cy="64014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Financeiro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411760" y="1273983"/>
            <a:ext cx="633670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Comprometimento do orçamento familiar </a:t>
            </a:r>
            <a:r>
              <a:rPr lang="pt-BR" sz="2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(medicamentos, leite e muitos deslocamentos, que tomam o dia todo, todos os dias)</a:t>
            </a:r>
          </a:p>
          <a:p>
            <a:pPr marL="285750" lvl="0" indent="-28575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A maioria precisou deixar de trabalhar para acompanhar o bebê nos centros de atendimento</a:t>
            </a:r>
            <a:endParaRPr lang="pt-BR" sz="2000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02015" y="3535649"/>
            <a:ext cx="2237737" cy="59862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Transporte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411760" y="3384862"/>
            <a:ext cx="626469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Entre os mais frequentes nas discussões</a:t>
            </a:r>
          </a:p>
          <a:p>
            <a:pPr marL="285750" lvl="0" indent="-28575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Direito ao passe livre ainda apresenta falhas</a:t>
            </a:r>
          </a:p>
          <a:p>
            <a:pPr marL="285750" lvl="0" indent="-28575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Documento provisório do passe livre gera conflitos (cobradores e motoristas se recusam a aceitá-lo)</a:t>
            </a:r>
          </a:p>
          <a:p>
            <a:pPr marL="285750" lvl="0" indent="-28575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É no transporte público que as mães sofrem a maior parte das situações de preconceito, tanto por funcionários quanto por outros passageiros</a:t>
            </a:r>
          </a:p>
        </p:txBody>
      </p:sp>
      <p:sp>
        <p:nvSpPr>
          <p:cNvPr id="10" name="Retângulo 4"/>
          <p:cNvSpPr/>
          <p:nvPr/>
        </p:nvSpPr>
        <p:spPr>
          <a:xfrm>
            <a:off x="454352" y="334397"/>
            <a:ext cx="8294112" cy="5778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Principais</a:t>
            </a:r>
            <a:r>
              <a:rPr lang="en-US" sz="2400" b="1" dirty="0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achados</a:t>
            </a:r>
            <a:r>
              <a:rPr lang="en-US" sz="2400" b="1" dirty="0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jornada</a:t>
            </a:r>
            <a:r>
              <a:rPr lang="en-US" sz="2400" dirty="0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das </a:t>
            </a:r>
            <a:r>
              <a:rPr lang="en-US" sz="2400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mães</a:t>
            </a:r>
            <a:r>
              <a:rPr lang="en-US" sz="2400" dirty="0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e </a:t>
            </a:r>
            <a:r>
              <a:rPr lang="en-US" sz="2400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suas</a:t>
            </a:r>
            <a:r>
              <a:rPr lang="en-US" sz="2400" dirty="0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crianças</a:t>
            </a:r>
            <a:r>
              <a:rPr lang="en-US" sz="2400" b="1" dirty="0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  </a:t>
            </a:r>
            <a:endParaRPr lang="en-US" sz="2400" b="1" dirty="0">
              <a:solidFill>
                <a:srgbClr val="00A3DB"/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2015" y="3558207"/>
            <a:ext cx="2237737" cy="59862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Transporte</a:t>
            </a:r>
          </a:p>
        </p:txBody>
      </p:sp>
    </p:spTree>
    <p:extLst>
      <p:ext uri="{BB962C8B-B14F-4D97-AF65-F5344CB8AC3E}">
        <p14:creationId xmlns:p14="http://schemas.microsoft.com/office/powerpoint/2010/main" val="99499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4005</TotalTime>
  <Words>2634</Words>
  <Application>Microsoft Office PowerPoint</Application>
  <PresentationFormat>On-screen Show (4:3)</PresentationFormat>
  <Paragraphs>282</Paragraphs>
  <Slides>44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5" baseType="lpstr">
      <vt:lpstr>MS Mincho</vt:lpstr>
      <vt:lpstr>Arial</vt:lpstr>
      <vt:lpstr>Calibri</vt:lpstr>
      <vt:lpstr>Calibri Light</vt:lpstr>
      <vt:lpstr>Cambria</vt:lpstr>
      <vt:lpstr>Symbol</vt:lpstr>
      <vt:lpstr>Times</vt:lpstr>
      <vt:lpstr>Times New Roman</vt:lpstr>
      <vt:lpstr>Verdana</vt:lpstr>
      <vt:lpstr>Wingdings</vt:lpstr>
      <vt:lpstr>Office Theme</vt:lpstr>
      <vt:lpstr>PowerPoint Presentation</vt:lpstr>
      <vt:lpstr>Primeira etapa de  planejamento do projeto (Em Recife-PE, dias 18 e 19/04/2016)</vt:lpstr>
      <vt:lpstr>PowerPoint Presentation</vt:lpstr>
      <vt:lpstr>PowerPoint Presentation</vt:lpstr>
      <vt:lpstr>Fonte: INFORME EPIDEMIOLÓGICO Nº 48 – SEMANA EPIDEMIOLÓGICA (SE) 41/2016 (09/10/2016 A 15/10/2016)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Eixos estratégicos</vt:lpstr>
      <vt:lpstr>Trabalho com as gestantes, famílias e cuidadores </vt:lpstr>
      <vt:lpstr>Trabalho com as gestantes, famílias e cuidadores </vt:lpstr>
      <vt:lpstr>Trabalho com os profissionais de saúde, educação e proteção social</vt:lpstr>
      <vt:lpstr>PowerPoint Presentation</vt:lpstr>
      <vt:lpstr>PowerPoint Presentation</vt:lpstr>
      <vt:lpstr>Atenção integral e integrada, e atuação em rede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mbauer</dc:creator>
  <cp:lastModifiedBy>Jane Santos</cp:lastModifiedBy>
  <cp:revision>424</cp:revision>
  <cp:lastPrinted>2016-10-26T14:32:20Z</cp:lastPrinted>
  <dcterms:created xsi:type="dcterms:W3CDTF">2011-05-05T17:18:09Z</dcterms:created>
  <dcterms:modified xsi:type="dcterms:W3CDTF">2016-10-26T14:32:53Z</dcterms:modified>
</cp:coreProperties>
</file>