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0" r:id="rId3"/>
    <p:sldId id="261" r:id="rId4"/>
    <p:sldId id="257" r:id="rId5"/>
    <p:sldId id="265" r:id="rId6"/>
    <p:sldId id="266" r:id="rId7"/>
    <p:sldId id="272" r:id="rId8"/>
    <p:sldId id="270" r:id="rId9"/>
    <p:sldId id="271" r:id="rId10"/>
    <p:sldId id="273" r:id="rId11"/>
    <p:sldId id="274" r:id="rId12"/>
    <p:sldId id="259" r:id="rId13"/>
    <p:sldId id="264" r:id="rId14"/>
    <p:sldId id="263" r:id="rId15"/>
    <p:sldId id="26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7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CE9A9-6BE9-D649-B352-2FA8A07B94A5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649932-6236-E941-9BD0-B1B4B59C6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66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Reflection </a:t>
            </a:r>
            <a:r>
              <a:rPr lang="mr-IN" dirty="0" smtClean="0"/>
              <a:t>–</a:t>
            </a:r>
            <a:endParaRPr lang="en-US" dirty="0" smtClean="0"/>
          </a:p>
          <a:p>
            <a:r>
              <a:rPr lang="en-US" dirty="0" smtClean="0"/>
              <a:t>Be anxious for nothing - Philippians 4</a:t>
            </a:r>
          </a:p>
          <a:p>
            <a:r>
              <a:rPr lang="en-US" dirty="0" smtClean="0"/>
              <a:t>Don</a:t>
            </a:r>
            <a:r>
              <a:rPr lang="mr-IN" dirty="0" smtClean="0"/>
              <a:t>’</a:t>
            </a:r>
            <a:r>
              <a:rPr lang="en-US" dirty="0" smtClean="0"/>
              <a:t>t let pride get in the way when broken or suffering </a:t>
            </a:r>
          </a:p>
          <a:p>
            <a:r>
              <a:rPr lang="en-US" dirty="0" smtClean="0"/>
              <a:t>Don</a:t>
            </a:r>
            <a:r>
              <a:rPr lang="mr-IN" dirty="0" smtClean="0"/>
              <a:t>’</a:t>
            </a:r>
            <a:r>
              <a:rPr lang="en-US" dirty="0" smtClean="0"/>
              <a:t>t suffer in silence </a:t>
            </a:r>
          </a:p>
          <a:p>
            <a:r>
              <a:rPr lang="en-US" dirty="0" smtClean="0"/>
              <a:t>Believe that God can take you through  it  Isaiah 59:1</a:t>
            </a:r>
          </a:p>
          <a:p>
            <a:r>
              <a:rPr lang="en-US" dirty="0" smtClean="0"/>
              <a:t>Trust God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Prov</a:t>
            </a:r>
            <a:r>
              <a:rPr lang="en-US" dirty="0" smtClean="0"/>
              <a:t> 3:5-6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649932-6236-E941-9BD0-B1B4B59C61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00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649932-6236-E941-9BD0-B1B4B59C61F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95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2502945"/>
            <a:ext cx="1466879" cy="1676400"/>
            <a:chOff x="1230573" y="1890215"/>
            <a:chExt cx="1444388" cy="1650696"/>
          </a:xfrm>
        </p:grpSpPr>
        <p:sp>
          <p:nvSpPr>
            <p:cNvPr id="9" name="Oval 8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Oval 11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ound Same Side Corner Rectangle 12"/>
          <p:cNvSpPr/>
          <p:nvPr/>
        </p:nvSpPr>
        <p:spPr>
          <a:xfrm rot="5400000" flipH="1">
            <a:off x="4572000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1248" y="1680881"/>
            <a:ext cx="3273552" cy="1640541"/>
          </a:xfrm>
        </p:spPr>
        <p:txBody>
          <a:bodyPr vert="horz" lIns="91440" tIns="0" rIns="91440" bIns="0" rtlCol="0" anchor="b" anchorCtr="0">
            <a:no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3384176"/>
            <a:ext cx="3273552" cy="530352"/>
          </a:xfrm>
        </p:spPr>
        <p:txBody>
          <a:bodyPr vert="horz" lIns="91440" tIns="0" rIns="91440" bIns="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429001" y="450850"/>
            <a:ext cx="4922184" cy="461168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6758" y="5069541"/>
            <a:ext cx="4924425" cy="662519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6759" y="5732060"/>
            <a:ext cx="4924425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1609725"/>
            <a:ext cx="5343525" cy="228123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3904812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4586704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443552"/>
            <a:ext cx="5343525" cy="2281238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2015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3362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6"/>
          </p:nvPr>
        </p:nvSpPr>
        <p:spPr>
          <a:xfrm flipH="1">
            <a:off x="3021106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5723362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, 2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1998756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3442648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5"/>
          </p:nvPr>
        </p:nvSpPr>
        <p:spPr>
          <a:xfrm>
            <a:off x="5840505" y="4108759"/>
            <a:ext cx="2524126" cy="1998756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6"/>
          </p:nvPr>
        </p:nvSpPr>
        <p:spPr>
          <a:xfrm>
            <a:off x="5840505" y="34426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, 3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4462815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8"/>
          </p:nvPr>
        </p:nvSpPr>
        <p:spPr>
          <a:xfrm>
            <a:off x="3021107" y="2452048"/>
            <a:ext cx="2743200" cy="1956816"/>
          </a:xfrm>
          <a:prstGeom prst="rect">
            <a:avLst/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840505" y="3133941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40505" y="24520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1"/>
          </p:nvPr>
        </p:nvSpPr>
        <p:spPr>
          <a:xfrm>
            <a:off x="5840505" y="5135813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2"/>
          </p:nvPr>
        </p:nvSpPr>
        <p:spPr>
          <a:xfrm>
            <a:off x="5840505" y="4462815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0206" y="685800"/>
            <a:ext cx="4924424" cy="886968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40206" y="2020888"/>
            <a:ext cx="4924425" cy="410686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24800" y="750580"/>
            <a:ext cx="914400" cy="5381934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7100" y="749300"/>
            <a:ext cx="3924300" cy="53768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 rot="5400000">
            <a:off x="4585448" y="1603786"/>
            <a:ext cx="3474720" cy="3474720"/>
          </a:xfrm>
          <a:prstGeom prst="round2SameRect">
            <a:avLst>
              <a:gd name="adj1" fmla="val 3096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  <a:ln>
            <a:noFill/>
          </a:ln>
        </p:spPr>
        <p:txBody>
          <a:bodyPr vert="vert270"/>
          <a:lstStyle>
            <a:lvl1pPr marL="0" indent="0"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1842448"/>
            <a:ext cx="1466879" cy="1676400"/>
            <a:chOff x="1230573" y="1890215"/>
            <a:chExt cx="1444388" cy="1650696"/>
          </a:xfrm>
        </p:grpSpPr>
        <p:sp>
          <p:nvSpPr>
            <p:cNvPr id="27" name="Oval 26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Oval 28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Oval 29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6447" y="3114115"/>
            <a:ext cx="3276600" cy="1162050"/>
          </a:xfrm>
        </p:spPr>
        <p:txBody>
          <a:bodyPr tIns="0" bIns="0" anchor="b" anchorCtr="0">
            <a:noAutofit/>
          </a:bodyPr>
          <a:lstStyle>
            <a:lvl1pPr algn="ctr">
              <a:lnSpc>
                <a:spcPts val="4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6447" y="4343400"/>
            <a:ext cx="3276600" cy="533400"/>
          </a:xfrm>
        </p:spPr>
        <p:txBody>
          <a:bodyPr tIns="0" bIns="0">
            <a:normAutofit/>
          </a:bodyPr>
          <a:lstStyle>
            <a:lvl1pPr marL="0" indent="0" algn="ctr">
              <a:spcBef>
                <a:spcPct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6"/>
          <p:cNvGrpSpPr/>
          <p:nvPr/>
        </p:nvGrpSpPr>
        <p:grpSpPr>
          <a:xfrm>
            <a:off x="222912" y="1254456"/>
            <a:ext cx="7892388" cy="3918778"/>
            <a:chOff x="222912" y="1254456"/>
            <a:chExt cx="7892388" cy="3918778"/>
          </a:xfrm>
        </p:grpSpPr>
        <p:sp>
          <p:nvSpPr>
            <p:cNvPr id="7" name="Rounded Rectangle 6"/>
            <p:cNvSpPr/>
            <p:nvPr/>
          </p:nvSpPr>
          <p:spPr>
            <a:xfrm>
              <a:off x="1028700" y="1600200"/>
              <a:ext cx="7086600" cy="3474720"/>
            </a:xfrm>
            <a:prstGeom prst="roundRect">
              <a:avLst>
                <a:gd name="adj" fmla="val 312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9"/>
            <p:cNvGrpSpPr/>
            <p:nvPr/>
          </p:nvGrpSpPr>
          <p:grpSpPr>
            <a:xfrm>
              <a:off x="222912" y="1254456"/>
              <a:ext cx="3429000" cy="3918778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4182" y="2021541"/>
            <a:ext cx="4200618" cy="1362075"/>
          </a:xfrm>
        </p:spPr>
        <p:txBody>
          <a:bodyPr vert="horz" lIns="91440" tIns="0" rIns="91440" bIns="0" rtlCol="0" anchor="b" anchorCtr="0">
            <a:noAutofit/>
          </a:bodyPr>
          <a:lstStyle>
            <a:lvl1pPr algn="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21424" y="3388659"/>
            <a:ext cx="4603376" cy="1083328"/>
          </a:xfrm>
        </p:spPr>
        <p:txBody>
          <a:bodyPr vert="horz" lIns="91440" tIns="0" rIns="91440" bIns="0" rtlCol="0">
            <a:normAutofit/>
          </a:bodyPr>
          <a:lstStyle>
            <a:lvl1pPr marL="0" indent="0" algn="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5" name="Rounded Rectangle 14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070" y="224118"/>
            <a:ext cx="4800600" cy="886968"/>
          </a:xfrm>
        </p:spPr>
        <p:txBody>
          <a:bodyPr lIns="45720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7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21040" y="363071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212" y="1548761"/>
            <a:ext cx="3657600" cy="274320"/>
          </a:xfrm>
          <a:prstGeom prst="roundRect">
            <a:avLst>
              <a:gd name="adj" fmla="val 3116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352" y="2021456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1533" y="1548761"/>
            <a:ext cx="3657600" cy="274320"/>
          </a:xfrm>
          <a:prstGeom prst="roundRect">
            <a:avLst>
              <a:gd name="adj" fmla="val 3405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673" y="2019869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21729" y="365760"/>
            <a:ext cx="609600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15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7" name="Rounded Rectangle 16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8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0" name="Rounded Rectangle 9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7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7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9" name="Rounded Rectangle 8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6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9" y="304800"/>
            <a:ext cx="4948269" cy="719424"/>
          </a:xfrm>
        </p:spPr>
        <p:txBody>
          <a:bodyPr anchor="b"/>
          <a:lstStyle>
            <a:lvl1pPr algn="l">
              <a:defRPr sz="22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113" y="2292824"/>
            <a:ext cx="4959126" cy="383333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0" y="1160463"/>
            <a:ext cx="4948269" cy="9540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2F0292D-1797-49A5-8D2D-8D50C72EF3CC}" type="datetimeFigureOut">
              <a:rPr lang="en-US" smtClean="0"/>
              <a:t>09/11/18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4948238" cy="88696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0" y="2020888"/>
            <a:ext cx="4946602" cy="41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52600" y="2877671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8"/>
          <p:cNvGrpSpPr/>
          <p:nvPr/>
        </p:nvGrpSpPr>
        <p:grpSpPr>
          <a:xfrm>
            <a:off x="842682" y="2971800"/>
            <a:ext cx="914400" cy="914400"/>
            <a:chOff x="842682" y="2971800"/>
            <a:chExt cx="914400" cy="91440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 userDrawn="1"/>
          </p:nvGrpSpPr>
          <p:grpSpPr>
            <a:xfrm>
              <a:off x="948372" y="3034352"/>
              <a:ext cx="700732" cy="800822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 userDrawn="1"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 userDrawn="1"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 userDrawn="1"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 userDrawn="1"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2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28800" indent="-227013" algn="l" defTabSz="914400" rtl="0" eaLnBrk="1" latinLnBrk="0" hangingPunct="1">
        <a:spcBef>
          <a:spcPct val="20000"/>
        </a:spcBef>
        <a:buClr>
          <a:schemeClr val="accent2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5813" indent="-227013" algn="l" defTabSz="914400" rtl="0" eaLnBrk="1" latinLnBrk="0" hangingPunct="1">
        <a:spcBef>
          <a:spcPct val="20000"/>
        </a:spcBef>
        <a:buClr>
          <a:schemeClr val="accent1"/>
        </a:buClr>
        <a:buSzPct val="130000"/>
        <a:buFont typeface="Wingdings" pitchFamily="2" charset="2"/>
        <a:buChar char="§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Relationship Id="rId3" Type="http://schemas.openxmlformats.org/officeDocument/2006/relationships/image" Target="../media/image16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g"/><Relationship Id="rId3" Type="http://schemas.openxmlformats.org/officeDocument/2006/relationships/image" Target="../media/image19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Relationship Id="rId3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Rebuilding what is broken down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06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2" y="865524"/>
            <a:ext cx="7742196" cy="886968"/>
          </a:xfrm>
        </p:spPr>
        <p:txBody>
          <a:bodyPr/>
          <a:lstStyle/>
          <a:p>
            <a:r>
              <a:rPr lang="en-US" dirty="0" smtClean="0"/>
              <a:t>Nehemiah 5:1-19 Your growth, rebuilding, or success is not just about you, but what God can do through you for 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011" y="2020888"/>
            <a:ext cx="6189591" cy="4105275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Look at those who need help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Help those who are suffering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When you are fixing you don</a:t>
            </a:r>
            <a:r>
              <a:rPr lang="mr-IN" dirty="0" smtClean="0"/>
              <a:t>’</a:t>
            </a:r>
            <a:r>
              <a:rPr lang="en-US" dirty="0" smtClean="0"/>
              <a:t>t forget those who have helped you along the way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937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2" y="865524"/>
            <a:ext cx="7742196" cy="886968"/>
          </a:xfrm>
        </p:spPr>
        <p:txBody>
          <a:bodyPr/>
          <a:lstStyle/>
          <a:p>
            <a:r>
              <a:rPr lang="en-US" dirty="0" smtClean="0"/>
              <a:t>Nehemiah 6:1-16 </a:t>
            </a:r>
            <a:r>
              <a:rPr lang="mr-IN" dirty="0" smtClean="0"/>
              <a:t>–</a:t>
            </a:r>
            <a:r>
              <a:rPr lang="en-US" dirty="0" smtClean="0"/>
              <a:t> You are almost there don</a:t>
            </a:r>
            <a:r>
              <a:rPr lang="mr-IN" dirty="0" smtClean="0"/>
              <a:t>’</a:t>
            </a:r>
            <a:r>
              <a:rPr lang="en-US" dirty="0" smtClean="0"/>
              <a:t>t give up now the goal is in sight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011" y="2020888"/>
            <a:ext cx="6189591" cy="4105275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x-none" dirty="0" smtClean="0"/>
              <a:t>Enemies will try to deceive you as a last attempt to destroy God’s plans for you</a:t>
            </a:r>
          </a:p>
          <a:p>
            <a:pPr marL="342900" indent="-342900">
              <a:buFont typeface="+mj-lt"/>
              <a:buAutoNum type="arabicPeriod"/>
            </a:pPr>
            <a:r>
              <a:rPr lang="x-none" dirty="0" smtClean="0"/>
              <a:t>R</a:t>
            </a:r>
            <a:r>
              <a:rPr lang="en-US" dirty="0" smtClean="0"/>
              <a:t>e</a:t>
            </a:r>
            <a:r>
              <a:rPr lang="x-none" dirty="0" smtClean="0"/>
              <a:t>ject the devil and he will flee</a:t>
            </a:r>
          </a:p>
          <a:p>
            <a:pPr marL="342900" indent="-342900">
              <a:buFont typeface="+mj-lt"/>
              <a:buAutoNum type="arabicPeriod"/>
            </a:pPr>
            <a:r>
              <a:rPr lang="x-none" dirty="0" smtClean="0"/>
              <a:t>Believe in the promises and you will reach the promise land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246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61" y="417158"/>
            <a:ext cx="8218477" cy="886968"/>
          </a:xfrm>
        </p:spPr>
        <p:txBody>
          <a:bodyPr/>
          <a:lstStyle/>
          <a:p>
            <a:r>
              <a:rPr lang="en-US" dirty="0" smtClean="0"/>
              <a:t>Rebuilt Walls of protection, of strength, of faith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093" y="2020888"/>
            <a:ext cx="2151272" cy="4105275"/>
          </a:xfrm>
        </p:spPr>
        <p:txBody>
          <a:bodyPr>
            <a:normAutofit/>
          </a:bodyPr>
          <a:lstStyle/>
          <a:p>
            <a:r>
              <a:rPr lang="en-US" dirty="0" smtClean="0"/>
              <a:t>Peace be within thy walls, and prosperity within thy palaces Psalms 122:7</a:t>
            </a:r>
          </a:p>
          <a:p>
            <a:r>
              <a:rPr lang="en-US" dirty="0" smtClean="0"/>
              <a:t>Do good in thy good pleasure unto Zion: build thou the walls of </a:t>
            </a:r>
            <a:r>
              <a:rPr lang="en-US" dirty="0"/>
              <a:t>J</a:t>
            </a:r>
            <a:r>
              <a:rPr lang="en-US" dirty="0" smtClean="0"/>
              <a:t>erusalem Psalms 51:18</a:t>
            </a:r>
            <a:endParaRPr lang="en-US" dirty="0"/>
          </a:p>
        </p:txBody>
      </p:sp>
      <p:pic>
        <p:nvPicPr>
          <p:cNvPr id="7" name="Picture 6" descr="downloa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364" y="2723052"/>
            <a:ext cx="4913582" cy="3403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895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344" y="685800"/>
            <a:ext cx="7839894" cy="886968"/>
          </a:xfrm>
        </p:spPr>
        <p:txBody>
          <a:bodyPr/>
          <a:lstStyle/>
          <a:p>
            <a:r>
              <a:rPr lang="en-US" dirty="0" smtClean="0"/>
              <a:t>Rebuilding means: Reconciliation, renewed trust, strong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167" y="2677831"/>
            <a:ext cx="2613671" cy="2426366"/>
          </a:xfrm>
        </p:spPr>
        <p:txBody>
          <a:bodyPr>
            <a:noAutofit/>
          </a:bodyPr>
          <a:lstStyle/>
          <a:p>
            <a:r>
              <a:rPr lang="en-US" sz="2400" dirty="0" smtClean="0"/>
              <a:t>And be ye kid one to another, tenderhearted, forgiving one another, even as God for Christ’s sake hath forgiven you! Ephesians 4:32</a:t>
            </a:r>
            <a:endParaRPr lang="en-US" sz="2400" dirty="0"/>
          </a:p>
        </p:txBody>
      </p:sp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4838" y="4005745"/>
            <a:ext cx="3962400" cy="2044700"/>
          </a:xfrm>
          <a:prstGeom prst="rect">
            <a:avLst/>
          </a:prstGeom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802" y="1757845"/>
            <a:ext cx="36068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187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5927" y="392736"/>
            <a:ext cx="7461311" cy="886968"/>
          </a:xfrm>
        </p:spPr>
        <p:txBody>
          <a:bodyPr/>
          <a:lstStyle/>
          <a:p>
            <a:r>
              <a:rPr lang="en-US" dirty="0" smtClean="0"/>
              <a:t>Thinking big and starting something new!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0792" y="2020888"/>
            <a:ext cx="2930527" cy="4105275"/>
          </a:xfrm>
        </p:spPr>
        <p:txBody>
          <a:bodyPr>
            <a:normAutofit/>
          </a:bodyPr>
          <a:lstStyle/>
          <a:p>
            <a:r>
              <a:rPr lang="en-US" dirty="0" smtClean="0"/>
              <a:t>And </a:t>
            </a:r>
            <a:r>
              <a:rPr lang="en-US" dirty="0" err="1" smtClean="0"/>
              <a:t>Jabez</a:t>
            </a:r>
            <a:r>
              <a:rPr lang="en-US" dirty="0" smtClean="0"/>
              <a:t> called on he God of Israel, saying, Oh that thou </a:t>
            </a:r>
            <a:r>
              <a:rPr lang="en-US" dirty="0" err="1" smtClean="0"/>
              <a:t>wouldest</a:t>
            </a:r>
            <a:r>
              <a:rPr lang="en-US" dirty="0" smtClean="0"/>
              <a:t> bless me indeed, and enlarge my coast, and that </a:t>
            </a:r>
            <a:r>
              <a:rPr lang="en-US" dirty="0" err="1" smtClean="0"/>
              <a:t>thine</a:t>
            </a:r>
            <a:r>
              <a:rPr lang="en-US" dirty="0"/>
              <a:t> </a:t>
            </a:r>
            <a:r>
              <a:rPr lang="en-US" dirty="0" smtClean="0"/>
              <a:t>hand might be with me, and that thou </a:t>
            </a:r>
            <a:r>
              <a:rPr lang="en-US" dirty="0" err="1" smtClean="0"/>
              <a:t>woudest</a:t>
            </a:r>
            <a:r>
              <a:rPr lang="en-US" dirty="0" smtClean="0"/>
              <a:t> keep me from evil, that it may not grieve me! And God granted him that which he requested. </a:t>
            </a:r>
          </a:p>
          <a:p>
            <a:r>
              <a:rPr lang="en-US" dirty="0" smtClean="0"/>
              <a:t>1 Chronicles 4:10</a:t>
            </a:r>
            <a:endParaRPr lang="en-US" dirty="0"/>
          </a:p>
        </p:txBody>
      </p:sp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277" y="2499815"/>
            <a:ext cx="3846455" cy="278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330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850" y="881113"/>
            <a:ext cx="8377674" cy="886968"/>
          </a:xfrm>
        </p:spPr>
        <p:txBody>
          <a:bodyPr/>
          <a:lstStyle/>
          <a:p>
            <a:r>
              <a:rPr lang="en-US" dirty="0" smtClean="0"/>
              <a:t>Rebuilding what was broken </a:t>
            </a:r>
            <a:br>
              <a:rPr lang="en-US" dirty="0" smtClean="0"/>
            </a:br>
            <a:r>
              <a:rPr lang="en-US" dirty="0" smtClean="0"/>
              <a:t>achieving YOUR GOALS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4742" y="1752246"/>
            <a:ext cx="2558519" cy="4105275"/>
          </a:xfrm>
        </p:spPr>
        <p:txBody>
          <a:bodyPr/>
          <a:lstStyle/>
          <a:p>
            <a:r>
              <a:rPr lang="en-US" dirty="0" smtClean="0"/>
              <a:t>The LORD shall open unto thee his good treasure, the heaven to give the rain unto thy land in his season, and to bless all the work of </a:t>
            </a:r>
            <a:r>
              <a:rPr lang="en-US" dirty="0" err="1" smtClean="0"/>
              <a:t>thine</a:t>
            </a:r>
            <a:r>
              <a:rPr lang="en-US" dirty="0" smtClean="0"/>
              <a:t> hand: and thou shalt lend unto many nations, and thou shalt not borrow</a:t>
            </a:r>
          </a:p>
          <a:p>
            <a:r>
              <a:rPr lang="en-US" dirty="0" err="1" smtClean="0"/>
              <a:t>Deut</a:t>
            </a:r>
            <a:r>
              <a:rPr lang="en-US" dirty="0" smtClean="0"/>
              <a:t> 28:12</a:t>
            </a:r>
            <a:endParaRPr lang="en-US" dirty="0"/>
          </a:p>
        </p:txBody>
      </p:sp>
      <p:pic>
        <p:nvPicPr>
          <p:cNvPr id="8" name="Picture 7" descr="downloa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3262" y="1752246"/>
            <a:ext cx="4625810" cy="2818108"/>
          </a:xfrm>
          <a:prstGeom prst="rect">
            <a:avLst/>
          </a:prstGeom>
        </p:spPr>
      </p:pic>
      <p:pic>
        <p:nvPicPr>
          <p:cNvPr id="12" name="Picture 11" descr="downloa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511" y="4714869"/>
            <a:ext cx="2844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825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72" y="242316"/>
            <a:ext cx="8108566" cy="886968"/>
          </a:xfrm>
        </p:spPr>
        <p:txBody>
          <a:bodyPr/>
          <a:lstStyle/>
          <a:p>
            <a:r>
              <a:rPr lang="en-US" dirty="0" smtClean="0"/>
              <a:t>Rebuilding what is broken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819" y="2020888"/>
            <a:ext cx="2074418" cy="4105275"/>
          </a:xfrm>
        </p:spPr>
        <p:txBody>
          <a:bodyPr>
            <a:noAutofit/>
          </a:bodyPr>
          <a:lstStyle/>
          <a:p>
            <a:r>
              <a:rPr lang="en-US" sz="2000" dirty="0" smtClean="0"/>
              <a:t>It can take a lifetime or significant effort build a house </a:t>
            </a:r>
          </a:p>
          <a:p>
            <a:r>
              <a:rPr lang="en-US" sz="2000" dirty="0" smtClean="0"/>
              <a:t>But a careless or unfortunate season to destroy all that was built </a:t>
            </a:r>
          </a:p>
        </p:txBody>
      </p:sp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237" y="4896236"/>
            <a:ext cx="4279900" cy="1892300"/>
          </a:xfrm>
          <a:prstGeom prst="rect">
            <a:avLst/>
          </a:prstGeom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237" y="1572768"/>
            <a:ext cx="4437001" cy="332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08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038" y="2020888"/>
            <a:ext cx="3182062" cy="4105275"/>
          </a:xfrm>
        </p:spPr>
        <p:txBody>
          <a:bodyPr/>
          <a:lstStyle/>
          <a:p>
            <a:r>
              <a:rPr lang="en-US" dirty="0" smtClean="0"/>
              <a:t>Relationships are built on trust but once trust is torn down the relationship is broken</a:t>
            </a:r>
          </a:p>
          <a:p>
            <a:endParaRPr lang="en-US" dirty="0"/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409" y="4124866"/>
            <a:ext cx="3556000" cy="2286000"/>
          </a:xfrm>
          <a:prstGeom prst="rect">
            <a:avLst/>
          </a:prstGeom>
        </p:spPr>
      </p:pic>
      <p:pic>
        <p:nvPicPr>
          <p:cNvPr id="9" name="Picture 8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2109" y="1882981"/>
            <a:ext cx="3416300" cy="23749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34336" y="685800"/>
            <a:ext cx="8242902" cy="886968"/>
          </a:xfrm>
        </p:spPr>
        <p:txBody>
          <a:bodyPr/>
          <a:lstStyle/>
          <a:p>
            <a:r>
              <a:rPr lang="en-US" dirty="0" smtClean="0"/>
              <a:t>Rebuilding what is broken</a:t>
            </a:r>
            <a:r>
              <a:rPr lang="mr-IN" dirty="0" smtClean="0"/>
              <a:t>…</a:t>
            </a:r>
            <a:endParaRPr lang="en-US" dirty="0"/>
          </a:p>
        </p:txBody>
      </p:sp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709" y="4010344"/>
            <a:ext cx="2997665" cy="2400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700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6100" y="2020888"/>
            <a:ext cx="2430259" cy="4105275"/>
          </a:xfrm>
        </p:spPr>
        <p:txBody>
          <a:bodyPr/>
          <a:lstStyle/>
          <a:p>
            <a:r>
              <a:rPr lang="en-US" dirty="0" smtClean="0"/>
              <a:t>Great careers take time to build but when you lose your job it can be hard to pick up the pieces</a:t>
            </a:r>
          </a:p>
          <a:p>
            <a:r>
              <a:rPr lang="en-US" dirty="0" smtClean="0"/>
              <a:t>When disappointment occurs you are pushed to think your dreams may not come through </a:t>
            </a:r>
            <a:endParaRPr lang="en-US" dirty="0"/>
          </a:p>
        </p:txBody>
      </p:sp>
      <p:pic>
        <p:nvPicPr>
          <p:cNvPr id="11" name="Picture 10" descr="downloa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092" y="1985949"/>
            <a:ext cx="3797300" cy="2133600"/>
          </a:xfrm>
          <a:prstGeom prst="rect">
            <a:avLst/>
          </a:prstGeom>
        </p:spPr>
      </p:pic>
      <p:pic>
        <p:nvPicPr>
          <p:cNvPr id="12" name="Picture 11" descr="downloa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238" y="4205026"/>
            <a:ext cx="3556000" cy="228600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34336" y="685800"/>
            <a:ext cx="8242902" cy="886968"/>
          </a:xfrm>
        </p:spPr>
        <p:txBody>
          <a:bodyPr/>
          <a:lstStyle/>
          <a:p>
            <a:r>
              <a:rPr lang="en-US" dirty="0" smtClean="0"/>
              <a:t>Rebuilding what is ruined</a:t>
            </a:r>
            <a:r>
              <a:rPr lang="mr-IN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754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741" y="685800"/>
            <a:ext cx="7644497" cy="886968"/>
          </a:xfrm>
        </p:spPr>
        <p:txBody>
          <a:bodyPr/>
          <a:lstStyle/>
          <a:p>
            <a:r>
              <a:rPr lang="en-US" dirty="0" smtClean="0"/>
              <a:t>Who is Nehemiah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4869" y="2016876"/>
            <a:ext cx="4191246" cy="4105275"/>
          </a:xfrm>
        </p:spPr>
        <p:txBody>
          <a:bodyPr/>
          <a:lstStyle/>
          <a:p>
            <a:r>
              <a:rPr lang="en-US" dirty="0" smtClean="0"/>
              <a:t>Nehemiah was a pleasant cup bearer ( Wine taster before the King of Persia)</a:t>
            </a:r>
          </a:p>
          <a:p>
            <a:r>
              <a:rPr lang="en-US" dirty="0" smtClean="0"/>
              <a:t>Nehemiah was  promoted to be as the Governor of Judea under </a:t>
            </a:r>
            <a:r>
              <a:rPr lang="en-US" dirty="0" err="1" smtClean="0"/>
              <a:t>Artaxerxes</a:t>
            </a:r>
            <a:r>
              <a:rPr lang="en-US" dirty="0" smtClean="0"/>
              <a:t> the Persian King </a:t>
            </a:r>
          </a:p>
          <a:p>
            <a:r>
              <a:rPr lang="en-US" dirty="0" smtClean="0"/>
              <a:t>He was appointed Governor in Judea 444bc</a:t>
            </a:r>
          </a:p>
          <a:p>
            <a:r>
              <a:rPr lang="en-US" dirty="0" smtClean="0"/>
              <a:t>Reappointed as Governor in 420bc</a:t>
            </a:r>
          </a:p>
          <a:p>
            <a:r>
              <a:rPr lang="en-US" dirty="0" smtClean="0"/>
              <a:t>A man of God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76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714" y="685800"/>
            <a:ext cx="7473524" cy="886968"/>
          </a:xfrm>
        </p:spPr>
        <p:txBody>
          <a:bodyPr/>
          <a:lstStyle/>
          <a:p>
            <a:r>
              <a:rPr lang="en-US" dirty="0" smtClean="0"/>
              <a:t>The case of Nehemiah 1:1-10 </a:t>
            </a:r>
            <a:r>
              <a:rPr lang="mr-IN" dirty="0" smtClean="0"/>
              <a:t>–</a:t>
            </a:r>
            <a:r>
              <a:rPr lang="en-US" dirty="0" smtClean="0"/>
              <a:t> Prayer for His people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278" y="2020888"/>
            <a:ext cx="2819019" cy="4105275"/>
          </a:xfrm>
        </p:spPr>
        <p:txBody>
          <a:bodyPr/>
          <a:lstStyle/>
          <a:p>
            <a:r>
              <a:rPr lang="en-US" dirty="0" smtClean="0"/>
              <a:t>When there are major problems to be fixed, or changes that need to be made </a:t>
            </a:r>
          </a:p>
          <a:p>
            <a:r>
              <a:rPr lang="en-US" dirty="0" smtClean="0"/>
              <a:t>We either accept it and do nothing OR</a:t>
            </a:r>
          </a:p>
          <a:p>
            <a:r>
              <a:rPr lang="en-US" dirty="0" smtClean="0"/>
              <a:t>We come to the Lord in Prayer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1297" y="2359326"/>
            <a:ext cx="3810000" cy="222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722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714" y="685800"/>
            <a:ext cx="7473524" cy="886968"/>
          </a:xfrm>
        </p:spPr>
        <p:txBody>
          <a:bodyPr/>
          <a:lstStyle/>
          <a:p>
            <a:r>
              <a:rPr lang="en-US" dirty="0" smtClean="0"/>
              <a:t>The case of Nehemiah 2:</a:t>
            </a:r>
            <a:r>
              <a:rPr lang="en-US" dirty="0"/>
              <a:t>2</a:t>
            </a:r>
            <a:r>
              <a:rPr lang="en-US" dirty="0" smtClean="0"/>
              <a:t>-20 </a:t>
            </a:r>
            <a:r>
              <a:rPr lang="mr-IN" dirty="0" smtClean="0"/>
              <a:t>–</a:t>
            </a:r>
            <a:r>
              <a:rPr lang="en-US" dirty="0" smtClean="0"/>
              <a:t> Leap of Faith results in authority to rebuild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278" y="2020888"/>
            <a:ext cx="2819019" cy="4105275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Bold request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Silent Prayer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Reflection on problem ahead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Face to face with your challenge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Appeal for help</a:t>
            </a:r>
          </a:p>
          <a:p>
            <a:endParaRPr lang="en-US" dirty="0" smtClean="0"/>
          </a:p>
        </p:txBody>
      </p:sp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614" y="2209800"/>
            <a:ext cx="3465255" cy="230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58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2" y="685800"/>
            <a:ext cx="7742196" cy="886968"/>
          </a:xfrm>
        </p:spPr>
        <p:txBody>
          <a:bodyPr/>
          <a:lstStyle/>
          <a:p>
            <a:r>
              <a:rPr lang="en-US" dirty="0" smtClean="0"/>
              <a:t>Nehemiah 3:1-32  Rebuilding what is broken </a:t>
            </a:r>
            <a:r>
              <a:rPr lang="mr-IN" dirty="0" smtClean="0"/>
              <a:t>–</a:t>
            </a:r>
            <a:r>
              <a:rPr lang="en-US" dirty="0" smtClean="0"/>
              <a:t> Making Change happen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011" y="2020888"/>
            <a:ext cx="6189591" cy="4105275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He went to the most influential people first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Worked his way through to those who could make a difference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Tirelessly he was vigilant to rebuilding and growing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working hard, and inspiring people,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making partnerships,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gaining support day by day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People came together to help rebuild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764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2" y="685800"/>
            <a:ext cx="7742196" cy="886968"/>
          </a:xfrm>
        </p:spPr>
        <p:txBody>
          <a:bodyPr/>
          <a:lstStyle/>
          <a:p>
            <a:r>
              <a:rPr lang="en-US" dirty="0" smtClean="0"/>
              <a:t>Nehemiah 4:1-23 There are enemies to your progress- but you must have a plan against them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011" y="2020888"/>
            <a:ext cx="6189591" cy="4105275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Stumbling blocks to your progress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It gets personal with those who are Jealous, those who hate </a:t>
            </a:r>
            <a:r>
              <a:rPr lang="mr-IN" dirty="0" smtClean="0"/>
              <a:t>–</a:t>
            </a:r>
            <a:r>
              <a:rPr lang="en-US" dirty="0" smtClean="0"/>
              <a:t> Here enters </a:t>
            </a:r>
            <a:r>
              <a:rPr lang="en-US" dirty="0" err="1" smtClean="0"/>
              <a:t>Sanballat</a:t>
            </a:r>
            <a:r>
              <a:rPr lang="en-US" dirty="0" smtClean="0"/>
              <a:t>, </a:t>
            </a:r>
            <a:r>
              <a:rPr lang="en-US" dirty="0" err="1" smtClean="0"/>
              <a:t>Tobiag</a:t>
            </a:r>
            <a:r>
              <a:rPr lang="en-US" dirty="0" smtClean="0"/>
              <a:t> and the Arabians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Trouble only wants to lead you back into the path you have left.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Seek God out to intervene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Don</a:t>
            </a:r>
            <a:r>
              <a:rPr lang="mr-IN" dirty="0" smtClean="0"/>
              <a:t>’</a:t>
            </a:r>
            <a:r>
              <a:rPr lang="en-US" dirty="0" smtClean="0"/>
              <a:t>t get caught up get focused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When complete victory is around the corner the battle gets hotter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758641"/>
      </p:ext>
    </p:extLst>
  </p:cSld>
  <p:clrMapOvr>
    <a:masterClrMapping/>
  </p:clrMapOvr>
</p:sld>
</file>

<file path=ppt/theme/theme1.xml><?xml version="1.0" encoding="utf-8"?>
<a:theme xmlns:a="http://schemas.openxmlformats.org/drawingml/2006/main" name="Inspiration">
  <a:themeElements>
    <a:clrScheme name="Inspiration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Inspiration">
      <a:majorFont>
        <a:latin typeface="News Gothic MT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spiration">
      <a:fillStyleLst>
        <a:solidFill>
          <a:schemeClr val="phClr"/>
        </a:solidFill>
        <a:gradFill rotWithShape="1">
          <a:gsLst>
            <a:gs pos="25000">
              <a:schemeClr val="phClr">
                <a:tint val="90000"/>
                <a:shade val="100000"/>
                <a:alpha val="90000"/>
                <a:satMod val="150000"/>
              </a:schemeClr>
            </a:gs>
            <a:gs pos="100000">
              <a:schemeClr val="phClr">
                <a:tint val="100000"/>
                <a:shade val="60000"/>
                <a:satMod val="13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0000"/>
                <a:shade val="100000"/>
                <a:alpha val="85000"/>
                <a:satMod val="150000"/>
              </a:schemeClr>
            </a:gs>
            <a:gs pos="33000">
              <a:schemeClr val="phClr">
                <a:tint val="90000"/>
                <a:shade val="100000"/>
                <a:alpha val="95000"/>
                <a:satMod val="130000"/>
              </a:schemeClr>
            </a:gs>
            <a:gs pos="67000">
              <a:schemeClr val="phClr">
                <a:shade val="70000"/>
                <a:satMod val="135000"/>
              </a:schemeClr>
            </a:gs>
            <a:gs pos="100000">
              <a:schemeClr val="phClr">
                <a:shade val="50000"/>
                <a:satMod val="135000"/>
              </a:schemeClr>
            </a:gs>
          </a:gsLst>
          <a:lin ang="13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thickThin" algn="ctr">
          <a:solidFill>
            <a:schemeClr val="phClr"/>
          </a:solidFill>
          <a:prstDash val="solid"/>
        </a:ln>
        <a:ln w="38100" cap="flat" cmpd="thinThick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woPt" dir="tl"/>
          </a:scene3d>
          <a:sp3d extrusionH="12700" prstMaterial="softEdge">
            <a:bevelT w="25400" h="50800"/>
          </a:sp3d>
        </a:effectStyle>
        <a:effectStyle>
          <a:effectLst>
            <a:innerShdw blurRad="50800" dist="25400" dir="2400000">
              <a:srgbClr val="808080">
                <a:alpha val="75000"/>
              </a:srgbClr>
            </a:innerShdw>
            <a:reflection blurRad="38100" stA="26000" endPos="35000" dist="12700" dir="5400000" fadeDir="48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Inspiration.thmx</Template>
  <TotalTime>1405</TotalTime>
  <Words>730</Words>
  <Application>Microsoft Macintosh PowerPoint</Application>
  <PresentationFormat>On-screen Show (4:3)</PresentationFormat>
  <Paragraphs>67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Inspiration</vt:lpstr>
      <vt:lpstr>Rebuilding what is broken down…</vt:lpstr>
      <vt:lpstr>Rebuilding what is broken…</vt:lpstr>
      <vt:lpstr>Rebuilding what is broken…</vt:lpstr>
      <vt:lpstr>Rebuilding what is ruined…</vt:lpstr>
      <vt:lpstr>Who is Nehemiah </vt:lpstr>
      <vt:lpstr>The case of Nehemiah 1:1-10 – Prayer for His people </vt:lpstr>
      <vt:lpstr>The case of Nehemiah 2:2-20 – Leap of Faith results in authority to rebuild </vt:lpstr>
      <vt:lpstr>Nehemiah 3:1-32  Rebuilding what is broken – Making Change happen</vt:lpstr>
      <vt:lpstr>Nehemiah 4:1-23 There are enemies to your progress- but you must have a plan against them </vt:lpstr>
      <vt:lpstr>Nehemiah 5:1-19 Your growth, rebuilding, or success is not just about you, but what God can do through you for others</vt:lpstr>
      <vt:lpstr>Nehemiah 6:1-16 – You are almost there don’t give up now the goal is in sight</vt:lpstr>
      <vt:lpstr>Rebuilt Walls of protection, of strength, of faith </vt:lpstr>
      <vt:lpstr>Rebuilding means: Reconciliation, renewed trust, strong relationships</vt:lpstr>
      <vt:lpstr>Thinking big and starting something new!</vt:lpstr>
      <vt:lpstr>Rebuilding what was broken  achieving YOUR GOALS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Rebuilding what is broken down…</dc:title>
  <dc:creator>apple</dc:creator>
  <cp:lastModifiedBy>apple</cp:lastModifiedBy>
  <cp:revision>23</cp:revision>
  <dcterms:created xsi:type="dcterms:W3CDTF">2018-11-09T09:18:45Z</dcterms:created>
  <dcterms:modified xsi:type="dcterms:W3CDTF">2018-11-10T08:44:08Z</dcterms:modified>
</cp:coreProperties>
</file>