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7" r:id="rId5"/>
    <p:sldId id="271" r:id="rId6"/>
    <p:sldId id="268" r:id="rId7"/>
    <p:sldId id="269" r:id="rId8"/>
    <p:sldId id="272" r:id="rId9"/>
    <p:sldId id="273" r:id="rId10"/>
    <p:sldId id="274" r:id="rId11"/>
    <p:sldId id="275" r:id="rId12"/>
    <p:sldId id="279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11"/>
    <p:restoredTop sz="93706"/>
  </p:normalViewPr>
  <p:slideViewPr>
    <p:cSldViewPr snapToGrid="0" snapToObjects="1">
      <p:cViewPr>
        <p:scale>
          <a:sx n="70" d="100"/>
          <a:sy n="7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11714-6109-5946-A24A-6CEACCD4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E6ECC8-88D7-544F-9D3C-A627BF559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C383F-FCB3-9840-B53E-72A9D729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7940B-148C-C441-ABDB-F22519E5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27BC04-9CC2-2A43-BF73-8EE56828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28E65-A192-2C44-B518-424F4FB6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04F599-6322-644F-942F-2D561779A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FCF42-2847-404B-97E8-1ED02772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26974-93BD-E541-97D8-06FFA264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26270-2C84-CA49-AE18-6A237974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70010F-C037-6044-BC3A-F9D91549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6350A6-BF6E-0444-8438-787F5D80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01545-91E0-8540-A322-DB492859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676D-B7B3-CB40-BF92-CB6D9A14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740C6D-20FE-9749-BC55-91B2BC6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964F8-3A76-2E44-B493-F405B4F3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1C088-4EFE-7345-BF20-3A6D2C41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01391D-5F14-DB47-9322-8B5A14B7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DC8D8-BE15-EB41-9E2F-CF6A9598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63CBD-1649-5148-BF42-605D4B48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4C966-AD2E-1F40-AF9D-4DFE603B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5974DB-A743-6B44-8DEC-FEC8AC8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CC3FBB-F77E-A942-B2F9-899CAA36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56D0F8-5753-B64F-85F4-CAC6639B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40A12-AF0C-8E40-8AE5-17E7B928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5E04B-ED41-A442-A0D4-C8EC60A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CED45-3213-0B46-B1BA-E1671FAE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9B9BA-C067-8A4A-B190-93283719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A9960A-4AD9-7240-91EA-995D83E0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38E708-9420-714E-B92E-875E96C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488470-4AD1-534E-B0A6-DCB7CE03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10C7-9CAE-B141-84D5-BA99B504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D36C53-E46E-DE43-A7A9-250ED53F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82A3B-6372-714D-8FFA-D4E5CE41A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EAFE47-FEC8-7C42-9438-CA0BCF96E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8D6A55-434B-5C4A-8733-F79DE8171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3FF18B-EC7D-2841-AF6D-801F1B02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A79D89-B252-8645-82E7-DE0A59D8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2D7F09-5DE8-2D44-BE00-FCD15EB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BFAEB-D400-2F4D-8320-DAFACBA4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23E0D2-AB06-5941-91D1-D2C438D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CB3CDC-26F8-FF41-9DDD-E1EB9F07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525C84-7819-9D44-956F-63738468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ACAD0D-5BBF-B14F-8BEC-36A3BDD0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87C31C-9D9A-8341-92CD-960B04A1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435568-5C8E-FC49-862F-40C9FE6B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A9DCC-7C46-0742-AC72-B63045A2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E15E-4739-0549-B5C1-D9B8C3BA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3E4099-FC56-7C4C-BC53-9112B354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589645-61F7-4244-9A95-3F7FA7C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3FC913-536C-C14A-B9E0-4314713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9C11DC-6811-8546-A872-889B9EB4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23799-DCAA-484F-9988-9EBE2537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30707-CF0E-E24C-B6CA-A7F7D76DE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41A3F2-EB7F-DE43-8FE6-EAAD18B7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E2B9A-1D56-0C42-9D3C-81E2149F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05DBC-34F9-D147-9DA0-E3E4C587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C4954E-AC9D-A443-B712-D8BB8562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B58C15-3AF8-7642-B2CD-D91CF7E3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786ED6-86A1-1343-A783-E28ADC0AF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6A0F2-FC42-FC41-8D17-69F215C5F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1DB2-9341-BE43-8E28-26524C03CECF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C75E-2ED6-CA42-9FA7-8F49A7E68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4AD744-8A3D-5B43-B518-9E34F63DC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3EE2-9F64-DC46-A95F-1F09E398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tificial Intelligence">
            <a:extLst>
              <a:ext uri="{FF2B5EF4-FFF2-40B4-BE49-F238E27FC236}">
                <a16:creationId xmlns:a16="http://schemas.microsoft.com/office/drawing/2014/main" xmlns="" id="{C2DF8A2D-FE37-8142-B7DE-DD0715B18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" y="0"/>
            <a:ext cx="12131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0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766218"/>
            <a:ext cx="4831080" cy="1325563"/>
          </a:xfrm>
        </p:spPr>
        <p:txBody>
          <a:bodyPr>
            <a:normAutofit fontScale="90000"/>
          </a:bodyPr>
          <a:lstStyle/>
          <a:p>
            <a:r>
              <a:rPr lang="en-MY" b="1" dirty="0"/>
              <a:t>NEXT STEPS FOR POLICYMAKERS IN CREATING AN EFFECTIVE IP POLICY FRAMEWORK AROUND DATA</a:t>
            </a:r>
            <a:r>
              <a:rPr lang="en-MY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20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2712" cy="4572635"/>
          </a:xfrm>
        </p:spPr>
        <p:txBody>
          <a:bodyPr>
            <a:normAutofit/>
          </a:bodyPr>
          <a:lstStyle/>
          <a:p>
            <a:r>
              <a:rPr lang="en-MY" b="1" dirty="0"/>
              <a:t>EMERGENCE OF NEW PROPERTY RIGHTS FOR DATA?</a:t>
            </a:r>
            <a:r>
              <a:rPr lang="en-MY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35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5048" cy="5505323"/>
          </a:xfrm>
        </p:spPr>
        <p:txBody>
          <a:bodyPr>
            <a:normAutofit/>
          </a:bodyPr>
          <a:lstStyle/>
          <a:p>
            <a:r>
              <a:rPr lang="en-MY" b="1" dirty="0"/>
              <a:t>CAN AI &amp; MACHINES ACQUIRE A PROPERTY RIGHT  TOO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652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3" y="1572126"/>
            <a:ext cx="3742404" cy="4026569"/>
          </a:xfrm>
        </p:spPr>
        <p:txBody>
          <a:bodyPr>
            <a:normAutofit fontScale="90000"/>
          </a:bodyPr>
          <a:lstStyle/>
          <a:p>
            <a:r>
              <a:rPr lang="en-MY" b="1" cap="all" dirty="0"/>
              <a:t>IPR MANAGEMENT NEEDS TO FOLLOW AND FIND TAILORED SOLUTIONS</a:t>
            </a:r>
            <a:br>
              <a:rPr lang="en-MY" b="1" cap="al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A005369-70C9-5D46-883B-3B94F477D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xmlns="" id="{0ADF5D4D-EE64-4ECF-8B84-D341C509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2706625"/>
            <a:ext cx="5785104" cy="33307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 YOU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yeenseen@thecreate.net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386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258137A-B257-E549-8178-DDDE3E1F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93B31-2406-F940-80D8-0DE2CD335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dirty="0">
                <a:ln w="22225">
                  <a:solidFill>
                    <a:srgbClr val="FFFFFF"/>
                  </a:solidFill>
                </a:ln>
                <a:noFill/>
              </a:rPr>
              <a:t>INTELLECTUAL PROPERTY IN THE DATA DRIVEN WORLD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00A181-FEB9-AC43-BD20-B7250CB87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40" y="1065862"/>
            <a:ext cx="4081091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NG YEEN SEEN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    FOUNDER AND CEO, 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    CENTRE FOR RESEARCH,   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    ADVISORY AND TECHNOLOGY       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    (</a:t>
            </a:r>
            <a:r>
              <a:rPr lang="en-US" sz="2000" b="1" dirty="0">
                <a:solidFill>
                  <a:srgbClr val="FFFFFF"/>
                </a:solidFill>
              </a:rPr>
              <a:t>CREATE)</a:t>
            </a:r>
          </a:p>
        </p:txBody>
      </p:sp>
    </p:spTree>
    <p:extLst>
      <p:ext uri="{BB962C8B-B14F-4D97-AF65-F5344CB8AC3E}">
        <p14:creationId xmlns:p14="http://schemas.microsoft.com/office/powerpoint/2010/main" val="261229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3D457-5937-0544-9E91-200D3C55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48725"/>
            <a:ext cx="4863164" cy="2942473"/>
          </a:xfrm>
        </p:spPr>
        <p:txBody>
          <a:bodyPr>
            <a:noAutofit/>
          </a:bodyPr>
          <a:lstStyle/>
          <a:p>
            <a:r>
              <a:rPr lang="en-MY" sz="3600" b="1" cap="all" dirty="0"/>
              <a:t>DISRUPTIVE TECHNOLOGIES WILL HAVE SUBSTANTIAL IMPACT ON LITERALLY EVERYTHING</a:t>
            </a:r>
            <a:br>
              <a:rPr lang="en-MY" sz="3600" b="1" cap="all" dirty="0"/>
            </a:br>
            <a:endParaRPr lang="en-US" sz="36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3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649" y="2991711"/>
            <a:ext cx="4865351" cy="1325563"/>
          </a:xfrm>
        </p:spPr>
        <p:txBody>
          <a:bodyPr>
            <a:normAutofit fontScale="90000"/>
          </a:bodyPr>
          <a:lstStyle/>
          <a:p>
            <a:r>
              <a:rPr lang="en-MY" b="1" cap="all" dirty="0"/>
              <a:t>ARTIFICIAL INTELLIGENCE CHANGES THE LANDSCAPE OF INDUSTRIAL DEVELOPMENT, MARKETS AND COMPETITION</a:t>
            </a:r>
            <a:br>
              <a:rPr lang="en-MY" b="1" cap="al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5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84" y="2766218"/>
            <a:ext cx="4792579" cy="1325563"/>
          </a:xfrm>
        </p:spPr>
        <p:txBody>
          <a:bodyPr>
            <a:normAutofit fontScale="90000"/>
          </a:bodyPr>
          <a:lstStyle/>
          <a:p>
            <a:r>
              <a:rPr lang="en-MY" b="1" dirty="0"/>
              <a:t>HOW IS THE DIGITAL TRANSFORMATION FUELED BY ADVANCED TECHNOLOGIES LIKE ARTIFICIAL INTELLIGENCE (AI) RE-SHAPING THE GLOBAL IP LANDSCAPE?</a:t>
            </a:r>
            <a:r>
              <a:rPr lang="en-MY" dirty="0"/>
              <a:t/>
            </a:r>
            <a:br>
              <a:rPr lang="en-MY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2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1" y="2996030"/>
            <a:ext cx="3797968" cy="1325563"/>
          </a:xfrm>
        </p:spPr>
        <p:txBody>
          <a:bodyPr>
            <a:normAutofit fontScale="90000"/>
          </a:bodyPr>
          <a:lstStyle/>
          <a:p>
            <a:r>
              <a:rPr lang="en-MY" b="1" cap="all" dirty="0"/>
              <a:t>INTELLECTUAL PROPERTY RIGHTS </a:t>
            </a:r>
            <a:r>
              <a:rPr lang="en-MY" cap="all" dirty="0"/>
              <a:t>BECOME ESSENTIAL FOR COMPETING SUCCESSFULLY IN THE MARKETS</a:t>
            </a:r>
            <a:r>
              <a:rPr lang="en-MY" b="1" cap="all" dirty="0"/>
              <a:t/>
            </a:r>
            <a:br>
              <a:rPr lang="en-MY" b="1" cap="al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2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2342147"/>
            <a:ext cx="4166937" cy="2101515"/>
          </a:xfrm>
        </p:spPr>
        <p:txBody>
          <a:bodyPr>
            <a:normAutofit/>
          </a:bodyPr>
          <a:lstStyle/>
          <a:p>
            <a:r>
              <a:rPr lang="en-MY" b="1" cap="all" dirty="0"/>
              <a:t>IS THE LEGAL SYSTEM READY?</a:t>
            </a:r>
            <a:br>
              <a:rPr lang="en-MY" b="1" cap="al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8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565989"/>
            <a:ext cx="4668520" cy="4469051"/>
          </a:xfrm>
        </p:spPr>
        <p:txBody>
          <a:bodyPr>
            <a:normAutofit/>
          </a:bodyPr>
          <a:lstStyle/>
          <a:p>
            <a:r>
              <a:rPr lang="en-MY" b="1" dirty="0"/>
              <a:t>IS THE CLASSICAL IP SYSTEM STILL RELEVANT IN THE NEW DATA-DRIVEN/ DIGITAL ECONOMY?</a:t>
            </a:r>
            <a:r>
              <a:rPr lang="en-MY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154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he vision for digitization as a meme">
            <a:extLst>
              <a:ext uri="{FF2B5EF4-FFF2-40B4-BE49-F238E27FC236}">
                <a16:creationId xmlns:a16="http://schemas.microsoft.com/office/drawing/2014/main" xmlns="" id="{7A615EA3-FFF4-2842-B696-449B2A5D0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r="7128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9A9648-A0E2-8F4E-A700-496214C4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564640"/>
            <a:ext cx="4668520" cy="3840480"/>
          </a:xfrm>
        </p:spPr>
        <p:txBody>
          <a:bodyPr>
            <a:normAutofit fontScale="90000"/>
          </a:bodyPr>
          <a:lstStyle/>
          <a:p>
            <a:r>
              <a:rPr lang="en-MY" b="1" dirty="0"/>
              <a:t>COUNTRIES ARE STARTING TO ADAPT THEIR INNOVATION POLICIES TO THE DIGITAL ECONOMY?</a:t>
            </a:r>
            <a:r>
              <a:rPr lang="en-MY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287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151</Words>
  <Application>Microsoft Macintosh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INTELLECTUAL PROPERTY IN THE DATA DRIVEN WORLD</vt:lpstr>
      <vt:lpstr>DISRUPTIVE TECHNOLOGIES WILL HAVE SUBSTANTIAL IMPACT ON LITERALLY EVERYTHING </vt:lpstr>
      <vt:lpstr>ARTIFICIAL INTELLIGENCE CHANGES THE LANDSCAPE OF INDUSTRIAL DEVELOPMENT, MARKETS AND COMPETITION </vt:lpstr>
      <vt:lpstr>HOW IS THE DIGITAL TRANSFORMATION FUELED BY ADVANCED TECHNOLOGIES LIKE ARTIFICIAL INTELLIGENCE (AI) RE-SHAPING THE GLOBAL IP LANDSCAPE? </vt:lpstr>
      <vt:lpstr>INTELLECTUAL PROPERTY RIGHTS BECOME ESSENTIAL FOR COMPETING SUCCESSFULLY IN THE MARKETS </vt:lpstr>
      <vt:lpstr>IS THE LEGAL SYSTEM READY? </vt:lpstr>
      <vt:lpstr>IS THE CLASSICAL IP SYSTEM STILL RELEVANT IN THE NEW DATA-DRIVEN/ DIGITAL ECONOMY? </vt:lpstr>
      <vt:lpstr>COUNTRIES ARE STARTING TO ADAPT THEIR INNOVATION POLICIES TO THE DIGITAL ECONOMY? </vt:lpstr>
      <vt:lpstr>NEXT STEPS FOR POLICYMAKERS IN CREATING AN EFFECTIVE IP POLICY FRAMEWORK AROUND DATA </vt:lpstr>
      <vt:lpstr>EMERGENCE OF NEW PROPERTY RIGHTS FOR DATA? </vt:lpstr>
      <vt:lpstr>CAN AI &amp; MACHINES ACQUIRE A PROPERTY RIGHT  TOO ?</vt:lpstr>
      <vt:lpstr>IPR MANAGEMENT NEEDS TO FOLLOW AND FIND TAILORED SOLUTIONS 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Yeen Seen</dc:creator>
  <cp:lastModifiedBy>Kan Yuenyong</cp:lastModifiedBy>
  <cp:revision>3</cp:revision>
  <dcterms:created xsi:type="dcterms:W3CDTF">2019-10-02T00:27:29Z</dcterms:created>
  <dcterms:modified xsi:type="dcterms:W3CDTF">2019-10-02T01:50:43Z</dcterms:modified>
</cp:coreProperties>
</file>