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64" r:id="rId2"/>
    <p:sldId id="283" r:id="rId3"/>
    <p:sldId id="256" r:id="rId4"/>
    <p:sldId id="268" r:id="rId5"/>
    <p:sldId id="271" r:id="rId6"/>
    <p:sldId id="274" r:id="rId7"/>
    <p:sldId id="260" r:id="rId8"/>
    <p:sldId id="286" r:id="rId9"/>
    <p:sldId id="276" r:id="rId10"/>
    <p:sldId id="272" r:id="rId11"/>
    <p:sldId id="279" r:id="rId12"/>
    <p:sldId id="280" r:id="rId13"/>
    <p:sldId id="281" r:id="rId14"/>
    <p:sldId id="282" r:id="rId15"/>
    <p:sldId id="266" r:id="rId1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/>
    <p:restoredTop sz="64103" autoAdjust="0"/>
  </p:normalViewPr>
  <p:slideViewPr>
    <p:cSldViewPr snapToGrid="0" snapToObjects="1">
      <p:cViewPr varScale="1">
        <p:scale>
          <a:sx n="58" d="100"/>
          <a:sy n="58" d="100"/>
        </p:scale>
        <p:origin x="18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13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2019 IP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20-A642-B7DA-E66A9B72D5A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20-A642-B7DA-E66A9B72D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Sheet1!$G$10:$G$24</c:f>
              <c:strCache>
                <c:ptCount val="15"/>
                <c:pt idx="0">
                  <c:v>United States</c:v>
                </c:pt>
                <c:pt idx="1">
                  <c:v>Japan</c:v>
                </c:pt>
                <c:pt idx="2">
                  <c:v>Singapore</c:v>
                </c:pt>
                <c:pt idx="3">
                  <c:v>Korea</c:v>
                </c:pt>
                <c:pt idx="4">
                  <c:v>Australia</c:v>
                </c:pt>
                <c:pt idx="5">
                  <c:v>Taiwan</c:v>
                </c:pt>
                <c:pt idx="6">
                  <c:v>Malaysia</c:v>
                </c:pt>
                <c:pt idx="7">
                  <c:v>China</c:v>
                </c:pt>
                <c:pt idx="8">
                  <c:v>Brunei</c:v>
                </c:pt>
                <c:pt idx="9">
                  <c:v>India</c:v>
                </c:pt>
                <c:pt idx="10">
                  <c:v>Philippines</c:v>
                </c:pt>
                <c:pt idx="11">
                  <c:v>Thailand</c:v>
                </c:pt>
                <c:pt idx="12">
                  <c:v>Vietnam</c:v>
                </c:pt>
                <c:pt idx="13">
                  <c:v>Indonesia</c:v>
                </c:pt>
                <c:pt idx="14">
                  <c:v>Venezuala</c:v>
                </c:pt>
              </c:strCache>
            </c:strRef>
          </c:cat>
          <c:val>
            <c:numRef>
              <c:f>Sheet1!$H$10:$H$24</c:f>
              <c:numCache>
                <c:formatCode>General</c:formatCode>
                <c:ptCount val="15"/>
                <c:pt idx="0">
                  <c:v>42.66</c:v>
                </c:pt>
                <c:pt idx="1">
                  <c:v>38.48</c:v>
                </c:pt>
                <c:pt idx="2">
                  <c:v>37.12</c:v>
                </c:pt>
                <c:pt idx="3">
                  <c:v>36.06</c:v>
                </c:pt>
                <c:pt idx="4">
                  <c:v>36.06</c:v>
                </c:pt>
                <c:pt idx="5">
                  <c:v>28.05</c:v>
                </c:pt>
                <c:pt idx="6">
                  <c:v>22.37</c:v>
                </c:pt>
                <c:pt idx="7">
                  <c:v>21.45</c:v>
                </c:pt>
                <c:pt idx="8">
                  <c:v>17.32999999999999</c:v>
                </c:pt>
                <c:pt idx="9">
                  <c:v>16.22</c:v>
                </c:pt>
                <c:pt idx="10">
                  <c:v>16.2</c:v>
                </c:pt>
                <c:pt idx="11">
                  <c:v>14.5</c:v>
                </c:pt>
                <c:pt idx="12">
                  <c:v>13.81</c:v>
                </c:pt>
                <c:pt idx="13">
                  <c:v>12.87</c:v>
                </c:pt>
                <c:pt idx="14">
                  <c:v>7.109999999999999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20-A642-B7DA-E66A9B72D5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517548192"/>
        <c:axId val="-521211680"/>
      </c:barChart>
      <c:catAx>
        <c:axId val="-51754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21211680"/>
        <c:crosses val="autoZero"/>
        <c:auto val="1"/>
        <c:lblAlgn val="ctr"/>
        <c:lblOffset val="100"/>
        <c:noMultiLvlLbl val="0"/>
      </c:catAx>
      <c:valAx>
        <c:axId val="-5212116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175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1" Type="http://schemas.openxmlformats.org/officeDocument/2006/relationships/image" Target="../media/image10.png"/><Relationship Id="rId2" Type="http://schemas.openxmlformats.org/officeDocument/2006/relationships/hyperlink" Target="https://commons.wikimedia.org/wiki/File:FullMeshNetwork.sv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1" Type="http://schemas.openxmlformats.org/officeDocument/2006/relationships/image" Target="../media/image10.png"/><Relationship Id="rId2" Type="http://schemas.openxmlformats.org/officeDocument/2006/relationships/hyperlink" Target="https://commons.wikimedia.org/wiki/File:FullMeshNetwork.sv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13898-1A02-4D4F-9CBF-EC83E528A2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6BED2A-699A-46FA-BF1D-341F8B1E9592}">
      <dgm:prSet/>
      <dgm:spPr>
        <a:solidFill>
          <a:schemeClr val="tx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Networked innovation across borders</a:t>
          </a:r>
          <a:endParaRPr lang="en-US" dirty="0"/>
        </a:p>
      </dgm:t>
    </dgm:pt>
    <dgm:pt modelId="{3E0D6F92-5DFE-4F4E-B05C-2688D8C06DD4}" type="parTrans" cxnId="{DFD5FE00-0F36-4020-BDFE-58A56007CD31}">
      <dgm:prSet/>
      <dgm:spPr/>
      <dgm:t>
        <a:bodyPr/>
        <a:lstStyle/>
        <a:p>
          <a:endParaRPr lang="en-US"/>
        </a:p>
      </dgm:t>
    </dgm:pt>
    <dgm:pt modelId="{64E033E2-8661-4E39-8721-A6EE858FEFD2}" type="sibTrans" cxnId="{DFD5FE00-0F36-4020-BDFE-58A56007CD31}">
      <dgm:prSet/>
      <dgm:spPr/>
      <dgm:t>
        <a:bodyPr/>
        <a:lstStyle/>
        <a:p>
          <a:endParaRPr lang="en-US"/>
        </a:p>
      </dgm:t>
    </dgm:pt>
    <dgm:pt modelId="{DA889A2F-3854-441D-8DD7-CAB9688A6F2D}">
      <dgm:prSet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Global value chains are now IP-intensive  </a:t>
          </a:r>
          <a:endParaRPr lang="en-US" dirty="0"/>
        </a:p>
      </dgm:t>
    </dgm:pt>
    <dgm:pt modelId="{5EC3BC1C-76BB-499F-9F07-B308BBEFCDB6}" type="parTrans" cxnId="{E9E7D88B-6A63-4608-AD93-CC399D5BEC2D}">
      <dgm:prSet/>
      <dgm:spPr/>
      <dgm:t>
        <a:bodyPr/>
        <a:lstStyle/>
        <a:p>
          <a:endParaRPr lang="en-US"/>
        </a:p>
      </dgm:t>
    </dgm:pt>
    <dgm:pt modelId="{806849C5-821D-47C1-A450-81366E23F6A1}" type="sibTrans" cxnId="{E9E7D88B-6A63-4608-AD93-CC399D5BEC2D}">
      <dgm:prSet/>
      <dgm:spPr/>
      <dgm:t>
        <a:bodyPr/>
        <a:lstStyle/>
        <a:p>
          <a:endParaRPr lang="en-US"/>
        </a:p>
      </dgm:t>
    </dgm:pt>
    <dgm:pt modelId="{ED6AE1C9-3AAE-41CB-A61F-678046A05B08}" type="pres">
      <dgm:prSet presAssocID="{7D013898-1A02-4D4F-9CBF-EC83E528A2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3A536-6183-4EAD-87F6-5B9CB37B86FE}" type="pres">
      <dgm:prSet presAssocID="{646BED2A-699A-46FA-BF1D-341F8B1E9592}" presName="compNode" presStyleCnt="0"/>
      <dgm:spPr/>
    </dgm:pt>
    <dgm:pt modelId="{BF22DF2E-0388-47F7-9009-AD344C58848F}" type="pres">
      <dgm:prSet presAssocID="{646BED2A-699A-46FA-BF1D-341F8B1E9592}" presName="bgRect" presStyleLbl="bgShp" presStyleIdx="0" presStyleCnt="2"/>
      <dgm:spPr>
        <a:solidFill>
          <a:schemeClr val="tx2"/>
        </a:solidFill>
      </dgm:spPr>
    </dgm:pt>
    <dgm:pt modelId="{1681889B-48EE-486B-B4DE-01047B09858C}" type="pres">
      <dgm:prSet presAssocID="{646BED2A-699A-46FA-BF1D-341F8B1E95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8DFFC8A2-2159-49DD-9851-0473922C1974}" type="pres">
      <dgm:prSet presAssocID="{646BED2A-699A-46FA-BF1D-341F8B1E9592}" presName="spaceRect" presStyleCnt="0"/>
      <dgm:spPr/>
    </dgm:pt>
    <dgm:pt modelId="{4A02C39B-766B-4832-B0E9-F1F2526D58F4}" type="pres">
      <dgm:prSet presAssocID="{646BED2A-699A-46FA-BF1D-341F8B1E9592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62E8C72-F84E-4A5A-A576-847FCB44E288}" type="pres">
      <dgm:prSet presAssocID="{64E033E2-8661-4E39-8721-A6EE858FEFD2}" presName="sibTrans" presStyleCnt="0"/>
      <dgm:spPr/>
    </dgm:pt>
    <dgm:pt modelId="{A2B6DD5C-3FC4-4161-91F1-B3531C88E6BB}" type="pres">
      <dgm:prSet presAssocID="{DA889A2F-3854-441D-8DD7-CAB9688A6F2D}" presName="compNode" presStyleCnt="0"/>
      <dgm:spPr/>
    </dgm:pt>
    <dgm:pt modelId="{4C94AC95-ED9D-455C-836B-2AEBB00669AE}" type="pres">
      <dgm:prSet presAssocID="{DA889A2F-3854-441D-8DD7-CAB9688A6F2D}" presName="bgRect" presStyleLbl="bgShp" presStyleIdx="1" presStyleCnt="2"/>
      <dgm:spPr>
        <a:solidFill>
          <a:schemeClr val="bg2"/>
        </a:solidFill>
      </dgm:spPr>
    </dgm:pt>
    <dgm:pt modelId="{32E7F8C3-FA7C-4B79-9580-6A65EC7CD071}" type="pres">
      <dgm:prSet presAssocID="{DA889A2F-3854-441D-8DD7-CAB9688A6F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5FD8548-E67D-427B-91D3-8F317B905D54}" type="pres">
      <dgm:prSet presAssocID="{DA889A2F-3854-441D-8DD7-CAB9688A6F2D}" presName="spaceRect" presStyleCnt="0"/>
      <dgm:spPr/>
    </dgm:pt>
    <dgm:pt modelId="{D0671700-E96C-45E8-B579-D7772AFD1299}" type="pres">
      <dgm:prSet presAssocID="{DA889A2F-3854-441D-8DD7-CAB9688A6F2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C90B5-64A3-47C7-8256-51FD021DEC18}" type="presOf" srcId="{DA889A2F-3854-441D-8DD7-CAB9688A6F2D}" destId="{D0671700-E96C-45E8-B579-D7772AFD1299}" srcOrd="0" destOrd="0" presId="urn:microsoft.com/office/officeart/2018/2/layout/IconVerticalSolidList"/>
    <dgm:cxn modelId="{E9E7D88B-6A63-4608-AD93-CC399D5BEC2D}" srcId="{7D013898-1A02-4D4F-9CBF-EC83E528A2F9}" destId="{DA889A2F-3854-441D-8DD7-CAB9688A6F2D}" srcOrd="1" destOrd="0" parTransId="{5EC3BC1C-76BB-499F-9F07-B308BBEFCDB6}" sibTransId="{806849C5-821D-47C1-A450-81366E23F6A1}"/>
    <dgm:cxn modelId="{DFD5FE00-0F36-4020-BDFE-58A56007CD31}" srcId="{7D013898-1A02-4D4F-9CBF-EC83E528A2F9}" destId="{646BED2A-699A-46FA-BF1D-341F8B1E9592}" srcOrd="0" destOrd="0" parTransId="{3E0D6F92-5DFE-4F4E-B05C-2688D8C06DD4}" sibTransId="{64E033E2-8661-4E39-8721-A6EE858FEFD2}"/>
    <dgm:cxn modelId="{5F59B757-5D11-40F5-A35B-745197F7B197}" type="presOf" srcId="{7D013898-1A02-4D4F-9CBF-EC83E528A2F9}" destId="{ED6AE1C9-3AAE-41CB-A61F-678046A05B08}" srcOrd="0" destOrd="0" presId="urn:microsoft.com/office/officeart/2018/2/layout/IconVerticalSolidList"/>
    <dgm:cxn modelId="{598C01C5-814B-439D-9A4D-1A1A6832E213}" type="presOf" srcId="{646BED2A-699A-46FA-BF1D-341F8B1E9592}" destId="{4A02C39B-766B-4832-B0E9-F1F2526D58F4}" srcOrd="0" destOrd="0" presId="urn:microsoft.com/office/officeart/2018/2/layout/IconVerticalSolidList"/>
    <dgm:cxn modelId="{BF8FBE37-0513-4103-85CB-35DA0C5CC2C8}" type="presParOf" srcId="{ED6AE1C9-3AAE-41CB-A61F-678046A05B08}" destId="{6CB3A536-6183-4EAD-87F6-5B9CB37B86FE}" srcOrd="0" destOrd="0" presId="urn:microsoft.com/office/officeart/2018/2/layout/IconVerticalSolidList"/>
    <dgm:cxn modelId="{E3948AD1-904D-46B1-A8B2-16236446B50F}" type="presParOf" srcId="{6CB3A536-6183-4EAD-87F6-5B9CB37B86FE}" destId="{BF22DF2E-0388-47F7-9009-AD344C58848F}" srcOrd="0" destOrd="0" presId="urn:microsoft.com/office/officeart/2018/2/layout/IconVerticalSolidList"/>
    <dgm:cxn modelId="{270A4D1D-EB33-4CE2-AFBB-EEAEDE6FA1C3}" type="presParOf" srcId="{6CB3A536-6183-4EAD-87F6-5B9CB37B86FE}" destId="{1681889B-48EE-486B-B4DE-01047B09858C}" srcOrd="1" destOrd="0" presId="urn:microsoft.com/office/officeart/2018/2/layout/IconVerticalSolidList"/>
    <dgm:cxn modelId="{9C01BD51-D3DB-4A31-831D-932B5668450F}" type="presParOf" srcId="{6CB3A536-6183-4EAD-87F6-5B9CB37B86FE}" destId="{8DFFC8A2-2159-49DD-9851-0473922C1974}" srcOrd="2" destOrd="0" presId="urn:microsoft.com/office/officeart/2018/2/layout/IconVerticalSolidList"/>
    <dgm:cxn modelId="{0B9C8FC0-55E4-40ED-AD7B-AEF2C81C7470}" type="presParOf" srcId="{6CB3A536-6183-4EAD-87F6-5B9CB37B86FE}" destId="{4A02C39B-766B-4832-B0E9-F1F2526D58F4}" srcOrd="3" destOrd="0" presId="urn:microsoft.com/office/officeart/2018/2/layout/IconVerticalSolidList"/>
    <dgm:cxn modelId="{C00D423A-C258-4CD9-B13C-3FA066B8B96B}" type="presParOf" srcId="{ED6AE1C9-3AAE-41CB-A61F-678046A05B08}" destId="{D62E8C72-F84E-4A5A-A576-847FCB44E288}" srcOrd="1" destOrd="0" presId="urn:microsoft.com/office/officeart/2018/2/layout/IconVerticalSolidList"/>
    <dgm:cxn modelId="{89251A93-FC4F-448F-9C0D-3D976934F453}" type="presParOf" srcId="{ED6AE1C9-3AAE-41CB-A61F-678046A05B08}" destId="{A2B6DD5C-3FC4-4161-91F1-B3531C88E6BB}" srcOrd="2" destOrd="0" presId="urn:microsoft.com/office/officeart/2018/2/layout/IconVerticalSolidList"/>
    <dgm:cxn modelId="{3FF4C3C0-EEF4-4B3D-9173-D9885D3DFB87}" type="presParOf" srcId="{A2B6DD5C-3FC4-4161-91F1-B3531C88E6BB}" destId="{4C94AC95-ED9D-455C-836B-2AEBB00669AE}" srcOrd="0" destOrd="0" presId="urn:microsoft.com/office/officeart/2018/2/layout/IconVerticalSolidList"/>
    <dgm:cxn modelId="{57F15FD5-639E-4F69-9CBD-896D301A502F}" type="presParOf" srcId="{A2B6DD5C-3FC4-4161-91F1-B3531C88E6BB}" destId="{32E7F8C3-FA7C-4B79-9580-6A65EC7CD071}" srcOrd="1" destOrd="0" presId="urn:microsoft.com/office/officeart/2018/2/layout/IconVerticalSolidList"/>
    <dgm:cxn modelId="{A09751A4-3586-4876-898A-992FC80B07D2}" type="presParOf" srcId="{A2B6DD5C-3FC4-4161-91F1-B3531C88E6BB}" destId="{15FD8548-E67D-427B-91D3-8F317B905D54}" srcOrd="2" destOrd="0" presId="urn:microsoft.com/office/officeart/2018/2/layout/IconVerticalSolidList"/>
    <dgm:cxn modelId="{319CDB83-EEAF-405B-B9D0-CB03C3C6E1B2}" type="presParOf" srcId="{A2B6DD5C-3FC4-4161-91F1-B3531C88E6BB}" destId="{D0671700-E96C-45E8-B579-D7772AFD12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2DF2E-0388-47F7-9009-AD344C58848F}">
      <dsp:nvSpPr>
        <dsp:cNvPr id="0" name=""/>
        <dsp:cNvSpPr/>
      </dsp:nvSpPr>
      <dsp:spPr>
        <a:xfrm>
          <a:off x="0" y="717286"/>
          <a:ext cx="4885203" cy="132422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1889B-48EE-486B-B4DE-01047B09858C}">
      <dsp:nvSpPr>
        <dsp:cNvPr id="0" name=""/>
        <dsp:cNvSpPr/>
      </dsp:nvSpPr>
      <dsp:spPr>
        <a:xfrm>
          <a:off x="400576" y="1015235"/>
          <a:ext cx="728321" cy="728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2C39B-766B-4832-B0E9-F1F2526D58F4}">
      <dsp:nvSpPr>
        <dsp:cNvPr id="0" name=""/>
        <dsp:cNvSpPr/>
      </dsp:nvSpPr>
      <dsp:spPr>
        <a:xfrm>
          <a:off x="1529474" y="717286"/>
          <a:ext cx="3355728" cy="1324220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47" tIns="140147" rIns="140147" bIns="140147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baseline="0" dirty="0"/>
            <a:t>Networked innovation across borders</a:t>
          </a:r>
          <a:endParaRPr lang="en-US" sz="2500" kern="1200" dirty="0"/>
        </a:p>
      </dsp:txBody>
      <dsp:txXfrm>
        <a:off x="1529474" y="717286"/>
        <a:ext cx="3355728" cy="1324220"/>
      </dsp:txXfrm>
    </dsp:sp>
    <dsp:sp modelId="{4C94AC95-ED9D-455C-836B-2AEBB00669AE}">
      <dsp:nvSpPr>
        <dsp:cNvPr id="0" name=""/>
        <dsp:cNvSpPr/>
      </dsp:nvSpPr>
      <dsp:spPr>
        <a:xfrm>
          <a:off x="0" y="2372562"/>
          <a:ext cx="4885203" cy="132422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7F8C3-FA7C-4B79-9580-6A65EC7CD071}">
      <dsp:nvSpPr>
        <dsp:cNvPr id="0" name=""/>
        <dsp:cNvSpPr/>
      </dsp:nvSpPr>
      <dsp:spPr>
        <a:xfrm>
          <a:off x="400576" y="2670511"/>
          <a:ext cx="728321" cy="728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71700-E96C-45E8-B579-D7772AFD1299}">
      <dsp:nvSpPr>
        <dsp:cNvPr id="0" name=""/>
        <dsp:cNvSpPr/>
      </dsp:nvSpPr>
      <dsp:spPr>
        <a:xfrm>
          <a:off x="1529474" y="2372562"/>
          <a:ext cx="3355728" cy="132422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47" tIns="140147" rIns="140147" bIns="140147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baseline="0" dirty="0"/>
            <a:t>Global value chains are now IP-intensive  </a:t>
          </a:r>
          <a:endParaRPr lang="en-US" sz="2500" kern="1200" dirty="0"/>
        </a:p>
      </dsp:txBody>
      <dsp:txXfrm>
        <a:off x="1529474" y="2372562"/>
        <a:ext cx="3355728" cy="132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C024-C672-EA46-BA93-1B97ABB6D1B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4DB3-D8FB-7A44-A052-1B157D5B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World Intellectual Property Organization (WIPO), one-third of the value of manufactured goods sold globally ($5.9tn), comes from intangible capital, underlining the importance of IP to today’s global economy.</a:t>
            </a:r>
          </a:p>
          <a:p>
            <a:r>
              <a:rPr lang="en-US" dirty="0"/>
              <a:t>Small businesses greatest opportunity is to integrate into global value chains, offering specialized services or manufacturing capabilities.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Conclusion. Need to change narrative to show importance of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Conclusion. Need to change narrative to show importance of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0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Progress being made with rights-holders able to work with ISPs to take down </a:t>
            </a:r>
            <a:r>
              <a:rPr lang="en-US" dirty="0" err="1"/>
              <a:t>infringeing</a:t>
            </a:r>
            <a:r>
              <a:rPr lang="en-US" dirty="0"/>
              <a:t>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4DB3-D8FB-7A44-A052-1B157D5BFC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62134"/>
            <a:ext cx="8426450" cy="906066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Intellectual property ∙ Health ∙ Trade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01" y="1791940"/>
            <a:ext cx="3694417" cy="101823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602163"/>
            <a:ext cx="9144000" cy="541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539750" y="4781550"/>
            <a:ext cx="2549430" cy="1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 sz="800">
                <a:solidFill>
                  <a:schemeClr val="bg1"/>
                </a:solidFill>
                <a:latin typeface="+mj-lt"/>
                <a:cs typeface="Arial"/>
              </a:rPr>
              <a:t>©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2016 Geneva Network -</a:t>
            </a:r>
            <a:r>
              <a:rPr lang="en-US" sz="800" baseline="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All Rights</a:t>
            </a:r>
            <a:r>
              <a:rPr lang="en-US" sz="800" baseline="0" dirty="0">
                <a:solidFill>
                  <a:schemeClr val="bg1"/>
                </a:solidFill>
                <a:latin typeface="+mj-lt"/>
                <a:cs typeface="Arial"/>
              </a:rPr>
              <a:t> Reserved</a:t>
            </a:r>
            <a:endParaRPr lang="en-US" sz="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6" name="Rectangle 38"/>
          <p:cNvSpPr>
            <a:spLocks noChangeArrowheads="1"/>
          </p:cNvSpPr>
          <p:nvPr userDrawn="1"/>
        </p:nvSpPr>
        <p:spPr bwMode="auto">
          <a:xfrm>
            <a:off x="6054820" y="4781550"/>
            <a:ext cx="2549430" cy="1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800" dirty="0" err="1">
                <a:solidFill>
                  <a:schemeClr val="bg1"/>
                </a:solidFill>
                <a:latin typeface="+mj-lt"/>
                <a:cs typeface="Arial"/>
              </a:rPr>
              <a:t>www.geneva-network.com</a:t>
            </a:r>
            <a:endParaRPr lang="en-US" sz="8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06283"/>
            <a:ext cx="8066087" cy="36298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39750" y="4602163"/>
            <a:ext cx="8064250" cy="2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3629819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© 2016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 </a:t>
            </a:r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| </a:t>
            </a:r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728055"/>
            <a:ext cx="1078992" cy="29870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311531"/>
            <a:ext cx="8064250" cy="3079895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3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50" y="506283"/>
            <a:ext cx="7524250" cy="36298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079500"/>
            <a:ext cx="3852864" cy="331192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4751389" y="1079500"/>
            <a:ext cx="3852612" cy="331192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539750" y="4602163"/>
            <a:ext cx="8064250" cy="2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38"/>
          <p:cNvSpPr>
            <a:spLocks noChangeArrowheads="1"/>
          </p:cNvSpPr>
          <p:nvPr userDrawn="1"/>
        </p:nvSpPr>
        <p:spPr bwMode="auto">
          <a:xfrm>
            <a:off x="3629819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© 2016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 </a:t>
            </a:r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|  </a:t>
            </a:r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728055"/>
            <a:ext cx="1078992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8200" y="181350"/>
            <a:ext cx="8787600" cy="478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6422" y="2275367"/>
            <a:ext cx="5401724" cy="535626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726423" y="2810994"/>
            <a:ext cx="5401724" cy="161632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Subheading here if needed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5" y="724984"/>
            <a:ext cx="26123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144135"/>
            <a:ext cx="2377440" cy="2377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612925"/>
            <a:ext cx="8426450" cy="906066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r>
              <a:rPr lang="en-US" dirty="0" err="1"/>
              <a:t>www.geneva-network.com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193556"/>
            <a:ext cx="2377440" cy="237744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49" y="2010897"/>
            <a:ext cx="8064501" cy="46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49" y="2471348"/>
            <a:ext cx="8064501" cy="1766500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Subheading here if needed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8"/>
          <p:cNvSpPr>
            <a:spLocks noChangeArrowheads="1"/>
          </p:cNvSpPr>
          <p:nvPr userDrawn="1"/>
        </p:nvSpPr>
        <p:spPr bwMode="auto">
          <a:xfrm>
            <a:off x="539750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j-lt"/>
                <a:ea typeface="+mn-ea"/>
                <a:cs typeface="Arial"/>
              </a:rPr>
              <a:pPr/>
              <a:t>‹#›</a:t>
            </a:fld>
            <a:r>
              <a:rPr lang="en-US" sz="600" dirty="0">
                <a:latin typeface="+mj-lt"/>
              </a:rPr>
              <a:t>  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|   © 2016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</a:t>
            </a:r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92" y="4728055"/>
            <a:ext cx="1078992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549576"/>
            <a:ext cx="2612350" cy="72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988" y="2275367"/>
            <a:ext cx="5580158" cy="535626"/>
          </a:xfrm>
        </p:spPr>
        <p:txBody>
          <a:bodyPr lIns="0" tIns="0" rIns="0" bIns="0" anchor="t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7989" y="2810994"/>
            <a:ext cx="4551234" cy="161632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Subheading here if needed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3629558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© 2019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</a:t>
            </a:r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361950"/>
            <a:ext cx="1078992" cy="2987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50" y="869263"/>
            <a:ext cx="8066087" cy="41584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49" y="1416908"/>
            <a:ext cx="8066087" cy="297664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sp>
        <p:nvSpPr>
          <p:cNvPr id="15" name="Rectangle 38"/>
          <p:cNvSpPr>
            <a:spLocks noChangeArrowheads="1"/>
          </p:cNvSpPr>
          <p:nvPr userDrawn="1"/>
        </p:nvSpPr>
        <p:spPr bwMode="auto">
          <a:xfrm>
            <a:off x="3629819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© 2019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 </a:t>
            </a:r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|  </a:t>
            </a:r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361950"/>
            <a:ext cx="1078992" cy="29870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869263"/>
            <a:ext cx="8066087" cy="41584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Rectangle 38"/>
          <p:cNvSpPr>
            <a:spLocks noChangeArrowheads="1"/>
          </p:cNvSpPr>
          <p:nvPr userDrawn="1"/>
        </p:nvSpPr>
        <p:spPr bwMode="auto">
          <a:xfrm>
            <a:off x="3629819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© 2016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 </a:t>
            </a:r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|  </a:t>
            </a:r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526382"/>
            <a:ext cx="3852864" cy="2865043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4751389" y="1526382"/>
            <a:ext cx="3852612" cy="2865043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987425"/>
            <a:ext cx="9144000" cy="36147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539750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j-lt"/>
                <a:ea typeface="+mn-ea"/>
                <a:cs typeface="Arial"/>
              </a:rPr>
              <a:pPr/>
              <a:t>‹#›</a:t>
            </a:fld>
            <a:r>
              <a:rPr lang="en-US" sz="600" dirty="0">
                <a:latin typeface="+mj-lt"/>
              </a:rPr>
              <a:t>  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|   © 2019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</a:t>
            </a:r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8775" y="387178"/>
            <a:ext cx="8426450" cy="6002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320800"/>
            <a:ext cx="8064500" cy="3040083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92" y="4728055"/>
            <a:ext cx="1078992" cy="2987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98742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8775" y="203905"/>
            <a:ext cx="8426450" cy="673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320800"/>
            <a:ext cx="8064500" cy="2929467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539750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j-lt"/>
                <a:ea typeface="+mn-ea"/>
                <a:cs typeface="Arial"/>
              </a:rPr>
              <a:pPr/>
              <a:t>‹#›</a:t>
            </a:fld>
            <a:r>
              <a:rPr lang="en-US" sz="600" dirty="0">
                <a:latin typeface="+mj-lt"/>
              </a:rPr>
              <a:t>  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|   © 2019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</a:t>
            </a:r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92" y="4728055"/>
            <a:ext cx="1078992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2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8775" y="203905"/>
            <a:ext cx="8426450" cy="673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1079500"/>
            <a:ext cx="3852864" cy="317076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4751388" y="1079500"/>
            <a:ext cx="3852862" cy="317076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u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  <a:br>
              <a:rPr lang="en-US" dirty="0"/>
            </a:br>
            <a:r>
              <a:rPr lang="en-US" dirty="0"/>
              <a:t>Body copy goes here</a:t>
            </a:r>
          </a:p>
          <a:p>
            <a:r>
              <a:rPr lang="en-US" dirty="0"/>
              <a:t>New paragraph (6pt gap at end of each para)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8"/>
          <p:cNvSpPr>
            <a:spLocks noChangeArrowheads="1"/>
          </p:cNvSpPr>
          <p:nvPr userDrawn="1"/>
        </p:nvSpPr>
        <p:spPr bwMode="auto">
          <a:xfrm>
            <a:off x="539750" y="4843444"/>
            <a:ext cx="4974431" cy="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fld id="{DDCA33D1-252A-4658-B1F4-82058961A0C0}" type="slidenum">
              <a:rPr lang="en-US" sz="600" kern="1200" smtClean="0">
                <a:solidFill>
                  <a:srgbClr val="A6A6A6"/>
                </a:solidFill>
                <a:latin typeface="+mj-lt"/>
                <a:ea typeface="+mn-ea"/>
                <a:cs typeface="Arial"/>
              </a:rPr>
              <a:pPr/>
              <a:t>‹#›</a:t>
            </a:fld>
            <a:r>
              <a:rPr lang="en-US" sz="600" dirty="0">
                <a:latin typeface="+mj-lt"/>
              </a:rPr>
              <a:t>  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|   © 2016 Geneva Network -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lang="en-US" sz="600" dirty="0">
                <a:solidFill>
                  <a:srgbClr val="A6A6A6"/>
                </a:solidFill>
                <a:latin typeface="+mj-lt"/>
                <a:cs typeface="Arial"/>
              </a:rPr>
              <a:t>All Rights</a:t>
            </a:r>
            <a:r>
              <a:rPr lang="en-US" sz="600" baseline="0" dirty="0">
                <a:solidFill>
                  <a:srgbClr val="A6A6A6"/>
                </a:solidFill>
                <a:latin typeface="+mj-lt"/>
                <a:cs typeface="Arial"/>
              </a:rPr>
              <a:t> Reserved</a:t>
            </a:r>
            <a:endParaRPr lang="en-US" sz="600" dirty="0">
              <a:solidFill>
                <a:srgbClr val="A6A6A6"/>
              </a:solidFill>
              <a:latin typeface="+mj-lt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92" y="4728055"/>
            <a:ext cx="1078992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9750" y="2275367"/>
            <a:ext cx="5588396" cy="53562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2810994"/>
            <a:ext cx="5588397" cy="161632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Subheading here if needed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mediu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39750" y="4602163"/>
            <a:ext cx="80645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2275367"/>
            <a:ext cx="5588396" cy="53562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39750" y="2810994"/>
            <a:ext cx="5588397" cy="161632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Subheading here if needed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62" y="0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6" y="4728055"/>
            <a:ext cx="1078992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1950"/>
            <a:ext cx="8426450" cy="90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69218"/>
            <a:ext cx="8426450" cy="161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4" r:id="rId3"/>
    <p:sldLayoutId id="2147483695" r:id="rId4"/>
    <p:sldLayoutId id="2147483685" r:id="rId5"/>
    <p:sldLayoutId id="2147483697" r:id="rId6"/>
    <p:sldLayoutId id="2147483698" r:id="rId7"/>
    <p:sldLayoutId id="2147483686" r:id="rId8"/>
    <p:sldLayoutId id="2147483687" r:id="rId9"/>
    <p:sldLayoutId id="2147483690" r:id="rId10"/>
    <p:sldLayoutId id="2147483691" r:id="rId11"/>
    <p:sldLayoutId id="2147483688" r:id="rId12"/>
    <p:sldLayoutId id="2147483689" r:id="rId13"/>
    <p:sldLayoutId id="214748369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i="0" kern="1200" spc="-50" baseline="0">
          <a:solidFill>
            <a:srgbClr val="5F7F99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b="0" i="0" u="none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307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28" userDrawn="1">
          <p15:clr>
            <a:srgbClr val="F26B43"/>
          </p15:clr>
        </p15:guide>
        <p15:guide id="8" orient="horz" pos="2899" userDrawn="1">
          <p15:clr>
            <a:srgbClr val="F26B43"/>
          </p15:clr>
        </p15:guide>
        <p15:guide id="9" pos="45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orient="horz" userDrawn="1">
          <p15:clr>
            <a:srgbClr val="F26B43"/>
          </p15:clr>
        </p15:guide>
        <p15:guide id="13" pos="2767" userDrawn="1">
          <p15:clr>
            <a:srgbClr val="F26B43"/>
          </p15:clr>
        </p15:guide>
        <p15:guide id="14" pos="2993" userDrawn="1">
          <p15:clr>
            <a:srgbClr val="F26B43"/>
          </p15:clr>
        </p15:guide>
        <p15:guide id="15" orient="horz" pos="454" userDrawn="1">
          <p15:clr>
            <a:srgbClr val="F26B43"/>
          </p15:clr>
        </p15:guide>
        <p15:guide id="16" orient="horz" pos="680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340" userDrawn="1">
          <p15:clr>
            <a:srgbClr val="F26B43"/>
          </p15:clr>
        </p15:guide>
        <p15:guide id="19" orient="horz" pos="341" userDrawn="1">
          <p15:clr>
            <a:srgbClr val="F26B43"/>
          </p15:clr>
        </p15:guide>
        <p15:guide id="20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s://theconversation.edu.au/a-smart-strategy-to-drive-australias-knowledge-economy-6188" TargetMode="External"/><Relationship Id="rId5" Type="http://schemas.openxmlformats.org/officeDocument/2006/relationships/image" Target="../media/image7.jpg"/><Relationship Id="rId6" Type="http://schemas.openxmlformats.org/officeDocument/2006/relationships/hyperlink" Target="http://en.wikipedia.org/wiki/File:PulpAndPaperMill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www.all-flags-world.com/country-flag/Thailand/national-thai-flag.php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988" y="1109693"/>
            <a:ext cx="5133221" cy="535626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Why Intellectual Property Rights matter to Thailand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988" y="3049526"/>
            <a:ext cx="4551234" cy="1616328"/>
          </a:xfrm>
        </p:spPr>
        <p:txBody>
          <a:bodyPr/>
          <a:lstStyle/>
          <a:p>
            <a:r>
              <a:rPr lang="en-US" dirty="0"/>
              <a:t>Philip Stevens</a:t>
            </a:r>
          </a:p>
          <a:p>
            <a:r>
              <a:rPr lang="en-US" dirty="0"/>
              <a:t>Geneva Network</a:t>
            </a:r>
          </a:p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Areas </a:t>
            </a:r>
            <a:r>
              <a:rPr lang="en-US" dirty="0"/>
              <a:t>of interest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750" y="1332831"/>
            <a:ext cx="8064500" cy="292946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Patents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Copyright / Piracy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Trademarks / counterfeiting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Trade secrets / confidential business information </a:t>
            </a:r>
          </a:p>
        </p:txBody>
      </p:sp>
    </p:spTree>
    <p:extLst>
      <p:ext uri="{BB962C8B-B14F-4D97-AF65-F5344CB8AC3E}">
        <p14:creationId xmlns:p14="http://schemas.microsoft.com/office/powerpoint/2010/main" val="154533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0521B-DDF4-6D45-B8E6-772C857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1E81B5-BB9D-6C4D-8E9C-8F52B179DD4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strong framework of patent protection is essential for shift to knowledge-economy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Patents are central to business-models of highest value industrial sectors, including life sciences, semiconductors, electronic manufacturing and natural gas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EU, patent-intensive sectors worth 17% of employment and 15% of total GDP.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141CAB-26CD-B341-AD8D-C6CC8DE1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7" y="1825599"/>
            <a:ext cx="3973647" cy="22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D1AC5-1CE1-1A43-9407-B68974FA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patent protection in Thailand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C65E19-D40A-0C4A-86AE-2E89365A0E1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Delays in granting patents (although govt has recently taken steps to clear the backlog)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14AC44-E357-CD4F-8606-05564E5A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7" y="1526382"/>
            <a:ext cx="4462312" cy="24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0521B-DDF4-6D45-B8E6-772C857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1E81B5-BB9D-6C4D-8E9C-8F52B179DD4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Particularly important for Thailand, with creative industry particular growth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714 international films shot in Thailand in 2018, generating income of US$98m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Illegal distribution of music and film over the internet</a:t>
            </a:r>
          </a:p>
          <a:p>
            <a:pPr marL="1143000" lvl="2" indent="-285750"/>
            <a:r>
              <a:rPr lang="en-US" dirty="0"/>
              <a:t>73% of Thai internet users have illegally downloaded </a:t>
            </a:r>
            <a:r>
              <a:rPr lang="en-US" dirty="0" err="1"/>
              <a:t>content.lhave</a:t>
            </a:r>
            <a:r>
              <a:rPr lang="en-US" dirty="0"/>
              <a:t> streamed pirated content</a:t>
            </a:r>
          </a:p>
          <a:p>
            <a:pPr marL="1143000" lvl="2" indent="-285750"/>
            <a:r>
              <a:rPr lang="en-US" dirty="0"/>
              <a:t>Cloning of cloud-based internet software</a:t>
            </a:r>
          </a:p>
          <a:p>
            <a:pPr marL="800100" lvl="1" indent="-285750"/>
            <a:r>
              <a:rPr lang="en-US" dirty="0"/>
              <a:t>“</a:t>
            </a:r>
            <a:r>
              <a:rPr lang="en-US" dirty="0" err="1"/>
              <a:t>Camcording</a:t>
            </a:r>
            <a:r>
              <a:rPr lang="en-US" dirty="0"/>
              <a:t>”</a:t>
            </a:r>
          </a:p>
          <a:p>
            <a:pPr marL="80010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Thailand has recently amended Copyright Act to enable rights holders to work directly with ISPs to take down infringing content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DCE73D-90F2-EA4D-82D8-B26F3A94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" y="1764129"/>
            <a:ext cx="416623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0521B-DDF4-6D45-B8E6-772C857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1E81B5-BB9D-6C4D-8E9C-8F52B179DD4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Trademark intensive industries are worth about 22% of Thailand’s GDP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Trademark protection is essential for investment by foreign companies and Thailand’s economic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Counterfeits are widespread:</a:t>
            </a:r>
          </a:p>
          <a:p>
            <a:pPr marL="800100" lvl="1" indent="-285750"/>
            <a:r>
              <a:rPr lang="en-US" dirty="0"/>
              <a:t>Include medicines, machine spare parts, IT goods, luxury items, chemicals and food and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Thailand’s Dept of Intellectual Property has recently strengthened trademark protection laws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D037B8-5045-A74D-AAC8-E6A20830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4" y="1536699"/>
            <a:ext cx="3875628" cy="23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775" y="3870314"/>
            <a:ext cx="8426450" cy="906066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@</a:t>
            </a:r>
            <a:r>
              <a:rPr lang="en-US" sz="1800" dirty="0" err="1"/>
              <a:t>geneva</a:t>
            </a:r>
            <a:r>
              <a:rPr lang="en-US" dirty="0" err="1"/>
              <a:t>network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err="1"/>
              <a:t>www.geneva-network.com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err="1"/>
              <a:t>philip@geneva-network.com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AF944-8238-0749-B90A-4B32E0AA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our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6FED76C-6AB4-CF4D-B48F-B25534B7F63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45272" y="910815"/>
            <a:ext cx="4658977" cy="3170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between six think tanks from five ASEAN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 awareness of the importance of IPRs for economic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out principles for a high standard IP 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567029-BB82-FC42-8DAC-7EB0542E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93233"/>
            <a:ext cx="2591902" cy="36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775" y="387178"/>
            <a:ext cx="8426450" cy="600247"/>
          </a:xfrm>
        </p:spPr>
        <p:txBody>
          <a:bodyPr/>
          <a:lstStyle/>
          <a:p>
            <a:r>
              <a:rPr lang="en-US" dirty="0"/>
              <a:t>Old v new economy</a:t>
            </a:r>
            <a:endParaRPr lang="en-US" u="sng" dirty="0">
              <a:uFill>
                <a:solidFill>
                  <a:schemeClr val="accent3"/>
                </a:solidFill>
              </a:u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49CF6B-6B58-E441-970D-FF5F550FDC5B}"/>
              </a:ext>
            </a:extLst>
          </p:cNvPr>
          <p:cNvSpPr txBox="1"/>
          <p:nvPr/>
        </p:nvSpPr>
        <p:spPr>
          <a:xfrm>
            <a:off x="3356179" y="3255051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Middle income trap</a:t>
            </a:r>
          </a:p>
        </p:txBody>
      </p:sp>
      <p:pic>
        <p:nvPicPr>
          <p:cNvPr id="15" name="Picture 14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94573675-DBE9-5C44-BCBF-D5B028A31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7717"/>
          <a:stretch/>
        </p:blipFill>
        <p:spPr>
          <a:xfrm flipH="1">
            <a:off x="5808984" y="1100071"/>
            <a:ext cx="1658091" cy="9926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C73999-5A52-3042-949F-915AB99F0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845" y="1037437"/>
            <a:ext cx="1486538" cy="11144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B63377-5C0C-7240-8B7B-22BE2E76C579}"/>
              </a:ext>
            </a:extLst>
          </p:cNvPr>
          <p:cNvGrpSpPr/>
          <p:nvPr/>
        </p:nvGrpSpPr>
        <p:grpSpPr>
          <a:xfrm>
            <a:off x="1220343" y="1748254"/>
            <a:ext cx="7564882" cy="1806879"/>
            <a:chOff x="1220343" y="1748254"/>
            <a:chExt cx="6455805" cy="1898289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xmlns="" id="{1ABA8B41-B8DC-1F45-B5EE-925C0437B56F}"/>
                </a:ext>
              </a:extLst>
            </p:cNvPr>
            <p:cNvSpPr/>
            <p:nvPr/>
          </p:nvSpPr>
          <p:spPr>
            <a:xfrm>
              <a:off x="1220343" y="1748254"/>
              <a:ext cx="6455805" cy="18982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40714FC-51D8-2141-B686-CBC1701B0054}"/>
                </a:ext>
              </a:extLst>
            </p:cNvPr>
            <p:cNvSpPr txBox="1"/>
            <p:nvPr/>
          </p:nvSpPr>
          <p:spPr>
            <a:xfrm>
              <a:off x="1594804" y="2355491"/>
              <a:ext cx="1658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Industrial Economy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DDA52B0-8BF6-2B45-A203-8A2CDF84ABFD}"/>
                </a:ext>
              </a:extLst>
            </p:cNvPr>
            <p:cNvSpPr txBox="1"/>
            <p:nvPr/>
          </p:nvSpPr>
          <p:spPr>
            <a:xfrm>
              <a:off x="5195039" y="2356107"/>
              <a:ext cx="1658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Knowledge Economy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E5936F-3966-AD42-9076-06C82388F9A8}"/>
              </a:ext>
            </a:extLst>
          </p:cNvPr>
          <p:cNvSpPr txBox="1"/>
          <p:nvPr/>
        </p:nvSpPr>
        <p:spPr>
          <a:xfrm>
            <a:off x="1075262" y="3205426"/>
            <a:ext cx="20213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of physical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of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Subsistence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Unskilled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942EB5-4E0B-6D47-8CFE-DD7FEB0F83C5}"/>
              </a:ext>
            </a:extLst>
          </p:cNvPr>
          <p:cNvSpPr txBox="1"/>
          <p:nvPr/>
        </p:nvSpPr>
        <p:spPr>
          <a:xfrm>
            <a:off x="5482297" y="3176115"/>
            <a:ext cx="20213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 use of knowledge to create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High tech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Research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Digital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Skilled </a:t>
            </a:r>
            <a:r>
              <a:rPr lang="en-US" sz="1100" dirty="0" err="1"/>
              <a:t>labour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the intangible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2618" y="6326910"/>
            <a:ext cx="1824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Source: Ocean </a:t>
            </a:r>
            <a:r>
              <a:rPr lang="en-US" sz="1000" dirty="0" err="1">
                <a:latin typeface="Arial"/>
                <a:cs typeface="Arial"/>
              </a:rPr>
              <a:t>Tomo</a:t>
            </a:r>
            <a:r>
              <a:rPr lang="en-US" sz="1000" dirty="0">
                <a:latin typeface="Arial"/>
                <a:cs typeface="Arial"/>
              </a:rPr>
              <a:t> LLC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5018" y="6479310"/>
            <a:ext cx="1824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Source: Ocean </a:t>
            </a:r>
            <a:r>
              <a:rPr lang="en-US" sz="1000" dirty="0" err="1">
                <a:latin typeface="Arial"/>
                <a:cs typeface="Arial"/>
              </a:rPr>
              <a:t>Tomo</a:t>
            </a:r>
            <a:r>
              <a:rPr lang="en-US" sz="1000" dirty="0">
                <a:latin typeface="Arial"/>
                <a:cs typeface="Arial"/>
              </a:rPr>
              <a:t> LLC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7418" y="6631710"/>
            <a:ext cx="1824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Source: Ocean </a:t>
            </a:r>
            <a:r>
              <a:rPr lang="en-US" sz="1000" dirty="0" err="1">
                <a:latin typeface="Arial"/>
                <a:cs typeface="Arial"/>
              </a:rPr>
              <a:t>Tomo</a:t>
            </a:r>
            <a:r>
              <a:rPr lang="en-US" sz="1000" dirty="0">
                <a:latin typeface="Arial"/>
                <a:cs typeface="Arial"/>
              </a:rPr>
              <a:t> LLC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2ABFA4-BA83-E54E-AEF3-47ED6C7A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65" y="1595282"/>
            <a:ext cx="3716635" cy="2495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E3824F-3FF5-4D44-A947-70617E8F6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08697"/>
            <a:ext cx="4030016" cy="24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/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Intellectual property rights become more important in a knowledge economy</a:t>
            </a:r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xmlns="" id="{DAE9FDAB-B97E-4F45-BA5C-A93889853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034790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6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B742F-65A5-F044-8E68-4A46BF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IP in a knowledge economy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126819-D06D-B042-9477-A7757C148404}"/>
              </a:ext>
            </a:extLst>
          </p:cNvPr>
          <p:cNvSpPr txBox="1"/>
          <p:nvPr/>
        </p:nvSpPr>
        <p:spPr>
          <a:xfrm>
            <a:off x="500546" y="1557015"/>
            <a:ext cx="3910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en-US" dirty="0"/>
              <a:t> = vertically integrated R&amp;D, where one company does everything from lab to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409330-7710-8843-B95E-5E9BDC74D75C}"/>
              </a:ext>
            </a:extLst>
          </p:cNvPr>
          <p:cNvSpPr txBox="1"/>
          <p:nvPr/>
        </p:nvSpPr>
        <p:spPr>
          <a:xfrm>
            <a:off x="500546" y="2014739"/>
            <a:ext cx="3910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= networked innovation, multiple </a:t>
            </a:r>
            <a:r>
              <a:rPr lang="en-US" dirty="0" err="1"/>
              <a:t>organisations</a:t>
            </a:r>
            <a:r>
              <a:rPr lang="en-US" dirty="0"/>
              <a:t>, across borders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CE20622-69D5-6D4F-B71A-97980B65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32" y="1632696"/>
            <a:ext cx="4673033" cy="2891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E579E1-29E4-8E40-AD13-654E5380D97C}"/>
              </a:ext>
            </a:extLst>
          </p:cNvPr>
          <p:cNvSpPr txBox="1"/>
          <p:nvPr/>
        </p:nvSpPr>
        <p:spPr>
          <a:xfrm>
            <a:off x="500545" y="950823"/>
            <a:ext cx="467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Innovation is now global and networked</a:t>
            </a:r>
          </a:p>
        </p:txBody>
      </p:sp>
      <p:pic>
        <p:nvPicPr>
          <p:cNvPr id="5" name="Picture 4" descr="Flag Thailand | Download the National Thai flag">
            <a:extLst>
              <a:ext uri="{FF2B5EF4-FFF2-40B4-BE49-F238E27FC236}">
                <a16:creationId xmlns:a16="http://schemas.microsoft.com/office/drawing/2014/main" xmlns="" id="{A40441FB-A668-C04F-8DDB-D4C9946B8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365085" y="2698314"/>
            <a:ext cx="761747" cy="507831"/>
          </a:xfrm>
          <a:prstGeom prst="rect">
            <a:avLst/>
          </a:prstGeom>
        </p:spPr>
      </p:pic>
      <p:pic>
        <p:nvPicPr>
          <p:cNvPr id="14" name="Picture 13" descr="Flag Thailand | Download the National Thai flag">
            <a:extLst>
              <a:ext uri="{FF2B5EF4-FFF2-40B4-BE49-F238E27FC236}">
                <a16:creationId xmlns:a16="http://schemas.microsoft.com/office/drawing/2014/main" xmlns="" id="{77F36485-9A85-3445-A21B-F202F86F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775933" y="1579377"/>
            <a:ext cx="795289" cy="530193"/>
          </a:xfrm>
          <a:prstGeom prst="rect">
            <a:avLst/>
          </a:prstGeom>
        </p:spPr>
      </p:pic>
      <p:pic>
        <p:nvPicPr>
          <p:cNvPr id="15" name="Picture 14" descr="Flag Thailand | Download the National Thai flag">
            <a:extLst>
              <a:ext uri="{FF2B5EF4-FFF2-40B4-BE49-F238E27FC236}">
                <a16:creationId xmlns:a16="http://schemas.microsoft.com/office/drawing/2014/main" xmlns="" id="{611ED8C4-A570-4744-8FD7-D48879B62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06760" y="1124682"/>
            <a:ext cx="795289" cy="5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775" y="63369"/>
            <a:ext cx="8426450" cy="673519"/>
          </a:xfrm>
        </p:spPr>
        <p:txBody>
          <a:bodyPr anchor="ctr"/>
          <a:lstStyle/>
          <a:p>
            <a:r>
              <a:rPr lang="en-US" dirty="0"/>
              <a:t>The importance of IP in a knowledge economy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A0EE89-9DC7-E043-B924-19FE4377E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90" y="1705188"/>
            <a:ext cx="4552635" cy="226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27D6EC-61D2-E64C-828F-9931C44C3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4" y="1606052"/>
            <a:ext cx="3238500" cy="24638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xmlns="" id="{21BE7D43-AC4C-F147-9AFC-02A349758C6A}"/>
              </a:ext>
            </a:extLst>
          </p:cNvPr>
          <p:cNvSpPr txBox="1">
            <a:spLocks/>
          </p:cNvSpPr>
          <p:nvPr/>
        </p:nvSpPr>
        <p:spPr>
          <a:xfrm>
            <a:off x="358775" y="4244353"/>
            <a:ext cx="8426450" cy="673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spc="-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One third of the value of manufactured products sold around the world comes from “intangible capital”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xmlns="" id="{4412A892-D280-464B-A0B7-216E559AE5A2}"/>
              </a:ext>
            </a:extLst>
          </p:cNvPr>
          <p:cNvSpPr txBox="1">
            <a:spLocks/>
          </p:cNvSpPr>
          <p:nvPr/>
        </p:nvSpPr>
        <p:spPr>
          <a:xfrm>
            <a:off x="559302" y="899147"/>
            <a:ext cx="8426450" cy="673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spc="-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400" dirty="0">
                <a:solidFill>
                  <a:schemeClr val="tx2"/>
                </a:solidFill>
              </a:rPr>
              <a:t>Global manufacturing value chains are increasingly knowledge-intensive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775" y="203905"/>
            <a:ext cx="8426450" cy="673519"/>
          </a:xfrm>
        </p:spPr>
        <p:txBody>
          <a:bodyPr/>
          <a:lstStyle/>
          <a:p>
            <a:r>
              <a:rPr lang="en-US" dirty="0"/>
              <a:t>Thailand</a:t>
            </a:r>
            <a:r>
              <a:rPr lang="en-US" sz="2600" dirty="0"/>
              <a:t> has started its innovation journey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8C228A-8C6A-9F4B-AEA2-FA7FB66F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87" y="970754"/>
            <a:ext cx="6913124" cy="34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E3927-6C1D-AC46-BFB6-6022DEC7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69263"/>
            <a:ext cx="8066087" cy="415840"/>
          </a:xfrm>
        </p:spPr>
        <p:txBody>
          <a:bodyPr/>
          <a:lstStyle/>
          <a:p>
            <a:r>
              <a:rPr lang="en-US" dirty="0"/>
              <a:t>IP protection in Asia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E378D33-686D-FC40-8C8B-7BBD9508F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14014"/>
              </p:ext>
            </p:extLst>
          </p:nvPr>
        </p:nvGraphicFramePr>
        <p:xfrm>
          <a:off x="538163" y="1467853"/>
          <a:ext cx="3251784" cy="298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D6D19F92-BCA1-F343-845E-61B9C865D646}"/>
              </a:ext>
            </a:extLst>
          </p:cNvPr>
          <p:cNvSpPr/>
          <p:nvPr/>
        </p:nvSpPr>
        <p:spPr>
          <a:xfrm>
            <a:off x="4391526" y="1112921"/>
            <a:ext cx="1540043" cy="70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Notable recent improvements in China and India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0B62BB-DE23-FC44-AB27-C527CC1A4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39" y="1991665"/>
            <a:ext cx="4604097" cy="22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2695"/>
      </p:ext>
    </p:extLst>
  </p:cSld>
  <p:clrMapOvr>
    <a:masterClrMapping/>
  </p:clrMapOvr>
</p:sld>
</file>

<file path=ppt/theme/theme1.xml><?xml version="1.0" encoding="utf-8"?>
<a:theme xmlns:a="http://schemas.openxmlformats.org/drawingml/2006/main" name="GN_powerpoint templateV4">
  <a:themeElements>
    <a:clrScheme name="Custom 3">
      <a:dk1>
        <a:srgbClr val="000000"/>
      </a:dk1>
      <a:lt1>
        <a:srgbClr val="FFFFFF"/>
      </a:lt1>
      <a:dk2>
        <a:srgbClr val="0F4D7F"/>
      </a:dk2>
      <a:lt2>
        <a:srgbClr val="5F7F99"/>
      </a:lt2>
      <a:accent1>
        <a:srgbClr val="5F7F99"/>
      </a:accent1>
      <a:accent2>
        <a:srgbClr val="FCD800"/>
      </a:accent2>
      <a:accent3>
        <a:srgbClr val="FC5A38"/>
      </a:accent3>
      <a:accent4>
        <a:srgbClr val="7F1803"/>
      </a:accent4>
      <a:accent5>
        <a:srgbClr val="A5A5A5"/>
      </a:accent5>
      <a:accent6>
        <a:srgbClr val="E04025"/>
      </a:accent6>
      <a:hlink>
        <a:srgbClr val="0F4D7F"/>
      </a:hlink>
      <a:folHlink>
        <a:srgbClr val="177A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545</Words>
  <Application>Microsoft Macintosh PowerPoint</Application>
  <PresentationFormat>On-screen Show (16:9)</PresentationFormat>
  <Paragraphs>79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GN_powerpoint templateV4</vt:lpstr>
      <vt:lpstr>  Why Intellectual Property Rights matter to Thailand</vt:lpstr>
      <vt:lpstr>About our report</vt:lpstr>
      <vt:lpstr>Old v new economy</vt:lpstr>
      <vt:lpstr>The rise of the intangible economy</vt:lpstr>
      <vt:lpstr>Intellectual property rights become more important in a knowledge economy</vt:lpstr>
      <vt:lpstr>The importance of IP in a knowledge economy 1</vt:lpstr>
      <vt:lpstr>The importance of IP in a knowledge economy 2</vt:lpstr>
      <vt:lpstr>Thailand has started its innovation journey</vt:lpstr>
      <vt:lpstr>IP protection in Asia</vt:lpstr>
      <vt:lpstr>Areas of interest</vt:lpstr>
      <vt:lpstr>Patents</vt:lpstr>
      <vt:lpstr>Challenges with patent protection in Thailand</vt:lpstr>
      <vt:lpstr>Copyright</vt:lpstr>
      <vt:lpstr>Trademarks</vt:lpstr>
      <vt:lpstr>@genevanetwork  www.geneva-network.com  philip@geneva-network.com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ROLE OF INTELLECTUAL PROPERTY RIGHTS FOR ASIAN DEVELOPMENT </dc:title>
  <dc:creator>Philip Stevens</dc:creator>
  <cp:lastModifiedBy>Kan Yuenyong</cp:lastModifiedBy>
  <cp:revision>27</cp:revision>
  <dcterms:created xsi:type="dcterms:W3CDTF">2019-09-19T11:08:11Z</dcterms:created>
  <dcterms:modified xsi:type="dcterms:W3CDTF">2019-10-02T01:51:07Z</dcterms:modified>
</cp:coreProperties>
</file>