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63"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dirty="0"/>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526F0F3-3C53-41BC-8FFD-0BFB6DD91672}" type="datetimeFigureOut">
              <a:rPr lang="el-GR" smtClean="0"/>
              <a:t>15/5/2019</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02179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15/5/2019</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11134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dirty="0"/>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15/5/2019</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600364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dirty="0"/>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15/5/2019</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325382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15/5/2019</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40458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26F0F3-3C53-41BC-8FFD-0BFB6DD91672}" type="datetimeFigureOut">
              <a:rPr lang="el-GR" smtClean="0"/>
              <a:t>15/5/2019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80755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526F0F3-3C53-41BC-8FFD-0BFB6DD91672}" type="datetimeFigureOut">
              <a:rPr lang="el-GR" smtClean="0"/>
              <a:t>15/5/2019</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537978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526F0F3-3C53-41BC-8FFD-0BFB6DD91672}" type="datetimeFigureOut">
              <a:rPr lang="el-GR" smtClean="0"/>
              <a:t>15/5/2019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749932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526F0F3-3C53-41BC-8FFD-0BFB6DD91672}" type="datetimeFigureOut">
              <a:rPr lang="el-GR" smtClean="0"/>
              <a:t>15/5/2019</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55728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15/5/2019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8096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8526F0F3-3C53-41BC-8FFD-0BFB6DD91672}" type="datetimeFigureOut">
              <a:rPr lang="el-GR" smtClean="0"/>
              <a:t>15/5/2019</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6666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Date Placeholder 4"/>
          <p:cNvSpPr>
            <a:spLocks noGrp="1"/>
          </p:cNvSpPr>
          <p:nvPr>
            <p:ph type="dt" sz="half" idx="10"/>
          </p:nvPr>
        </p:nvSpPr>
        <p:spPr/>
        <p:txBody>
          <a:bodyPr/>
          <a:lstStyle/>
          <a:p>
            <a:fld id="{8526F0F3-3C53-41BC-8FFD-0BFB6DD91672}" type="datetimeFigureOut">
              <a:rPr lang="el-GR" smtClean="0"/>
              <a:t>15/5/2019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50838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7" name="Date Placeholder 6"/>
          <p:cNvSpPr>
            <a:spLocks noGrp="1"/>
          </p:cNvSpPr>
          <p:nvPr>
            <p:ph type="dt" sz="half" idx="10"/>
          </p:nvPr>
        </p:nvSpPr>
        <p:spPr/>
        <p:txBody>
          <a:bodyPr/>
          <a:lstStyle/>
          <a:p>
            <a:fld id="{8526F0F3-3C53-41BC-8FFD-0BFB6DD91672}" type="datetimeFigureOut">
              <a:rPr lang="el-GR" smtClean="0"/>
              <a:t>15/5/2019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06913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526F0F3-3C53-41BC-8FFD-0BFB6DD91672}" type="datetimeFigureOut">
              <a:rPr lang="el-GR" smtClean="0"/>
              <a:t>15/5/2019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3695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6F0F3-3C53-41BC-8FFD-0BFB6DD91672}" type="datetimeFigureOut">
              <a:rPr lang="el-GR" smtClean="0"/>
              <a:t>15/5/2019</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44186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15/5/2019</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29467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8526F0F3-3C53-41BC-8FFD-0BFB6DD91672}" type="datetimeFigureOut">
              <a:rPr lang="el-GR" smtClean="0"/>
              <a:t>15/5/2019</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0860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526F0F3-3C53-41BC-8FFD-0BFB6DD91672}" type="datetimeFigureOut">
              <a:rPr lang="el-GR" smtClean="0"/>
              <a:t>15/5/2019</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306796374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kalliergo.gr/kalliergies-odigies/exthroi-astheneies/11424-filoxe" TargetMode="External"/><Relationship Id="rId2" Type="http://schemas.openxmlformats.org/officeDocument/2006/relationships/hyperlink" Target="https://el.wikipedia.org/wiki/%CE%A6%CF%85%CE%BB%CE%BB%CE%BF%CE%BE%CE%AE%CF%81%CE%B1" TargetMode="External"/><Relationship Id="rId1" Type="http://schemas.openxmlformats.org/officeDocument/2006/relationships/slideLayout" Target="../slideLayouts/slideLayout2.xml"/><Relationship Id="rId6" Type="http://schemas.openxmlformats.org/officeDocument/2006/relationships/hyperlink" Target="https://www.tovima.gr/2014/08/23/science/ampelos-i-mythiki-synodoiporos-mas/" TargetMode="External"/><Relationship Id="rId5" Type="http://schemas.openxmlformats.org/officeDocument/2006/relationships/hyperlink" Target="https://www.pemptousia.gr/2014/07/i-pliges-tou-taragmenou-20ou-e/" TargetMode="External"/><Relationship Id="rId4" Type="http://schemas.openxmlformats.org/officeDocument/2006/relationships/hyperlink" Target="http://back-to-nature.gr/2016/10/h-fullokshra-ths-ampelou-kai-h-katapolemhsh-ths.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9">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6"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7" name="Freeform: Shape 13">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8"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Τίτλος 1"/>
          <p:cNvSpPr>
            <a:spLocks noGrp="1"/>
          </p:cNvSpPr>
          <p:nvPr>
            <p:ph type="ctrTitle"/>
          </p:nvPr>
        </p:nvSpPr>
        <p:spPr>
          <a:xfrm>
            <a:off x="5232771" y="437513"/>
            <a:ext cx="6232398" cy="5954325"/>
          </a:xfrm>
        </p:spPr>
        <p:txBody>
          <a:bodyPr anchor="ctr">
            <a:normAutofit/>
          </a:bodyPr>
          <a:lstStyle/>
          <a:p>
            <a:r>
              <a:rPr lang="el-GR" sz="6600">
                <a:cs typeface="Calibri Light"/>
              </a:rPr>
              <a:t>Φυλλοξήρα και Αμπέλια</a:t>
            </a:r>
            <a:endParaRPr lang="el-GR" sz="6600"/>
          </a:p>
        </p:txBody>
      </p:sp>
      <p:sp>
        <p:nvSpPr>
          <p:cNvPr id="3" name="Υπότιτλος 2"/>
          <p:cNvSpPr>
            <a:spLocks noGrp="1"/>
          </p:cNvSpPr>
          <p:nvPr>
            <p:ph type="subTitle" idx="1"/>
          </p:nvPr>
        </p:nvSpPr>
        <p:spPr>
          <a:xfrm>
            <a:off x="971257" y="1172776"/>
            <a:ext cx="3290257" cy="4512448"/>
          </a:xfrm>
        </p:spPr>
        <p:txBody>
          <a:bodyPr vert="horz" lIns="91440" tIns="45720" rIns="91440" bIns="45720" rtlCol="0" anchor="ctr">
            <a:normAutofit/>
          </a:bodyPr>
          <a:lstStyle/>
          <a:p>
            <a:r>
              <a:rPr lang="el-GR" sz="2400">
                <a:solidFill>
                  <a:schemeClr val="tx1"/>
                </a:solidFill>
                <a:cs typeface="Calibri"/>
              </a:rPr>
              <a:t>Νίκη Ελευθεριάδη, Α’4, Μάρτιος 2019</a:t>
            </a:r>
            <a:endParaRPr lang="el-GR" sz="2400">
              <a:solidFill>
                <a:schemeClr val="tx1"/>
              </a:solidFill>
            </a:endParaRPr>
          </a:p>
        </p:txBody>
      </p:sp>
    </p:spTree>
    <p:extLst>
      <p:ext uri="{BB962C8B-B14F-4D97-AF65-F5344CB8AC3E}">
        <p14:creationId xmlns:p14="http://schemas.microsoft.com/office/powerpoint/2010/main" val="23251222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1" name="Rectangle 40">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Oval 41">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Oval 44">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Oval 45">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7"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8"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9"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1" name="Rectangle 50">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Εικόνα 5" descr="Εικόνα που περιέχει ουρανός, χλόη, υπαίθριος, έδαφος&#10;&#10;Η περιγραφή δημιουργήθηκε με πολύ υψηλή αξιοπιστία">
            <a:extLst>
              <a:ext uri="{FF2B5EF4-FFF2-40B4-BE49-F238E27FC236}">
                <a16:creationId xmlns:a16="http://schemas.microsoft.com/office/drawing/2014/main" id="{82EF6DCE-52FF-4CAE-A122-080199CD60C1}"/>
              </a:ext>
            </a:extLst>
          </p:cNvPr>
          <p:cNvPicPr>
            <a:picLocks noGrp="1" noChangeAspect="1"/>
          </p:cNvPicPr>
          <p:nvPr>
            <p:ph sz="half" idx="2"/>
          </p:nvPr>
        </p:nvPicPr>
        <p:blipFill rotWithShape="1">
          <a:blip r:embed="rId3">
            <a:alphaModFix/>
          </a:blip>
          <a:srcRect t="17827" r="2" b="11951"/>
          <a:stretch/>
        </p:blipFill>
        <p:spPr>
          <a:xfrm>
            <a:off x="474132" y="462116"/>
            <a:ext cx="11243735" cy="5921751"/>
          </a:xfrm>
          <a:prstGeom prst="rect">
            <a:avLst/>
          </a:prstGeom>
        </p:spPr>
      </p:pic>
      <p:sp>
        <p:nvSpPr>
          <p:cNvPr id="53" name="Rectangle 52">
            <a:extLst>
              <a:ext uri="{FF2B5EF4-FFF2-40B4-BE49-F238E27FC236}">
                <a16:creationId xmlns:a16="http://schemas.microsoft.com/office/drawing/2014/main" id="{CC79B2C4-EF9C-492F-BC64-5300A7A2F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0599BEDA-CEC9-4E6C-B05D-1353D0F16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AB35EB8-FDE8-4093-8B62-7990C4611B32}"/>
              </a:ext>
            </a:extLst>
          </p:cNvPr>
          <p:cNvSpPr>
            <a:spLocks noGrp="1"/>
          </p:cNvSpPr>
          <p:nvPr>
            <p:ph type="title"/>
          </p:nvPr>
        </p:nvSpPr>
        <p:spPr>
          <a:xfrm>
            <a:off x="1295400" y="1447801"/>
            <a:ext cx="8620967" cy="855132"/>
          </a:xfrm>
        </p:spPr>
        <p:txBody>
          <a:bodyPr vert="horz" lIns="91440" tIns="45720" rIns="91440" bIns="45720" rtlCol="0" anchor="ctr">
            <a:normAutofit/>
          </a:bodyPr>
          <a:lstStyle/>
          <a:p>
            <a:r>
              <a:rPr lang="en-US"/>
              <a:t>Η ΚΑΤΑΣΤΡΑΦΗ ΣΤΗΝ ΕΥΡΩΠΗ </a:t>
            </a:r>
          </a:p>
        </p:txBody>
      </p:sp>
      <p:sp>
        <p:nvSpPr>
          <p:cNvPr id="3" name="Θέση περιεχομένου 2">
            <a:extLst>
              <a:ext uri="{FF2B5EF4-FFF2-40B4-BE49-F238E27FC236}">
                <a16:creationId xmlns:a16="http://schemas.microsoft.com/office/drawing/2014/main" id="{FA6ADA1C-D4AB-4449-A6D1-3545F29094F1}"/>
              </a:ext>
            </a:extLst>
          </p:cNvPr>
          <p:cNvSpPr>
            <a:spLocks noGrp="1"/>
          </p:cNvSpPr>
          <p:nvPr>
            <p:ph sz="half" idx="1"/>
          </p:nvPr>
        </p:nvSpPr>
        <p:spPr>
          <a:xfrm>
            <a:off x="1727200" y="2446868"/>
            <a:ext cx="8254999" cy="2971800"/>
          </a:xfrm>
        </p:spPr>
        <p:txBody>
          <a:bodyPr vert="horz" lIns="91440" tIns="45720" rIns="91440" bIns="45720" rtlCol="0" anchor="t">
            <a:normAutofit/>
          </a:bodyPr>
          <a:lstStyle/>
          <a:p>
            <a:pPr marL="0" indent="0" algn="just">
              <a:lnSpc>
                <a:spcPct val="150000"/>
              </a:lnSpc>
            </a:pPr>
            <a:r>
              <a:rPr lang="en-US" b="1" dirty="0">
                <a:solidFill>
                  <a:schemeClr val="bg1"/>
                </a:solidFill>
              </a:rPr>
              <a:t>Η α</a:t>
            </a:r>
            <a:r>
              <a:rPr lang="en-US" b="1" dirty="0" err="1">
                <a:solidFill>
                  <a:schemeClr val="bg1"/>
                </a:solidFill>
              </a:rPr>
              <a:t>φάνισε</a:t>
            </a:r>
            <a:r>
              <a:rPr lang="en-US" b="1" dirty="0">
                <a:solidFill>
                  <a:schemeClr val="bg1"/>
                </a:solidFill>
              </a:rPr>
              <a:t> τα </a:t>
            </a:r>
            <a:r>
              <a:rPr lang="en-US" b="1" dirty="0" err="1">
                <a:solidFill>
                  <a:schemeClr val="bg1"/>
                </a:solidFill>
              </a:rPr>
              <a:t>ευρω</a:t>
            </a:r>
            <a:r>
              <a:rPr lang="en-US" b="1" dirty="0">
                <a:solidFill>
                  <a:schemeClr val="bg1"/>
                </a:solidFill>
              </a:rPr>
              <a:t>πα</a:t>
            </a:r>
            <a:r>
              <a:rPr lang="en-US" b="1" dirty="0" err="1">
                <a:solidFill>
                  <a:schemeClr val="bg1"/>
                </a:solidFill>
              </a:rPr>
              <a:t>ϊκά</a:t>
            </a:r>
            <a:r>
              <a:rPr lang="en-US" b="1" dirty="0">
                <a:solidFill>
                  <a:schemeClr val="bg1"/>
                </a:solidFill>
              </a:rPr>
              <a:t> αμπ</a:t>
            </a:r>
            <a:r>
              <a:rPr lang="en-US" b="1" dirty="0" err="1">
                <a:solidFill>
                  <a:schemeClr val="bg1"/>
                </a:solidFill>
              </a:rPr>
              <a:t>έλι</a:t>
            </a:r>
            <a:r>
              <a:rPr lang="en-US" b="1" dirty="0">
                <a:solidFill>
                  <a:schemeClr val="bg1"/>
                </a:solidFill>
              </a:rPr>
              <a:t>α, π</a:t>
            </a:r>
            <a:r>
              <a:rPr lang="en-US" b="1" dirty="0" err="1">
                <a:solidFill>
                  <a:schemeClr val="bg1"/>
                </a:solidFill>
              </a:rPr>
              <a:t>ροσ</a:t>
            </a:r>
            <a:r>
              <a:rPr lang="en-US" b="1" dirty="0">
                <a:solidFill>
                  <a:schemeClr val="bg1"/>
                </a:solidFill>
              </a:rPr>
              <a:t>β</a:t>
            </a:r>
            <a:r>
              <a:rPr lang="en-US" b="1" dirty="0" err="1">
                <a:solidFill>
                  <a:schemeClr val="bg1"/>
                </a:solidFill>
              </a:rPr>
              <a:t>άλλοντ</a:t>
            </a:r>
            <a:r>
              <a:rPr lang="en-US" b="1" dirty="0">
                <a:solidFill>
                  <a:schemeClr val="bg1"/>
                </a:solidFill>
              </a:rPr>
              <a:t>ας </a:t>
            </a:r>
            <a:r>
              <a:rPr lang="en-US" b="1" dirty="0" err="1">
                <a:solidFill>
                  <a:schemeClr val="bg1"/>
                </a:solidFill>
              </a:rPr>
              <a:t>τις</a:t>
            </a:r>
            <a:r>
              <a:rPr lang="en-US" b="1" dirty="0">
                <a:solidFill>
                  <a:schemeClr val="bg1"/>
                </a:solidFill>
              </a:rPr>
              <a:t> </a:t>
            </a:r>
            <a:r>
              <a:rPr lang="en-US" b="1" dirty="0" err="1">
                <a:solidFill>
                  <a:schemeClr val="bg1"/>
                </a:solidFill>
              </a:rPr>
              <a:t>ρίζες</a:t>
            </a:r>
            <a:r>
              <a:rPr lang="en-US" b="1" dirty="0">
                <a:solidFill>
                  <a:schemeClr val="bg1"/>
                </a:solidFill>
              </a:rPr>
              <a:t> </a:t>
            </a:r>
            <a:r>
              <a:rPr lang="en-US" b="1" dirty="0" err="1">
                <a:solidFill>
                  <a:schemeClr val="bg1"/>
                </a:solidFill>
              </a:rPr>
              <a:t>τους</a:t>
            </a:r>
            <a:r>
              <a:rPr lang="en-US" b="1" dirty="0">
                <a:solidFill>
                  <a:schemeClr val="bg1"/>
                </a:solidFill>
              </a:rPr>
              <a:t>. </a:t>
            </a:r>
            <a:r>
              <a:rPr lang="en-US" b="1" dirty="0" err="1">
                <a:solidFill>
                  <a:schemeClr val="bg1"/>
                </a:solidFill>
              </a:rPr>
              <a:t>Μέσ</a:t>
            </a:r>
            <a:r>
              <a:rPr lang="en-US" b="1" dirty="0">
                <a:solidFill>
                  <a:schemeClr val="bg1"/>
                </a:solidFill>
              </a:rPr>
              <a:t>α </a:t>
            </a:r>
            <a:r>
              <a:rPr lang="en-US" b="1" dirty="0" err="1">
                <a:solidFill>
                  <a:schemeClr val="bg1"/>
                </a:solidFill>
              </a:rPr>
              <a:t>σε</a:t>
            </a:r>
            <a:r>
              <a:rPr lang="en-US" b="1" dirty="0">
                <a:solidFill>
                  <a:schemeClr val="bg1"/>
                </a:solidFill>
              </a:rPr>
              <a:t> </a:t>
            </a:r>
            <a:r>
              <a:rPr lang="en-US" b="1" dirty="0" err="1">
                <a:solidFill>
                  <a:schemeClr val="bg1"/>
                </a:solidFill>
              </a:rPr>
              <a:t>λίγ</a:t>
            </a:r>
            <a:r>
              <a:rPr lang="en-US" b="1" dirty="0">
                <a:solidFill>
                  <a:schemeClr val="bg1"/>
                </a:solidFill>
              </a:rPr>
              <a:t>α </a:t>
            </a:r>
            <a:r>
              <a:rPr lang="en-US" b="1" dirty="0" err="1">
                <a:solidFill>
                  <a:schemeClr val="bg1"/>
                </a:solidFill>
              </a:rPr>
              <a:t>χρόνι</a:t>
            </a:r>
            <a:r>
              <a:rPr lang="en-US" b="1" dirty="0">
                <a:solidFill>
                  <a:schemeClr val="bg1"/>
                </a:solidFill>
              </a:rPr>
              <a:t>α </a:t>
            </a:r>
            <a:r>
              <a:rPr lang="en-US" b="1" dirty="0" err="1">
                <a:solidFill>
                  <a:schemeClr val="bg1"/>
                </a:solidFill>
              </a:rPr>
              <a:t>το</a:t>
            </a:r>
            <a:r>
              <a:rPr lang="en-US" b="1" dirty="0">
                <a:solidFill>
                  <a:schemeClr val="bg1"/>
                </a:solidFill>
              </a:rPr>
              <a:t> πα</a:t>
            </a:r>
            <a:r>
              <a:rPr lang="en-US" b="1" dirty="0" err="1">
                <a:solidFill>
                  <a:schemeClr val="bg1"/>
                </a:solidFill>
              </a:rPr>
              <a:t>ράσιτο</a:t>
            </a:r>
            <a:r>
              <a:rPr lang="en-US" b="1" dirty="0">
                <a:solidFill>
                  <a:schemeClr val="bg1"/>
                </a:solidFill>
              </a:rPr>
              <a:t> κα</a:t>
            </a:r>
            <a:r>
              <a:rPr lang="en-US" b="1" dirty="0" err="1">
                <a:solidFill>
                  <a:schemeClr val="bg1"/>
                </a:solidFill>
              </a:rPr>
              <a:t>τέστρεψε</a:t>
            </a:r>
            <a:r>
              <a:rPr lang="en-US" b="1" dirty="0">
                <a:solidFill>
                  <a:schemeClr val="bg1"/>
                </a:solidFill>
              </a:rPr>
              <a:t> </a:t>
            </a:r>
            <a:r>
              <a:rPr lang="en-US" b="1" dirty="0" err="1">
                <a:solidFill>
                  <a:schemeClr val="bg1"/>
                </a:solidFill>
              </a:rPr>
              <a:t>εκ</a:t>
            </a:r>
            <a:r>
              <a:rPr lang="en-US" b="1" dirty="0">
                <a:solidFill>
                  <a:schemeClr val="bg1"/>
                </a:solidFill>
              </a:rPr>
              <a:t>α</a:t>
            </a:r>
            <a:r>
              <a:rPr lang="en-US" b="1" dirty="0" err="1">
                <a:solidFill>
                  <a:schemeClr val="bg1"/>
                </a:solidFill>
              </a:rPr>
              <a:t>τομμύρι</a:t>
            </a:r>
            <a:r>
              <a:rPr lang="en-US" b="1" dirty="0">
                <a:solidFill>
                  <a:schemeClr val="bg1"/>
                </a:solidFill>
              </a:rPr>
              <a:t>α </a:t>
            </a:r>
            <a:r>
              <a:rPr lang="en-US" b="1" dirty="0" err="1">
                <a:solidFill>
                  <a:schemeClr val="bg1"/>
                </a:solidFill>
              </a:rPr>
              <a:t>στρέμμ</a:t>
            </a:r>
            <a:r>
              <a:rPr lang="en-US" b="1" dirty="0">
                <a:solidFill>
                  <a:schemeClr val="bg1"/>
                </a:solidFill>
              </a:rPr>
              <a:t>ατα αμπ</a:t>
            </a:r>
            <a:r>
              <a:rPr lang="en-US" b="1" dirty="0" err="1">
                <a:solidFill>
                  <a:schemeClr val="bg1"/>
                </a:solidFill>
              </a:rPr>
              <a:t>ελώνων</a:t>
            </a:r>
            <a:r>
              <a:rPr lang="en-US" b="1" dirty="0">
                <a:solidFill>
                  <a:schemeClr val="bg1"/>
                </a:solidFill>
              </a:rPr>
              <a:t>. </a:t>
            </a:r>
            <a:r>
              <a:rPr lang="en-US" b="1" dirty="0" err="1">
                <a:solidFill>
                  <a:schemeClr val="bg1"/>
                </a:solidFill>
              </a:rPr>
              <a:t>Αρχικά</a:t>
            </a:r>
            <a:r>
              <a:rPr lang="en-US" b="1" dirty="0">
                <a:solidFill>
                  <a:schemeClr val="bg1"/>
                </a:solidFill>
              </a:rPr>
              <a:t> </a:t>
            </a:r>
            <a:r>
              <a:rPr lang="en-US" b="1" dirty="0" err="1">
                <a:solidFill>
                  <a:schemeClr val="bg1"/>
                </a:solidFill>
              </a:rPr>
              <a:t>στη</a:t>
            </a:r>
            <a:r>
              <a:rPr lang="en-US" b="1" dirty="0">
                <a:solidFill>
                  <a:schemeClr val="bg1"/>
                </a:solidFill>
              </a:rPr>
              <a:t> Γα</a:t>
            </a:r>
            <a:r>
              <a:rPr lang="en-US" b="1" dirty="0" err="1">
                <a:solidFill>
                  <a:schemeClr val="bg1"/>
                </a:solidFill>
              </a:rPr>
              <a:t>λλί</a:t>
            </a:r>
            <a:r>
              <a:rPr lang="en-US" b="1" dirty="0">
                <a:solidFill>
                  <a:schemeClr val="bg1"/>
                </a:solidFill>
              </a:rPr>
              <a:t>α και α</a:t>
            </a:r>
            <a:r>
              <a:rPr lang="en-US" b="1" dirty="0" err="1">
                <a:solidFill>
                  <a:schemeClr val="bg1"/>
                </a:solidFill>
              </a:rPr>
              <a:t>κολούθως</a:t>
            </a:r>
            <a:r>
              <a:rPr lang="en-US" b="1" dirty="0">
                <a:solidFill>
                  <a:schemeClr val="bg1"/>
                </a:solidFill>
              </a:rPr>
              <a:t> </a:t>
            </a:r>
            <a:r>
              <a:rPr lang="en-US" b="1" dirty="0" err="1">
                <a:solidFill>
                  <a:schemeClr val="bg1"/>
                </a:solidFill>
              </a:rPr>
              <a:t>στην</a:t>
            </a:r>
            <a:r>
              <a:rPr lang="en-US" b="1" dirty="0">
                <a:solidFill>
                  <a:schemeClr val="bg1"/>
                </a:solidFill>
              </a:rPr>
              <a:t> </a:t>
            </a:r>
            <a:r>
              <a:rPr lang="en-US" b="1" dirty="0" err="1">
                <a:solidFill>
                  <a:schemeClr val="bg1"/>
                </a:solidFill>
              </a:rPr>
              <a:t>Ιτ</a:t>
            </a:r>
            <a:r>
              <a:rPr lang="en-US" b="1" dirty="0">
                <a:solidFill>
                  <a:schemeClr val="bg1"/>
                </a:solidFill>
              </a:rPr>
              <a:t>α</a:t>
            </a:r>
            <a:r>
              <a:rPr lang="en-US" b="1" dirty="0" err="1">
                <a:solidFill>
                  <a:schemeClr val="bg1"/>
                </a:solidFill>
              </a:rPr>
              <a:t>λί</a:t>
            </a:r>
            <a:r>
              <a:rPr lang="en-US" b="1" dirty="0">
                <a:solidFill>
                  <a:schemeClr val="bg1"/>
                </a:solidFill>
              </a:rPr>
              <a:t>α και </a:t>
            </a:r>
            <a:r>
              <a:rPr lang="en-US" b="1" dirty="0" err="1">
                <a:solidFill>
                  <a:schemeClr val="bg1"/>
                </a:solidFill>
              </a:rPr>
              <a:t>στην</a:t>
            </a:r>
            <a:r>
              <a:rPr lang="en-US" b="1" dirty="0">
                <a:solidFill>
                  <a:schemeClr val="bg1"/>
                </a:solidFill>
              </a:rPr>
              <a:t> </a:t>
            </a:r>
            <a:r>
              <a:rPr lang="en-US" b="1" dirty="0" err="1">
                <a:solidFill>
                  <a:schemeClr val="bg1"/>
                </a:solidFill>
              </a:rPr>
              <a:t>Ισ</a:t>
            </a:r>
            <a:r>
              <a:rPr lang="en-US" b="1" dirty="0">
                <a:solidFill>
                  <a:schemeClr val="bg1"/>
                </a:solidFill>
              </a:rPr>
              <a:t>πα</a:t>
            </a:r>
            <a:r>
              <a:rPr lang="en-US" b="1" dirty="0" err="1">
                <a:solidFill>
                  <a:schemeClr val="bg1"/>
                </a:solidFill>
              </a:rPr>
              <a:t>νί</a:t>
            </a:r>
            <a:r>
              <a:rPr lang="en-US" b="1" dirty="0">
                <a:solidFill>
                  <a:schemeClr val="bg1"/>
                </a:solidFill>
              </a:rPr>
              <a:t>α. Τα αμπ</a:t>
            </a:r>
            <a:r>
              <a:rPr lang="en-US" b="1" dirty="0" err="1">
                <a:solidFill>
                  <a:schemeClr val="bg1"/>
                </a:solidFill>
              </a:rPr>
              <a:t>έλι</a:t>
            </a:r>
            <a:r>
              <a:rPr lang="en-US" b="1" dirty="0">
                <a:solidFill>
                  <a:schemeClr val="bg1"/>
                </a:solidFill>
              </a:rPr>
              <a:t>α </a:t>
            </a:r>
            <a:r>
              <a:rPr lang="en-US" b="1" dirty="0" err="1">
                <a:solidFill>
                  <a:schemeClr val="bg1"/>
                </a:solidFill>
              </a:rPr>
              <a:t>Vitis</a:t>
            </a:r>
            <a:r>
              <a:rPr lang="en-US" b="1" dirty="0">
                <a:solidFill>
                  <a:schemeClr val="bg1"/>
                </a:solidFill>
              </a:rPr>
              <a:t> </a:t>
            </a:r>
            <a:r>
              <a:rPr lang="en-US" b="1" dirty="0" err="1">
                <a:solidFill>
                  <a:schemeClr val="bg1"/>
                </a:solidFill>
              </a:rPr>
              <a:t>Vinifera</a:t>
            </a:r>
            <a:r>
              <a:rPr lang="en-US" b="1" dirty="0">
                <a:solidFill>
                  <a:schemeClr val="bg1"/>
                </a:solidFill>
              </a:rPr>
              <a:t>, από τα οπ</a:t>
            </a:r>
            <a:r>
              <a:rPr lang="en-US" b="1" dirty="0" err="1">
                <a:solidFill>
                  <a:schemeClr val="bg1"/>
                </a:solidFill>
              </a:rPr>
              <a:t>οί</a:t>
            </a:r>
            <a:r>
              <a:rPr lang="en-US" b="1" dirty="0">
                <a:solidFill>
                  <a:schemeClr val="bg1"/>
                </a:solidFill>
              </a:rPr>
              <a:t>α πα</a:t>
            </a:r>
            <a:r>
              <a:rPr lang="en-US" b="1" dirty="0" err="1">
                <a:solidFill>
                  <a:schemeClr val="bg1"/>
                </a:solidFill>
              </a:rPr>
              <a:t>ράγοντ</a:t>
            </a:r>
            <a:r>
              <a:rPr lang="en-US" b="1" dirty="0">
                <a:solidFill>
                  <a:schemeClr val="bg1"/>
                </a:solidFill>
              </a:rPr>
              <a:t>αν </a:t>
            </a:r>
            <a:r>
              <a:rPr lang="en-US" b="1" dirty="0" err="1">
                <a:solidFill>
                  <a:schemeClr val="bg1"/>
                </a:solidFill>
              </a:rPr>
              <a:t>όλ</a:t>
            </a:r>
            <a:r>
              <a:rPr lang="en-US" b="1" dirty="0">
                <a:solidFill>
                  <a:schemeClr val="bg1"/>
                </a:solidFill>
              </a:rPr>
              <a:t>α τα </a:t>
            </a:r>
            <a:r>
              <a:rPr lang="en-US" b="1" dirty="0" err="1">
                <a:solidFill>
                  <a:schemeClr val="bg1"/>
                </a:solidFill>
              </a:rPr>
              <a:t>φημισμέν</a:t>
            </a:r>
            <a:r>
              <a:rPr lang="en-US" b="1" dirty="0">
                <a:solidFill>
                  <a:schemeClr val="bg1"/>
                </a:solidFill>
              </a:rPr>
              <a:t>α </a:t>
            </a:r>
            <a:r>
              <a:rPr lang="en-US" b="1" dirty="0" err="1">
                <a:solidFill>
                  <a:schemeClr val="bg1"/>
                </a:solidFill>
              </a:rPr>
              <a:t>κρ</a:t>
            </a:r>
            <a:r>
              <a:rPr lang="en-US" b="1" dirty="0">
                <a:solidFill>
                  <a:schemeClr val="bg1"/>
                </a:solidFill>
              </a:rPr>
              <a:t>α</a:t>
            </a:r>
            <a:r>
              <a:rPr lang="en-US" b="1" dirty="0" err="1">
                <a:solidFill>
                  <a:schemeClr val="bg1"/>
                </a:solidFill>
              </a:rPr>
              <a:t>σιά</a:t>
            </a:r>
            <a:r>
              <a:rPr lang="en-US" b="1" dirty="0">
                <a:solidFill>
                  <a:schemeClr val="bg1"/>
                </a:solidFill>
              </a:rPr>
              <a:t> </a:t>
            </a:r>
            <a:r>
              <a:rPr lang="en-US" b="1" dirty="0" err="1">
                <a:solidFill>
                  <a:schemeClr val="bg1"/>
                </a:solidFill>
              </a:rPr>
              <a:t>της</a:t>
            </a:r>
            <a:r>
              <a:rPr lang="en-US" b="1" dirty="0">
                <a:solidFill>
                  <a:schemeClr val="bg1"/>
                </a:solidFill>
              </a:rPr>
              <a:t> </a:t>
            </a:r>
            <a:r>
              <a:rPr lang="en-US" b="1" dirty="0" err="1">
                <a:solidFill>
                  <a:schemeClr val="bg1"/>
                </a:solidFill>
              </a:rPr>
              <a:t>Γηρ</a:t>
            </a:r>
            <a:r>
              <a:rPr lang="en-US" b="1" dirty="0">
                <a:solidFill>
                  <a:schemeClr val="bg1"/>
                </a:solidFill>
              </a:rPr>
              <a:t>α</a:t>
            </a:r>
            <a:r>
              <a:rPr lang="en-US" b="1" dirty="0" err="1">
                <a:solidFill>
                  <a:schemeClr val="bg1"/>
                </a:solidFill>
              </a:rPr>
              <a:t>ιάς</a:t>
            </a:r>
            <a:r>
              <a:rPr lang="en-US" b="1" dirty="0">
                <a:solidFill>
                  <a:schemeClr val="bg1"/>
                </a:solidFill>
              </a:rPr>
              <a:t> Ηπ</a:t>
            </a:r>
            <a:r>
              <a:rPr lang="en-US" b="1" dirty="0" err="1">
                <a:solidFill>
                  <a:schemeClr val="bg1"/>
                </a:solidFill>
              </a:rPr>
              <a:t>είρου</a:t>
            </a:r>
            <a:r>
              <a:rPr lang="en-US" b="1" dirty="0">
                <a:solidFill>
                  <a:schemeClr val="bg1"/>
                </a:solidFill>
              </a:rPr>
              <a:t>, έπ</a:t>
            </a:r>
            <a:r>
              <a:rPr lang="en-US" b="1" dirty="0" err="1">
                <a:solidFill>
                  <a:schemeClr val="bg1"/>
                </a:solidFill>
              </a:rPr>
              <a:t>εσ</a:t>
            </a:r>
            <a:r>
              <a:rPr lang="en-US" b="1" dirty="0">
                <a:solidFill>
                  <a:schemeClr val="bg1"/>
                </a:solidFill>
              </a:rPr>
              <a:t>αν </a:t>
            </a:r>
            <a:r>
              <a:rPr lang="en-US" b="1" dirty="0" err="1">
                <a:solidFill>
                  <a:schemeClr val="bg1"/>
                </a:solidFill>
              </a:rPr>
              <a:t>θύμ</a:t>
            </a:r>
            <a:r>
              <a:rPr lang="en-US" b="1" dirty="0">
                <a:solidFill>
                  <a:schemeClr val="bg1"/>
                </a:solidFill>
              </a:rPr>
              <a:t>α </a:t>
            </a:r>
            <a:r>
              <a:rPr lang="en-US" b="1" dirty="0" err="1">
                <a:solidFill>
                  <a:schemeClr val="bg1"/>
                </a:solidFill>
              </a:rPr>
              <a:t>της</a:t>
            </a:r>
            <a:r>
              <a:rPr lang="en-US" b="1" dirty="0">
                <a:solidFill>
                  <a:schemeClr val="bg1"/>
                </a:solidFill>
              </a:rPr>
              <a:t> </a:t>
            </a:r>
            <a:r>
              <a:rPr lang="en-US" b="1" dirty="0" err="1">
                <a:solidFill>
                  <a:schemeClr val="bg1"/>
                </a:solidFill>
              </a:rPr>
              <a:t>φυλλοξήρ</a:t>
            </a:r>
            <a:r>
              <a:rPr lang="en-US" b="1" dirty="0">
                <a:solidFill>
                  <a:schemeClr val="bg1"/>
                </a:solidFill>
              </a:rPr>
              <a:t>ας.</a:t>
            </a:r>
            <a:endParaRPr lang="el-GR"/>
          </a:p>
        </p:txBody>
      </p:sp>
    </p:spTree>
    <p:extLst>
      <p:ext uri="{BB962C8B-B14F-4D97-AF65-F5344CB8AC3E}">
        <p14:creationId xmlns:p14="http://schemas.microsoft.com/office/powerpoint/2010/main" val="4294203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Τίτλος 1">
            <a:extLst>
              <a:ext uri="{FF2B5EF4-FFF2-40B4-BE49-F238E27FC236}">
                <a16:creationId xmlns:a16="http://schemas.microsoft.com/office/drawing/2014/main" id="{B3CB2F07-48C4-49A3-9FF4-0A255FAF0393}"/>
              </a:ext>
            </a:extLst>
          </p:cNvPr>
          <p:cNvSpPr>
            <a:spLocks noGrp="1"/>
          </p:cNvSpPr>
          <p:nvPr>
            <p:ph type="title"/>
          </p:nvPr>
        </p:nvSpPr>
        <p:spPr>
          <a:xfrm>
            <a:off x="1000372" y="1209957"/>
            <a:ext cx="3034580" cy="4438087"/>
          </a:xfrm>
        </p:spPr>
        <p:txBody>
          <a:bodyPr anchor="ctr">
            <a:normAutofit/>
          </a:bodyPr>
          <a:lstStyle/>
          <a:p>
            <a:pPr algn="r"/>
            <a:r>
              <a:rPr lang="el-GR" sz="3000" b="1" dirty="0">
                <a:solidFill>
                  <a:schemeClr val="tx1"/>
                </a:solidFill>
              </a:rPr>
              <a:t>Η ΚΑΤΑΣΤΡΟΦΗ ΣΤΗΝ ΕΥΡΩΠΗ</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474F7F5F-00AA-4E0B-9F5B-98B612BFCE24}"/>
              </a:ext>
            </a:extLst>
          </p:cNvPr>
          <p:cNvSpPr>
            <a:spLocks noGrp="1"/>
          </p:cNvSpPr>
          <p:nvPr>
            <p:ph idx="1"/>
          </p:nvPr>
        </p:nvSpPr>
        <p:spPr>
          <a:xfrm>
            <a:off x="4678424" y="1059025"/>
            <a:ext cx="5302189" cy="4739950"/>
          </a:xfrm>
        </p:spPr>
        <p:txBody>
          <a:bodyPr vert="horz" lIns="91440" tIns="45720" rIns="91440" bIns="45720" rtlCol="0" anchor="ctr">
            <a:normAutofit/>
          </a:bodyPr>
          <a:lstStyle/>
          <a:p>
            <a:pPr marL="0" indent="0" algn="just">
              <a:lnSpc>
                <a:spcPct val="150000"/>
              </a:lnSpc>
              <a:buNone/>
            </a:pPr>
            <a:r>
              <a:rPr lang="el-GR" b="1" dirty="0">
                <a:solidFill>
                  <a:schemeClr val="tx1"/>
                </a:solidFill>
                <a:ea typeface="+mn-lt"/>
                <a:cs typeface="+mn-lt"/>
              </a:rPr>
              <a:t>Το έντομο αυτό έχει προκαλέσει παλαιότερα στη χώρα μας ολοκληρωτική καταστροφή αμπελώνων σε μεγάλη έκταση και υπάρχει ακόμη ως πρόβλημα στην Κρήτη. Στην Ελλάδα το πρώτο κρούσμα εμφανίζεται στην Πυλαία της Θεσσαλονίκης το 1898. Από 'κει σταδιακά φυλλοξήρα μεταφέρθηκε κατά λάθος από τη Βόρειο Αμερική στα μέσα του 19ου αιώνα και κυριολεκτικά εξαπλώνεται σε όλη την Μακεδονία και αφανίζει τα πάντα.</a:t>
            </a:r>
            <a:endParaRPr lang="el-GR" b="1" dirty="0">
              <a:solidFill>
                <a:schemeClr val="tx1"/>
              </a:solidFill>
            </a:endParaRPr>
          </a:p>
        </p:txBody>
      </p:sp>
    </p:spTree>
    <p:extLst>
      <p:ext uri="{BB962C8B-B14F-4D97-AF65-F5344CB8AC3E}">
        <p14:creationId xmlns:p14="http://schemas.microsoft.com/office/powerpoint/2010/main" val="269748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AFDD03-A78C-4634-AE3F-D9A0C3043C99}"/>
              </a:ext>
            </a:extLst>
          </p:cNvPr>
          <p:cNvSpPr>
            <a:spLocks noGrp="1"/>
          </p:cNvSpPr>
          <p:nvPr>
            <p:ph type="title"/>
          </p:nvPr>
        </p:nvSpPr>
        <p:spPr/>
        <p:txBody>
          <a:bodyPr/>
          <a:lstStyle/>
          <a:p>
            <a:r>
              <a:rPr lang="el-GR" dirty="0"/>
              <a:t>Η ΚΑΤΑΣΤΡΟΦΗ ΣΤΗΝ ΕΥΡΩΠΗ</a:t>
            </a:r>
          </a:p>
        </p:txBody>
      </p:sp>
      <p:sp>
        <p:nvSpPr>
          <p:cNvPr id="3" name="Θέση περιεχομένου 2">
            <a:extLst>
              <a:ext uri="{FF2B5EF4-FFF2-40B4-BE49-F238E27FC236}">
                <a16:creationId xmlns:a16="http://schemas.microsoft.com/office/drawing/2014/main" id="{5D796C13-F3B9-49F7-8013-8B9DACE351CF}"/>
              </a:ext>
            </a:extLst>
          </p:cNvPr>
          <p:cNvSpPr>
            <a:spLocks noGrp="1"/>
          </p:cNvSpPr>
          <p:nvPr>
            <p:ph sz="half" idx="1"/>
          </p:nvPr>
        </p:nvSpPr>
        <p:spPr/>
        <p:txBody>
          <a:bodyPr vert="horz" lIns="91440" tIns="45720" rIns="91440" bIns="45720" rtlCol="0" anchor="t">
            <a:normAutofit/>
          </a:bodyPr>
          <a:lstStyle/>
          <a:p>
            <a:pPr marL="0" indent="0" algn="just">
              <a:lnSpc>
                <a:spcPct val="150000"/>
              </a:lnSpc>
              <a:buNone/>
            </a:pPr>
            <a:r>
              <a:rPr lang="el-GR" b="1" dirty="0">
                <a:ea typeface="+mn-lt"/>
                <a:cs typeface="+mn-lt"/>
              </a:rPr>
              <a:t>Γύρω στο 1912-13 τα αμπέλια του Αμύνταιου, το 1918 της Γουμένισσας, το 1923 καταστρέφει τον ιστορικό αμπελώνα της Σιάτιστας. Ανακεφαλαιώνοντας, η καταστροφή στην Ευρώπη ήταν τόσο μοιραία που ακόμα και σήμερα υπάρχουν ελάχιστα κρούσματα.</a:t>
            </a:r>
            <a:endParaRPr lang="el-GR" b="1"/>
          </a:p>
        </p:txBody>
      </p:sp>
      <p:pic>
        <p:nvPicPr>
          <p:cNvPr id="9" name="Εικόνα 9" descr="Εικόνα που περιέχει δέντρο, υπαίθριος, φυτό, μικρό&#10;&#10;Η περιγραφή δημιουργήθηκε με πολύ υψηλή αξιοπιστία">
            <a:extLst>
              <a:ext uri="{FF2B5EF4-FFF2-40B4-BE49-F238E27FC236}">
                <a16:creationId xmlns:a16="http://schemas.microsoft.com/office/drawing/2014/main" id="{76994818-641D-41AD-BF4A-5B7BFF9423BF}"/>
              </a:ext>
            </a:extLst>
          </p:cNvPr>
          <p:cNvPicPr>
            <a:picLocks noGrp="1" noChangeAspect="1"/>
          </p:cNvPicPr>
          <p:nvPr>
            <p:ph sz="half" idx="2"/>
          </p:nvPr>
        </p:nvPicPr>
        <p:blipFill>
          <a:blip r:embed="rId2"/>
          <a:stretch>
            <a:fillRect/>
          </a:stretch>
        </p:blipFill>
        <p:spPr>
          <a:xfrm>
            <a:off x="6350226" y="2844511"/>
            <a:ext cx="4999330" cy="2814536"/>
          </a:xfrm>
          <a:prstGeom prst="rect">
            <a:avLst/>
          </a:prstGeom>
        </p:spPr>
      </p:pic>
    </p:spTree>
    <p:extLst>
      <p:ext uri="{BB962C8B-B14F-4D97-AF65-F5344CB8AC3E}">
        <p14:creationId xmlns:p14="http://schemas.microsoft.com/office/powerpoint/2010/main" val="928181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8DFF6E-C3E3-445A-A30A-9CE0F0C319A9}"/>
              </a:ext>
            </a:extLst>
          </p:cNvPr>
          <p:cNvSpPr>
            <a:spLocks noGrp="1"/>
          </p:cNvSpPr>
          <p:nvPr>
            <p:ph type="title"/>
          </p:nvPr>
        </p:nvSpPr>
        <p:spPr/>
        <p:txBody>
          <a:bodyPr/>
          <a:lstStyle/>
          <a:p>
            <a:pPr algn="ctr"/>
            <a:r>
              <a:rPr lang="el-GR" dirty="0"/>
              <a:t>ΔΙΚΤΥΟΓΡΑΦΙΑ</a:t>
            </a:r>
          </a:p>
        </p:txBody>
      </p:sp>
      <p:sp>
        <p:nvSpPr>
          <p:cNvPr id="3" name="Θέση περιεχομένου 2">
            <a:extLst>
              <a:ext uri="{FF2B5EF4-FFF2-40B4-BE49-F238E27FC236}">
                <a16:creationId xmlns:a16="http://schemas.microsoft.com/office/drawing/2014/main" id="{87EB3BB0-0028-49B1-8710-05C2A9DC03B8}"/>
              </a:ext>
            </a:extLst>
          </p:cNvPr>
          <p:cNvSpPr>
            <a:spLocks noGrp="1"/>
          </p:cNvSpPr>
          <p:nvPr>
            <p:ph idx="1"/>
          </p:nvPr>
        </p:nvSpPr>
        <p:spPr/>
        <p:txBody>
          <a:bodyPr vert="horz" lIns="91440" tIns="45720" rIns="91440" bIns="45720" rtlCol="0" anchor="t">
            <a:normAutofit/>
          </a:bodyPr>
          <a:lstStyle/>
          <a:p>
            <a:r>
              <a:rPr lang="el-GR" dirty="0">
                <a:ea typeface="+mn-lt"/>
                <a:cs typeface="+mn-lt"/>
                <a:hlinkClick r:id="rId2"/>
              </a:rPr>
              <a:t>https://el.wikipedia.org/wiki/%CE%A6%CF%85%CE%BB%CE%BB%CE%BF%CE%BE%CE%AE%CF%81%CE%B1</a:t>
            </a:r>
            <a:endParaRPr lang="el-GR"/>
          </a:p>
          <a:p>
            <a:r>
              <a:rPr lang="el-GR" dirty="0">
                <a:ea typeface="+mn-lt"/>
                <a:cs typeface="+mn-lt"/>
                <a:hlinkClick r:id="rId3"/>
              </a:rPr>
              <a:t>https://www.kalliergo.gr/kalliergies-odigies/exthroi-astheneies/11424-filoxe</a:t>
            </a:r>
          </a:p>
          <a:p>
            <a:r>
              <a:rPr lang="el-GR" dirty="0">
                <a:ea typeface="+mn-lt"/>
                <a:cs typeface="+mn-lt"/>
                <a:hlinkClick r:id="rId4"/>
              </a:rPr>
              <a:t>http://back-to-nature.gr/2016/10/h-fullokshra-ths-ampelou-kai-h-katapolemhsh-ths.html</a:t>
            </a:r>
            <a:endParaRPr lang="el-GR" dirty="0">
              <a:ea typeface="+mn-lt"/>
              <a:cs typeface="+mn-lt"/>
            </a:endParaRPr>
          </a:p>
          <a:p>
            <a:r>
              <a:rPr lang="el-GR" dirty="0">
                <a:ea typeface="+mn-lt"/>
                <a:cs typeface="+mn-lt"/>
                <a:hlinkClick r:id="rId5"/>
              </a:rPr>
              <a:t>https://www.pemptousia.gr/2014/07/i-pliges-tou-taragmenou-20ou-e/</a:t>
            </a:r>
            <a:endParaRPr lang="el-GR" dirty="0">
              <a:ea typeface="+mn-lt"/>
              <a:cs typeface="+mn-lt"/>
            </a:endParaRPr>
          </a:p>
          <a:p>
            <a:r>
              <a:rPr lang="el-GR" dirty="0">
                <a:ea typeface="+mn-lt"/>
                <a:cs typeface="+mn-lt"/>
                <a:hlinkClick r:id="rId6"/>
              </a:rPr>
              <a:t>https://www.tovima.gr/2014/08/23/science/ampelos-i-mythiki-synodoiporos-mas/</a:t>
            </a:r>
            <a:endParaRPr lang="el-GR" dirty="0">
              <a:ea typeface="+mn-lt"/>
              <a:cs typeface="+mn-lt"/>
            </a:endParaRPr>
          </a:p>
          <a:p>
            <a:endParaRPr lang="el-GR" dirty="0"/>
          </a:p>
        </p:txBody>
      </p:sp>
    </p:spTree>
    <p:extLst>
      <p:ext uri="{BB962C8B-B14F-4D97-AF65-F5344CB8AC3E}">
        <p14:creationId xmlns:p14="http://schemas.microsoft.com/office/powerpoint/2010/main" val="2734708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2" descr="Εικόνα που περιέχει κτίριο, υπογραφή&#10;&#10;Η περιγραφή δημιουργήθηκε με υψηλή αξιοπιστία">
            <a:extLst>
              <a:ext uri="{FF2B5EF4-FFF2-40B4-BE49-F238E27FC236}">
                <a16:creationId xmlns:a16="http://schemas.microsoft.com/office/drawing/2014/main" id="{10AAA34F-0A5B-4CE7-BD7E-04B1C389FA29}"/>
              </a:ext>
            </a:extLst>
          </p:cNvPr>
          <p:cNvPicPr>
            <a:picLocks noChangeAspect="1"/>
          </p:cNvPicPr>
          <p:nvPr/>
        </p:nvPicPr>
        <p:blipFill rotWithShape="1">
          <a:blip r:embed="rId2"/>
          <a:srcRect t="8494" b="16506"/>
          <a:stretch/>
        </p:blipFill>
        <p:spPr>
          <a:xfrm>
            <a:off x="20" y="10"/>
            <a:ext cx="12191980" cy="6857990"/>
          </a:xfrm>
          <a:prstGeom prst="rect">
            <a:avLst/>
          </a:prstGeom>
        </p:spPr>
      </p:pic>
    </p:spTree>
    <p:extLst>
      <p:ext uri="{BB962C8B-B14F-4D97-AF65-F5344CB8AC3E}">
        <p14:creationId xmlns:p14="http://schemas.microsoft.com/office/powerpoint/2010/main" val="246970242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83480E-D61D-46B7-AD65-7AB1A2ADEF2A}"/>
              </a:ext>
            </a:extLst>
          </p:cNvPr>
          <p:cNvSpPr>
            <a:spLocks noGrp="1"/>
          </p:cNvSpPr>
          <p:nvPr>
            <p:ph type="title"/>
          </p:nvPr>
        </p:nvSpPr>
        <p:spPr/>
        <p:txBody>
          <a:bodyPr/>
          <a:lstStyle/>
          <a:p>
            <a:r>
              <a:rPr lang="el-GR" dirty="0"/>
              <a:t>Η ΦΥΛΛΟΞΗΡΑ</a:t>
            </a:r>
          </a:p>
        </p:txBody>
      </p:sp>
      <p:sp>
        <p:nvSpPr>
          <p:cNvPr id="3" name="Θέση περιεχομένου 2">
            <a:extLst>
              <a:ext uri="{FF2B5EF4-FFF2-40B4-BE49-F238E27FC236}">
                <a16:creationId xmlns:a16="http://schemas.microsoft.com/office/drawing/2014/main" id="{DC6AD758-9BC3-4226-9586-F608C358EBDA}"/>
              </a:ext>
            </a:extLst>
          </p:cNvPr>
          <p:cNvSpPr>
            <a:spLocks noGrp="1"/>
          </p:cNvSpPr>
          <p:nvPr>
            <p:ph idx="1"/>
          </p:nvPr>
        </p:nvSpPr>
        <p:spPr/>
        <p:txBody>
          <a:bodyPr/>
          <a:lstStyle/>
          <a:p>
            <a:pPr marL="0" indent="0" algn="just">
              <a:lnSpc>
                <a:spcPct val="150000"/>
              </a:lnSpc>
              <a:buNone/>
            </a:pPr>
            <a:r>
              <a:rPr lang="el-GR" sz="1650" b="1" dirty="0"/>
              <a:t>Η Φυλλοξήρα προέρχεται από τη Β. Αμερική. Είναι γένος </a:t>
            </a:r>
            <a:r>
              <a:rPr lang="el-GR" sz="1650" b="1" err="1"/>
              <a:t>ημίπτερων</a:t>
            </a:r>
            <a:r>
              <a:rPr lang="el-GR" sz="1650" b="1" dirty="0"/>
              <a:t> εντόμων τυπικός αντιπρόσωπος της οικογένειας </a:t>
            </a:r>
            <a:r>
              <a:rPr lang="el-GR" sz="1650" b="1" err="1"/>
              <a:t>Phylloxeridae</a:t>
            </a:r>
            <a:r>
              <a:rPr lang="el-GR" sz="1650" b="1" dirty="0"/>
              <a:t>, η οποία ανήκει στην ομάδα των </a:t>
            </a:r>
            <a:r>
              <a:rPr lang="el-GR" sz="1650" b="1" err="1"/>
              <a:t>φωτοπαρασιτικών</a:t>
            </a:r>
            <a:r>
              <a:rPr lang="el-GR" sz="1650" b="1" dirty="0"/>
              <a:t> εντόμων, που είναι γνωστή ως </a:t>
            </a:r>
            <a:r>
              <a:rPr lang="el-GR" sz="1650" b="1" err="1"/>
              <a:t>αφίδες</a:t>
            </a:r>
            <a:r>
              <a:rPr lang="el-GR" sz="1650" b="1" dirty="0"/>
              <a:t>, μελίγκρες ή φυτόψειρες.</a:t>
            </a:r>
            <a:endParaRPr lang="el-GR" dirty="0"/>
          </a:p>
        </p:txBody>
      </p:sp>
      <p:sp>
        <p:nvSpPr>
          <p:cNvPr id="4" name="Θέση κειμένου 3">
            <a:extLst>
              <a:ext uri="{FF2B5EF4-FFF2-40B4-BE49-F238E27FC236}">
                <a16:creationId xmlns:a16="http://schemas.microsoft.com/office/drawing/2014/main" id="{C1150B70-2ED7-450C-9599-629734EE742D}"/>
              </a:ext>
            </a:extLst>
          </p:cNvPr>
          <p:cNvSpPr>
            <a:spLocks noGrp="1"/>
          </p:cNvSpPr>
          <p:nvPr>
            <p:ph type="body" sz="half" idx="2"/>
          </p:nvPr>
        </p:nvSpPr>
        <p:spPr/>
        <p:txBody>
          <a:bodyPr vert="horz" lIns="91440" tIns="45720" rIns="91440" bIns="45720" rtlCol="0" anchor="t">
            <a:normAutofit/>
          </a:bodyPr>
          <a:lstStyle/>
          <a:p>
            <a:r>
              <a:rPr lang="el-GR" b="1" u="sng" dirty="0"/>
              <a:t>Τα είδη Φυλλοξήρας:</a:t>
            </a:r>
            <a:endParaRPr lang="el-GR" b="1" dirty="0"/>
          </a:p>
          <a:p>
            <a:r>
              <a:rPr lang="el-GR" b="1" dirty="0"/>
              <a:t>· </a:t>
            </a:r>
            <a:r>
              <a:rPr lang="el-GR" b="1" dirty="0" err="1"/>
              <a:t>Φυλλόβια</a:t>
            </a:r>
            <a:endParaRPr lang="el-GR" b="1" dirty="0"/>
          </a:p>
          <a:p>
            <a:r>
              <a:rPr lang="el-GR" b="1" dirty="0"/>
              <a:t>· </a:t>
            </a:r>
            <a:r>
              <a:rPr lang="el-GR" b="1" dirty="0" err="1"/>
              <a:t>Ριζόβια</a:t>
            </a:r>
            <a:endParaRPr lang="el-GR" b="1" dirty="0"/>
          </a:p>
          <a:p>
            <a:r>
              <a:rPr lang="el-GR" b="1" dirty="0"/>
              <a:t>· </a:t>
            </a:r>
            <a:r>
              <a:rPr lang="el-GR" b="1" dirty="0" err="1"/>
              <a:t>Φυλλογόνο</a:t>
            </a:r>
            <a:endParaRPr lang="el-GR" b="1" dirty="0"/>
          </a:p>
          <a:p>
            <a:r>
              <a:rPr lang="el-GR" b="1" dirty="0"/>
              <a:t>· Αρσενικό και Θηλυκό</a:t>
            </a:r>
          </a:p>
        </p:txBody>
      </p:sp>
    </p:spTree>
    <p:extLst>
      <p:ext uri="{BB962C8B-B14F-4D97-AF65-F5344CB8AC3E}">
        <p14:creationId xmlns:p14="http://schemas.microsoft.com/office/powerpoint/2010/main" val="883650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CFD769E2-0747-4394-A02E-D286971D9E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7" name="Rectangle 66">
              <a:extLst>
                <a:ext uri="{FF2B5EF4-FFF2-40B4-BE49-F238E27FC236}">
                  <a16:creationId xmlns:a16="http://schemas.microsoft.com/office/drawing/2014/main" id="{B9C15543-9D0D-492A-8701-D6D3986AE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Oval 67">
              <a:extLst>
                <a:ext uri="{FF2B5EF4-FFF2-40B4-BE49-F238E27FC236}">
                  <a16:creationId xmlns:a16="http://schemas.microsoft.com/office/drawing/2014/main" id="{B8726DC3-378F-4692-A55B-F54DDA772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9" name="Oval 68">
              <a:extLst>
                <a:ext uri="{FF2B5EF4-FFF2-40B4-BE49-F238E27FC236}">
                  <a16:creationId xmlns:a16="http://schemas.microsoft.com/office/drawing/2014/main" id="{2225141E-D7CC-4B46-BD5C-558F254A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0" name="Oval 69">
              <a:extLst>
                <a:ext uri="{FF2B5EF4-FFF2-40B4-BE49-F238E27FC236}">
                  <a16:creationId xmlns:a16="http://schemas.microsoft.com/office/drawing/2014/main" id="{890551E9-D60E-4CB0-9518-F34F52355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 name="Oval 70">
              <a:extLst>
                <a:ext uri="{FF2B5EF4-FFF2-40B4-BE49-F238E27FC236}">
                  <a16:creationId xmlns:a16="http://schemas.microsoft.com/office/drawing/2014/main" id="{B578BAD1-3B1A-4FA8-9EE7-FF736F5B6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2" name="Oval 71">
              <a:extLst>
                <a:ext uri="{FF2B5EF4-FFF2-40B4-BE49-F238E27FC236}">
                  <a16:creationId xmlns:a16="http://schemas.microsoft.com/office/drawing/2014/main" id="{FDAE55F6-7358-4C83-9B8F-28E67D38F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3" name="Freeform 5">
              <a:extLst>
                <a:ext uri="{FF2B5EF4-FFF2-40B4-BE49-F238E27FC236}">
                  <a16:creationId xmlns:a16="http://schemas.microsoft.com/office/drawing/2014/main" id="{2D28A91E-A641-4E45-825C-8A61FA629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4" name="Freeform 5">
              <a:extLst>
                <a:ext uri="{FF2B5EF4-FFF2-40B4-BE49-F238E27FC236}">
                  <a16:creationId xmlns:a16="http://schemas.microsoft.com/office/drawing/2014/main" id="{A9C2178A-05FC-4F45-904F-21067DA21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75" name="Freeform 5">
              <a:extLst>
                <a:ext uri="{FF2B5EF4-FFF2-40B4-BE49-F238E27FC236}">
                  <a16:creationId xmlns:a16="http://schemas.microsoft.com/office/drawing/2014/main" id="{494E1560-AEA5-4A5A-97AB-218E0B795E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7" name="Rectangle 76">
            <a:extLst>
              <a:ext uri="{FF2B5EF4-FFF2-40B4-BE49-F238E27FC236}">
                <a16:creationId xmlns:a16="http://schemas.microsoft.com/office/drawing/2014/main" id="{A4B4A5C9-2B8A-4B53-8853-5A4F7B761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E28309A6-6F1F-477F-8E4A-00A9DED206E6}"/>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a:t>Η ΦΥΛΛΟΞΗΡΑ</a:t>
            </a:r>
          </a:p>
        </p:txBody>
      </p:sp>
      <p:sp>
        <p:nvSpPr>
          <p:cNvPr id="4" name="Θέση κειμένου 3">
            <a:extLst>
              <a:ext uri="{FF2B5EF4-FFF2-40B4-BE49-F238E27FC236}">
                <a16:creationId xmlns:a16="http://schemas.microsoft.com/office/drawing/2014/main" id="{526EE4E4-721D-468F-B4CC-37226E4BC2C2}"/>
              </a:ext>
            </a:extLst>
          </p:cNvPr>
          <p:cNvSpPr>
            <a:spLocks noGrp="1"/>
          </p:cNvSpPr>
          <p:nvPr>
            <p:ph type="body" sz="half" idx="2"/>
          </p:nvPr>
        </p:nvSpPr>
        <p:spPr>
          <a:xfrm>
            <a:off x="1154955" y="2603500"/>
            <a:ext cx="3481054" cy="3416300"/>
          </a:xfrm>
        </p:spPr>
        <p:txBody>
          <a:bodyPr vert="horz" lIns="91440" tIns="45720" rIns="91440" bIns="45720" rtlCol="0" anchor="ctr">
            <a:normAutofit/>
          </a:bodyPr>
          <a:lstStyle/>
          <a:p>
            <a:pPr marL="285750" indent="-285750" algn="just">
              <a:lnSpc>
                <a:spcPct val="150000"/>
              </a:lnSpc>
              <a:buFont typeface="Arial" charset="2"/>
              <a:buChar char="•"/>
            </a:pPr>
            <a:r>
              <a:rPr lang="en-US" sz="1800" b="1" dirty="0">
                <a:solidFill>
                  <a:schemeClr val="tx1">
                    <a:lumMod val="75000"/>
                    <a:lumOff val="25000"/>
                  </a:schemeClr>
                </a:solidFill>
              </a:rPr>
              <a:t>Η </a:t>
            </a:r>
            <a:r>
              <a:rPr lang="en-US" sz="1800" b="1" err="1">
                <a:solidFill>
                  <a:schemeClr val="tx1">
                    <a:lumMod val="75000"/>
                    <a:lumOff val="25000"/>
                  </a:schemeClr>
                </a:solidFill>
              </a:rPr>
              <a:t>φυλλοξήρ</a:t>
            </a:r>
            <a:r>
              <a:rPr lang="en-US" sz="1800" b="1" dirty="0">
                <a:solidFill>
                  <a:schemeClr val="tx1">
                    <a:lumMod val="75000"/>
                    <a:lumOff val="25000"/>
                  </a:schemeClr>
                </a:solidFill>
              </a:rPr>
              <a:t>α </a:t>
            </a:r>
            <a:r>
              <a:rPr lang="en-US" sz="1800" b="1" err="1">
                <a:solidFill>
                  <a:schemeClr val="tx1">
                    <a:lumMod val="75000"/>
                    <a:lumOff val="25000"/>
                  </a:schemeClr>
                </a:solidFill>
              </a:rPr>
              <a:t>είν</a:t>
            </a:r>
            <a:r>
              <a:rPr lang="en-US" sz="1800" b="1" dirty="0">
                <a:solidFill>
                  <a:schemeClr val="tx1">
                    <a:lumMod val="75000"/>
                    <a:lumOff val="25000"/>
                  </a:schemeClr>
                </a:solidFill>
              </a:rPr>
              <a:t>αι άπ</a:t>
            </a:r>
            <a:r>
              <a:rPr lang="en-US" sz="1800" b="1" err="1">
                <a:solidFill>
                  <a:schemeClr val="tx1">
                    <a:lumMod val="75000"/>
                    <a:lumOff val="25000"/>
                  </a:schemeClr>
                </a:solidFill>
              </a:rPr>
              <a:t>τερη</a:t>
            </a:r>
            <a:r>
              <a:rPr lang="en-US" sz="1800" b="1" dirty="0">
                <a:solidFill>
                  <a:schemeClr val="tx1">
                    <a:lumMod val="75000"/>
                    <a:lumOff val="25000"/>
                  </a:schemeClr>
                </a:solidFill>
              </a:rPr>
              <a:t>, </a:t>
            </a:r>
            <a:r>
              <a:rPr lang="en-US" sz="1800" b="1" err="1">
                <a:solidFill>
                  <a:schemeClr val="tx1">
                    <a:lumMod val="75000"/>
                    <a:lumOff val="25000"/>
                  </a:schemeClr>
                </a:solidFill>
              </a:rPr>
              <a:t>μήκους</a:t>
            </a:r>
            <a:r>
              <a:rPr lang="en-US" sz="1800" b="1" dirty="0">
                <a:solidFill>
                  <a:schemeClr val="tx1">
                    <a:lumMod val="75000"/>
                    <a:lumOff val="25000"/>
                  </a:schemeClr>
                </a:solidFill>
              </a:rPr>
              <a:t> 0,8-1,2 mm, </a:t>
            </a:r>
            <a:r>
              <a:rPr lang="en-US" sz="1800" b="1" err="1">
                <a:solidFill>
                  <a:schemeClr val="tx1">
                    <a:lumMod val="75000"/>
                    <a:lumOff val="25000"/>
                  </a:schemeClr>
                </a:solidFill>
              </a:rPr>
              <a:t>ωοειδές</a:t>
            </a:r>
            <a:r>
              <a:rPr lang="en-US" sz="1800" b="1" dirty="0">
                <a:solidFill>
                  <a:schemeClr val="tx1">
                    <a:lumMod val="75000"/>
                    <a:lumOff val="25000"/>
                  </a:schemeClr>
                </a:solidFill>
              </a:rPr>
              <a:t> ή απ</a:t>
            </a:r>
            <a:r>
              <a:rPr lang="en-US" sz="1800" b="1" err="1">
                <a:solidFill>
                  <a:schemeClr val="tx1">
                    <a:lumMod val="75000"/>
                    <a:lumOff val="25000"/>
                  </a:schemeClr>
                </a:solidFill>
              </a:rPr>
              <a:t>ιοειδές</a:t>
            </a:r>
            <a:r>
              <a:rPr lang="en-US" sz="1800" b="1" dirty="0">
                <a:solidFill>
                  <a:schemeClr val="tx1">
                    <a:lumMod val="75000"/>
                    <a:lumOff val="25000"/>
                  </a:schemeClr>
                </a:solidFill>
              </a:rPr>
              <a:t>, </a:t>
            </a:r>
            <a:r>
              <a:rPr lang="en-US" sz="1800" b="1" err="1">
                <a:solidFill>
                  <a:schemeClr val="tx1">
                    <a:lumMod val="75000"/>
                    <a:lumOff val="25000"/>
                  </a:schemeClr>
                </a:solidFill>
              </a:rPr>
              <a:t>με</a:t>
            </a:r>
            <a:r>
              <a:rPr lang="en-US" sz="1800" b="1" dirty="0">
                <a:solidFill>
                  <a:schemeClr val="tx1">
                    <a:lumMod val="75000"/>
                    <a:lumOff val="25000"/>
                  </a:schemeClr>
                </a:solidFill>
              </a:rPr>
              <a:t> </a:t>
            </a:r>
            <a:r>
              <a:rPr lang="en-US" sz="1800" b="1" err="1">
                <a:solidFill>
                  <a:schemeClr val="tx1">
                    <a:lumMod val="75000"/>
                    <a:lumOff val="25000"/>
                  </a:schemeClr>
                </a:solidFill>
              </a:rPr>
              <a:t>χρώμ</a:t>
            </a:r>
            <a:r>
              <a:rPr lang="en-US" sz="1800" b="1" dirty="0">
                <a:solidFill>
                  <a:schemeClr val="tx1">
                    <a:lumMod val="75000"/>
                    <a:lumOff val="25000"/>
                  </a:schemeClr>
                </a:solidFill>
              </a:rPr>
              <a:t>α πρα</a:t>
            </a:r>
            <a:r>
              <a:rPr lang="en-US" sz="1800" b="1" err="1">
                <a:solidFill>
                  <a:schemeClr val="tx1">
                    <a:lumMod val="75000"/>
                    <a:lumOff val="25000"/>
                  </a:schemeClr>
                </a:solidFill>
              </a:rPr>
              <a:t>σινοκίτρινο</a:t>
            </a:r>
            <a:r>
              <a:rPr lang="en-US" sz="1800" b="1" dirty="0">
                <a:solidFill>
                  <a:schemeClr val="tx1">
                    <a:lumMod val="75000"/>
                    <a:lumOff val="25000"/>
                  </a:schemeClr>
                </a:solidFill>
              </a:rPr>
              <a:t> ή </a:t>
            </a:r>
            <a:r>
              <a:rPr lang="en-US" sz="1800" b="1" err="1">
                <a:solidFill>
                  <a:schemeClr val="tx1">
                    <a:lumMod val="75000"/>
                    <a:lumOff val="25000"/>
                  </a:schemeClr>
                </a:solidFill>
              </a:rPr>
              <a:t>κίτρινο</a:t>
            </a:r>
            <a:r>
              <a:rPr lang="en-US" sz="1800" b="1" dirty="0">
                <a:solidFill>
                  <a:schemeClr val="tx1">
                    <a:lumMod val="75000"/>
                    <a:lumOff val="25000"/>
                  </a:schemeClr>
                </a:solidFill>
              </a:rPr>
              <a:t> </a:t>
            </a:r>
            <a:r>
              <a:rPr lang="en-US" sz="1800" b="1" err="1">
                <a:solidFill>
                  <a:schemeClr val="tx1">
                    <a:lumMod val="75000"/>
                    <a:lumOff val="25000"/>
                  </a:schemeClr>
                </a:solidFill>
              </a:rPr>
              <a:t>τη</a:t>
            </a:r>
            <a:r>
              <a:rPr lang="en-US" sz="1800" b="1" dirty="0">
                <a:solidFill>
                  <a:schemeClr val="tx1">
                    <a:lumMod val="75000"/>
                    <a:lumOff val="25000"/>
                  </a:schemeClr>
                </a:solidFill>
              </a:rPr>
              <a:t> βλα</a:t>
            </a:r>
            <a:r>
              <a:rPr lang="en-US" sz="1800" b="1" err="1">
                <a:solidFill>
                  <a:schemeClr val="tx1">
                    <a:lumMod val="75000"/>
                    <a:lumOff val="25000"/>
                  </a:schemeClr>
                </a:solidFill>
              </a:rPr>
              <a:t>στηκή</a:t>
            </a:r>
            <a:r>
              <a:rPr lang="en-US" sz="1800" b="1" dirty="0">
                <a:solidFill>
                  <a:schemeClr val="tx1">
                    <a:lumMod val="75000"/>
                    <a:lumOff val="25000"/>
                  </a:schemeClr>
                </a:solidFill>
              </a:rPr>
              <a:t> π</a:t>
            </a:r>
            <a:r>
              <a:rPr lang="en-US" sz="1800" b="1" err="1">
                <a:solidFill>
                  <a:schemeClr val="tx1">
                    <a:lumMod val="75000"/>
                    <a:lumOff val="25000"/>
                  </a:schemeClr>
                </a:solidFill>
              </a:rPr>
              <a:t>ερίοδο</a:t>
            </a:r>
            <a:r>
              <a:rPr lang="en-US" sz="1800" b="1" dirty="0">
                <a:solidFill>
                  <a:schemeClr val="tx1">
                    <a:lumMod val="75000"/>
                    <a:lumOff val="25000"/>
                  </a:schemeClr>
                </a:solidFill>
              </a:rPr>
              <a:t> και κα</a:t>
            </a:r>
            <a:r>
              <a:rPr lang="en-US" sz="1800" b="1" err="1">
                <a:solidFill>
                  <a:schemeClr val="tx1">
                    <a:lumMod val="75000"/>
                    <a:lumOff val="25000"/>
                  </a:schemeClr>
                </a:solidFill>
              </a:rPr>
              <a:t>στ</a:t>
            </a:r>
            <a:r>
              <a:rPr lang="en-US" sz="1800" b="1" dirty="0">
                <a:solidFill>
                  <a:schemeClr val="tx1">
                    <a:lumMod val="75000"/>
                    <a:lumOff val="25000"/>
                  </a:schemeClr>
                </a:solidFill>
              </a:rPr>
              <a:t>α</a:t>
            </a:r>
            <a:r>
              <a:rPr lang="en-US" sz="1800" b="1" err="1">
                <a:solidFill>
                  <a:schemeClr val="tx1">
                    <a:lumMod val="75000"/>
                    <a:lumOff val="25000"/>
                  </a:schemeClr>
                </a:solidFill>
              </a:rPr>
              <a:t>νό</a:t>
            </a:r>
            <a:r>
              <a:rPr lang="en-US" sz="1800" b="1" dirty="0">
                <a:solidFill>
                  <a:schemeClr val="tx1">
                    <a:lumMod val="75000"/>
                    <a:lumOff val="25000"/>
                  </a:schemeClr>
                </a:solidFill>
              </a:rPr>
              <a:t> </a:t>
            </a:r>
            <a:r>
              <a:rPr lang="en-US" sz="1800" b="1" err="1">
                <a:solidFill>
                  <a:schemeClr val="tx1">
                    <a:lumMod val="75000"/>
                    <a:lumOff val="25000"/>
                  </a:schemeClr>
                </a:solidFill>
              </a:rPr>
              <a:t>την</a:t>
            </a:r>
            <a:r>
              <a:rPr lang="en-US" sz="1800" b="1" dirty="0">
                <a:solidFill>
                  <a:schemeClr val="tx1">
                    <a:lumMod val="75000"/>
                    <a:lumOff val="25000"/>
                  </a:schemeClr>
                </a:solidFill>
              </a:rPr>
              <a:t> </a:t>
            </a:r>
            <a:r>
              <a:rPr lang="en-US" sz="1800" b="1" err="1">
                <a:solidFill>
                  <a:schemeClr val="tx1">
                    <a:lumMod val="75000"/>
                    <a:lumOff val="25000"/>
                  </a:schemeClr>
                </a:solidFill>
              </a:rPr>
              <a:t>χειμερινή</a:t>
            </a:r>
            <a:endParaRPr lang="en-US" sz="1800" b="1">
              <a:solidFill>
                <a:schemeClr val="tx1">
                  <a:lumMod val="75000"/>
                  <a:lumOff val="25000"/>
                </a:schemeClr>
              </a:solidFill>
            </a:endParaRPr>
          </a:p>
          <a:p>
            <a:pPr>
              <a:lnSpc>
                <a:spcPct val="150000"/>
              </a:lnSpc>
              <a:buFont typeface="Wingdings 3" charset="2"/>
              <a:buChar char=""/>
            </a:pPr>
            <a:endParaRPr lang="en-US" sz="1800" b="1" dirty="0">
              <a:solidFill>
                <a:schemeClr val="tx1">
                  <a:lumMod val="75000"/>
                  <a:lumOff val="25000"/>
                </a:schemeClr>
              </a:solidFill>
            </a:endParaRPr>
          </a:p>
        </p:txBody>
      </p:sp>
      <p:pic>
        <p:nvPicPr>
          <p:cNvPr id="27" name="Εικόνα 27" descr="Εικόνα που περιέχει κείμενο, βιβλίο&#10;&#10;Η περιγραφή δημιουργήθηκε με υψηλή αξιοπιστία">
            <a:extLst>
              <a:ext uri="{FF2B5EF4-FFF2-40B4-BE49-F238E27FC236}">
                <a16:creationId xmlns:a16="http://schemas.microsoft.com/office/drawing/2014/main" id="{F5679216-7B40-4D65-855A-04A512AF1442}"/>
              </a:ext>
            </a:extLst>
          </p:cNvPr>
          <p:cNvPicPr>
            <a:picLocks noGrp="1" noChangeAspect="1"/>
          </p:cNvPicPr>
          <p:nvPr>
            <p:ph type="pic" idx="1"/>
          </p:nvPr>
        </p:nvPicPr>
        <p:blipFill rotWithShape="1">
          <a:blip r:embed="rId3"/>
          <a:srcRect l="12630" r="4547" b="4"/>
          <a:stretch/>
        </p:blipFill>
        <p:spPr>
          <a:xfrm>
            <a:off x="4984956" y="2775951"/>
            <a:ext cx="2997538" cy="3067163"/>
          </a:xfrm>
          <a:prstGeom prst="roundRect">
            <a:avLst>
              <a:gd name="adj" fmla="val 1858"/>
            </a:avLst>
          </a:prstGeom>
          <a:effectLst>
            <a:outerShdw blurRad="50800" dist="50800" dir="5400000" algn="tl" rotWithShape="0">
              <a:srgbClr val="000000">
                <a:alpha val="43000"/>
              </a:srgbClr>
            </a:outerShdw>
          </a:effectLst>
        </p:spPr>
      </p:pic>
      <p:pic>
        <p:nvPicPr>
          <p:cNvPr id="23" name="Εικόνα 23" descr="Εικόνα που περιέχει πουλί, ουρανός, ζώο, εσωτερικό&#10;&#10;Η περιγραφή δημιουργήθηκε με πολύ υψηλή αξιοπιστία">
            <a:extLst>
              <a:ext uri="{FF2B5EF4-FFF2-40B4-BE49-F238E27FC236}">
                <a16:creationId xmlns:a16="http://schemas.microsoft.com/office/drawing/2014/main" id="{E57B8C75-3853-420A-9AF9-5F1EE481B1A9}"/>
              </a:ext>
            </a:extLst>
          </p:cNvPr>
          <p:cNvPicPr>
            <a:picLocks noChangeAspect="1"/>
          </p:cNvPicPr>
          <p:nvPr/>
        </p:nvPicPr>
        <p:blipFill rotWithShape="1">
          <a:blip r:embed="rId4"/>
          <a:srcRect l="3954" r="5479" b="-4"/>
          <a:stretch/>
        </p:blipFill>
        <p:spPr>
          <a:xfrm>
            <a:off x="8146220" y="2775951"/>
            <a:ext cx="299753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8274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20">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D5882C14-1591-4770-8A65-43FD8ADF660C}"/>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dirty="0"/>
              <a:t>Η ΦΥΛΛΟΞΗΡΑ </a:t>
            </a:r>
            <a:endParaRPr lang="el-GR" dirty="0"/>
          </a:p>
        </p:txBody>
      </p:sp>
      <p:sp>
        <p:nvSpPr>
          <p:cNvPr id="4" name="Θέση κειμένου 3">
            <a:extLst>
              <a:ext uri="{FF2B5EF4-FFF2-40B4-BE49-F238E27FC236}">
                <a16:creationId xmlns:a16="http://schemas.microsoft.com/office/drawing/2014/main" id="{CCD3B961-556C-4F5A-A7B0-EF7F11C362C4}"/>
              </a:ext>
            </a:extLst>
          </p:cNvPr>
          <p:cNvSpPr>
            <a:spLocks noGrp="1"/>
          </p:cNvSpPr>
          <p:nvPr>
            <p:ph type="body" sz="half" idx="2"/>
          </p:nvPr>
        </p:nvSpPr>
        <p:spPr>
          <a:xfrm>
            <a:off x="1154954" y="2603500"/>
            <a:ext cx="6397313" cy="3416300"/>
          </a:xfrm>
        </p:spPr>
        <p:txBody>
          <a:bodyPr vert="horz" lIns="91440" tIns="45720" rIns="91440" bIns="45720" rtlCol="0" anchor="ctr">
            <a:normAutofit/>
          </a:bodyPr>
          <a:lstStyle/>
          <a:p>
            <a:pPr algn="just">
              <a:lnSpc>
                <a:spcPct val="150000"/>
              </a:lnSpc>
            </a:pPr>
            <a:r>
              <a:rPr lang="en-US" sz="1800" b="1" dirty="0" err="1">
                <a:solidFill>
                  <a:schemeClr val="tx1">
                    <a:lumMod val="75000"/>
                    <a:lumOff val="25000"/>
                  </a:schemeClr>
                </a:solidFill>
              </a:rPr>
              <a:t>Το</a:t>
            </a:r>
            <a:r>
              <a:rPr lang="en-US" sz="1800" b="1" dirty="0">
                <a:solidFill>
                  <a:schemeClr val="tx1">
                    <a:lumMod val="75000"/>
                    <a:lumOff val="25000"/>
                  </a:schemeClr>
                </a:solidFill>
              </a:rPr>
              <a:t> </a:t>
            </a:r>
            <a:r>
              <a:rPr lang="en-US" sz="1800" b="1" dirty="0" err="1">
                <a:solidFill>
                  <a:schemeClr val="tx1">
                    <a:lumMod val="75000"/>
                    <a:lumOff val="25000"/>
                  </a:schemeClr>
                </a:solidFill>
              </a:rPr>
              <a:t>γνωστότερο</a:t>
            </a:r>
            <a:r>
              <a:rPr lang="en-US" sz="1800" b="1" dirty="0">
                <a:solidFill>
                  <a:schemeClr val="tx1">
                    <a:lumMod val="75000"/>
                    <a:lumOff val="25000"/>
                  </a:schemeClr>
                </a:solidFill>
              </a:rPr>
              <a:t> </a:t>
            </a:r>
            <a:r>
              <a:rPr lang="en-US" sz="1800" b="1" dirty="0" err="1">
                <a:solidFill>
                  <a:schemeClr val="tx1">
                    <a:lumMod val="75000"/>
                    <a:lumOff val="25000"/>
                  </a:schemeClr>
                </a:solidFill>
              </a:rPr>
              <a:t>είδος</a:t>
            </a:r>
            <a:r>
              <a:rPr lang="en-US" sz="1800" b="1" dirty="0">
                <a:solidFill>
                  <a:schemeClr val="tx1">
                    <a:lumMod val="75000"/>
                    <a:lumOff val="25000"/>
                  </a:schemeClr>
                </a:solidFill>
              </a:rPr>
              <a:t> </a:t>
            </a:r>
            <a:r>
              <a:rPr lang="en-US" sz="1800" b="1" dirty="0" err="1">
                <a:solidFill>
                  <a:schemeClr val="tx1">
                    <a:lumMod val="75000"/>
                    <a:lumOff val="25000"/>
                  </a:schemeClr>
                </a:solidFill>
              </a:rPr>
              <a:t>του</a:t>
            </a:r>
            <a:r>
              <a:rPr lang="en-US" sz="1800" b="1" dirty="0">
                <a:solidFill>
                  <a:schemeClr val="tx1">
                    <a:lumMod val="75000"/>
                    <a:lumOff val="25000"/>
                  </a:schemeClr>
                </a:solidFill>
              </a:rPr>
              <a:t> </a:t>
            </a:r>
            <a:r>
              <a:rPr lang="en-US" sz="1800" b="1" dirty="0" err="1">
                <a:solidFill>
                  <a:schemeClr val="tx1">
                    <a:lumMod val="75000"/>
                    <a:lumOff val="25000"/>
                  </a:schemeClr>
                </a:solidFill>
              </a:rPr>
              <a:t>γένους</a:t>
            </a:r>
            <a:r>
              <a:rPr lang="en-US" sz="1800" b="1" dirty="0">
                <a:solidFill>
                  <a:schemeClr val="tx1">
                    <a:lumMod val="75000"/>
                    <a:lumOff val="25000"/>
                  </a:schemeClr>
                </a:solidFill>
              </a:rPr>
              <a:t> </a:t>
            </a:r>
            <a:r>
              <a:rPr lang="en-US" sz="1800" b="1" dirty="0" err="1">
                <a:solidFill>
                  <a:schemeClr val="tx1">
                    <a:lumMod val="75000"/>
                    <a:lumOff val="25000"/>
                  </a:schemeClr>
                </a:solidFill>
              </a:rPr>
              <a:t>Φυλλοξήρ</a:t>
            </a:r>
            <a:r>
              <a:rPr lang="en-US" sz="1800" b="1" dirty="0">
                <a:solidFill>
                  <a:schemeClr val="tx1">
                    <a:lumMod val="75000"/>
                    <a:lumOff val="25000"/>
                  </a:schemeClr>
                </a:solidFill>
              </a:rPr>
              <a:t>α, και α</a:t>
            </a:r>
            <a:r>
              <a:rPr lang="en-US" sz="1800" b="1" dirty="0" err="1">
                <a:solidFill>
                  <a:schemeClr val="tx1">
                    <a:lumMod val="75000"/>
                    <a:lumOff val="25000"/>
                  </a:schemeClr>
                </a:solidFill>
              </a:rPr>
              <a:t>υτό</a:t>
            </a:r>
            <a:r>
              <a:rPr lang="en-US" sz="1800" b="1" dirty="0">
                <a:solidFill>
                  <a:schemeClr val="tx1">
                    <a:lumMod val="75000"/>
                    <a:lumOff val="25000"/>
                  </a:schemeClr>
                </a:solidFill>
              </a:rPr>
              <a:t> </a:t>
            </a:r>
            <a:r>
              <a:rPr lang="en-US" sz="1800" b="1" dirty="0" err="1">
                <a:solidFill>
                  <a:schemeClr val="tx1">
                    <a:lumMod val="75000"/>
                    <a:lumOff val="25000"/>
                  </a:schemeClr>
                </a:solidFill>
              </a:rPr>
              <a:t>με</a:t>
            </a:r>
            <a:r>
              <a:rPr lang="en-US" sz="1800" b="1" dirty="0">
                <a:solidFill>
                  <a:schemeClr val="tx1">
                    <a:lumMod val="75000"/>
                    <a:lumOff val="25000"/>
                  </a:schemeClr>
                </a:solidFill>
              </a:rPr>
              <a:t> </a:t>
            </a:r>
            <a:r>
              <a:rPr lang="en-US" sz="1800" b="1" dirty="0" err="1">
                <a:solidFill>
                  <a:schemeClr val="tx1">
                    <a:lumMod val="75000"/>
                    <a:lumOff val="25000"/>
                  </a:schemeClr>
                </a:solidFill>
              </a:rPr>
              <a:t>την</a:t>
            </a:r>
            <a:r>
              <a:rPr lang="en-US" sz="1800" b="1" dirty="0">
                <a:solidFill>
                  <a:schemeClr val="tx1">
                    <a:lumMod val="75000"/>
                    <a:lumOff val="25000"/>
                  </a:schemeClr>
                </a:solidFill>
              </a:rPr>
              <a:t> </a:t>
            </a:r>
            <a:r>
              <a:rPr lang="en-US" sz="1800" b="1" dirty="0" err="1">
                <a:solidFill>
                  <a:schemeClr val="tx1">
                    <a:lumMod val="75000"/>
                    <a:lumOff val="25000"/>
                  </a:schemeClr>
                </a:solidFill>
              </a:rPr>
              <a:t>μεγ</a:t>
            </a:r>
            <a:r>
              <a:rPr lang="en-US" sz="1800" b="1" dirty="0">
                <a:solidFill>
                  <a:schemeClr val="tx1">
                    <a:lumMod val="75000"/>
                    <a:lumOff val="25000"/>
                  </a:schemeClr>
                </a:solidFill>
              </a:rPr>
              <a:t>α</a:t>
            </a:r>
            <a:r>
              <a:rPr lang="en-US" sz="1800" b="1" dirty="0" err="1">
                <a:solidFill>
                  <a:schemeClr val="tx1">
                    <a:lumMod val="75000"/>
                    <a:lumOff val="25000"/>
                  </a:schemeClr>
                </a:solidFill>
              </a:rPr>
              <a:t>λύτερη</a:t>
            </a:r>
            <a:r>
              <a:rPr lang="en-US" sz="1800" b="1" dirty="0">
                <a:solidFill>
                  <a:schemeClr val="tx1">
                    <a:lumMod val="75000"/>
                    <a:lumOff val="25000"/>
                  </a:schemeClr>
                </a:solidFill>
              </a:rPr>
              <a:t> </a:t>
            </a:r>
            <a:r>
              <a:rPr lang="en-US" sz="1800" b="1" dirty="0" err="1">
                <a:solidFill>
                  <a:schemeClr val="tx1">
                    <a:lumMod val="75000"/>
                    <a:lumOff val="25000"/>
                  </a:schemeClr>
                </a:solidFill>
              </a:rPr>
              <a:t>γεωγρ</a:t>
            </a:r>
            <a:r>
              <a:rPr lang="en-US" sz="1800" b="1" dirty="0">
                <a:solidFill>
                  <a:schemeClr val="tx1">
                    <a:lumMod val="75000"/>
                    <a:lumOff val="25000"/>
                  </a:schemeClr>
                </a:solidFill>
              </a:rPr>
              <a:t>α</a:t>
            </a:r>
            <a:r>
              <a:rPr lang="en-US" sz="1800" b="1" dirty="0" err="1">
                <a:solidFill>
                  <a:schemeClr val="tx1">
                    <a:lumMod val="75000"/>
                    <a:lumOff val="25000"/>
                  </a:schemeClr>
                </a:solidFill>
              </a:rPr>
              <a:t>φική</a:t>
            </a:r>
            <a:r>
              <a:rPr lang="en-US" sz="1800" b="1" dirty="0">
                <a:solidFill>
                  <a:schemeClr val="tx1">
                    <a:lumMod val="75000"/>
                    <a:lumOff val="25000"/>
                  </a:schemeClr>
                </a:solidFill>
              </a:rPr>
              <a:t> </a:t>
            </a:r>
            <a:r>
              <a:rPr lang="en-US" sz="1800" b="1" dirty="0" err="1">
                <a:solidFill>
                  <a:schemeClr val="tx1">
                    <a:lumMod val="75000"/>
                    <a:lumOff val="25000"/>
                  </a:schemeClr>
                </a:solidFill>
              </a:rPr>
              <a:t>εξά</a:t>
            </a:r>
            <a:r>
              <a:rPr lang="en-US" sz="1800" b="1" dirty="0">
                <a:solidFill>
                  <a:schemeClr val="tx1">
                    <a:lumMod val="75000"/>
                    <a:lumOff val="25000"/>
                  </a:schemeClr>
                </a:solidFill>
              </a:rPr>
              <a:t>π</a:t>
            </a:r>
            <a:r>
              <a:rPr lang="en-US" sz="1800" b="1" dirty="0" err="1">
                <a:solidFill>
                  <a:schemeClr val="tx1">
                    <a:lumMod val="75000"/>
                    <a:lumOff val="25000"/>
                  </a:schemeClr>
                </a:solidFill>
              </a:rPr>
              <a:t>λωση</a:t>
            </a:r>
            <a:r>
              <a:rPr lang="en-US" sz="1800" b="1" dirty="0">
                <a:solidFill>
                  <a:schemeClr val="tx1">
                    <a:lumMod val="75000"/>
                    <a:lumOff val="25000"/>
                  </a:schemeClr>
                </a:solidFill>
              </a:rPr>
              <a:t>, </a:t>
            </a:r>
            <a:r>
              <a:rPr lang="en-US" sz="1800" b="1" dirty="0" err="1">
                <a:solidFill>
                  <a:schemeClr val="tx1">
                    <a:lumMod val="75000"/>
                    <a:lumOff val="25000"/>
                  </a:schemeClr>
                </a:solidFill>
              </a:rPr>
              <a:t>είν</a:t>
            </a:r>
            <a:r>
              <a:rPr lang="en-US" sz="1800" b="1" dirty="0">
                <a:solidFill>
                  <a:schemeClr val="tx1">
                    <a:lumMod val="75000"/>
                    <a:lumOff val="25000"/>
                  </a:schemeClr>
                </a:solidFill>
              </a:rPr>
              <a:t>αι </a:t>
            </a:r>
            <a:r>
              <a:rPr lang="en-US" sz="1800" b="1" dirty="0" err="1">
                <a:solidFill>
                  <a:schemeClr val="tx1">
                    <a:lumMod val="75000"/>
                    <a:lumOff val="25000"/>
                  </a:schemeClr>
                </a:solidFill>
              </a:rPr>
              <a:t>το</a:t>
            </a:r>
            <a:r>
              <a:rPr lang="en-US" sz="1800" b="1" dirty="0">
                <a:solidFill>
                  <a:schemeClr val="tx1">
                    <a:lumMod val="75000"/>
                    <a:lumOff val="25000"/>
                  </a:schemeClr>
                </a:solidFill>
              </a:rPr>
              <a:t> Ph. </a:t>
            </a:r>
            <a:r>
              <a:rPr lang="en-US" sz="1800" b="1" dirty="0" err="1">
                <a:solidFill>
                  <a:schemeClr val="tx1">
                    <a:lumMod val="75000"/>
                    <a:lumOff val="25000"/>
                  </a:schemeClr>
                </a:solidFill>
              </a:rPr>
              <a:t>vastatrix</a:t>
            </a:r>
            <a:r>
              <a:rPr lang="en-US" sz="1800" b="1" dirty="0">
                <a:solidFill>
                  <a:schemeClr val="tx1">
                    <a:lumMod val="75000"/>
                    <a:lumOff val="25000"/>
                  </a:schemeClr>
                </a:solidFill>
              </a:rPr>
              <a:t> ή </a:t>
            </a:r>
            <a:r>
              <a:rPr lang="en-US" sz="1800" b="1" dirty="0" err="1">
                <a:solidFill>
                  <a:schemeClr val="tx1">
                    <a:lumMod val="75000"/>
                    <a:lumOff val="25000"/>
                  </a:schemeClr>
                </a:solidFill>
              </a:rPr>
              <a:t>vitifolia</a:t>
            </a:r>
            <a:r>
              <a:rPr lang="en-US" sz="1800" b="1" dirty="0">
                <a:solidFill>
                  <a:schemeClr val="tx1">
                    <a:lumMod val="75000"/>
                    <a:lumOff val="25000"/>
                  </a:schemeClr>
                </a:solidFill>
              </a:rPr>
              <a:t>, </a:t>
            </a:r>
            <a:r>
              <a:rPr lang="en-US" sz="1800" b="1" dirty="0" err="1">
                <a:solidFill>
                  <a:schemeClr val="tx1">
                    <a:lumMod val="75000"/>
                    <a:lumOff val="25000"/>
                  </a:schemeClr>
                </a:solidFill>
              </a:rPr>
              <a:t>γνωστή</a:t>
            </a:r>
            <a:r>
              <a:rPr lang="en-US" sz="1800" b="1" dirty="0">
                <a:solidFill>
                  <a:schemeClr val="tx1">
                    <a:lumMod val="75000"/>
                    <a:lumOff val="25000"/>
                  </a:schemeClr>
                </a:solidFill>
              </a:rPr>
              <a:t> και </a:t>
            </a:r>
            <a:r>
              <a:rPr lang="en-US" sz="1800" b="1" dirty="0" err="1">
                <a:solidFill>
                  <a:schemeClr val="tx1">
                    <a:lumMod val="75000"/>
                    <a:lumOff val="25000"/>
                  </a:schemeClr>
                </a:solidFill>
              </a:rPr>
              <a:t>ως</a:t>
            </a:r>
            <a:r>
              <a:rPr lang="en-US" sz="1800" b="1" dirty="0">
                <a:solidFill>
                  <a:schemeClr val="tx1">
                    <a:lumMod val="75000"/>
                    <a:lumOff val="25000"/>
                  </a:schemeClr>
                </a:solidFill>
              </a:rPr>
              <a:t> </a:t>
            </a:r>
            <a:r>
              <a:rPr lang="en-US" sz="1800" b="1" dirty="0" err="1">
                <a:solidFill>
                  <a:schemeClr val="tx1">
                    <a:lumMod val="75000"/>
                    <a:lumOff val="25000"/>
                  </a:schemeClr>
                </a:solidFill>
              </a:rPr>
              <a:t>φυλλοξήρ</a:t>
            </a:r>
            <a:r>
              <a:rPr lang="en-US" sz="1800" b="1" dirty="0">
                <a:solidFill>
                  <a:schemeClr val="tx1">
                    <a:lumMod val="75000"/>
                    <a:lumOff val="25000"/>
                  </a:schemeClr>
                </a:solidFill>
              </a:rPr>
              <a:t>α </a:t>
            </a:r>
            <a:r>
              <a:rPr lang="en-US" sz="1800" b="1" dirty="0" err="1">
                <a:solidFill>
                  <a:schemeClr val="tx1">
                    <a:lumMod val="75000"/>
                    <a:lumOff val="25000"/>
                  </a:schemeClr>
                </a:solidFill>
              </a:rPr>
              <a:t>του</a:t>
            </a:r>
            <a:r>
              <a:rPr lang="en-US" sz="1800" b="1" dirty="0">
                <a:solidFill>
                  <a:schemeClr val="tx1">
                    <a:lumMod val="75000"/>
                    <a:lumOff val="25000"/>
                  </a:schemeClr>
                </a:solidFill>
              </a:rPr>
              <a:t> αμπ</a:t>
            </a:r>
            <a:r>
              <a:rPr lang="en-US" sz="1800" b="1" dirty="0" err="1">
                <a:solidFill>
                  <a:schemeClr val="tx1">
                    <a:lumMod val="75000"/>
                    <a:lumOff val="25000"/>
                  </a:schemeClr>
                </a:solidFill>
              </a:rPr>
              <a:t>ελιού</a:t>
            </a:r>
            <a:r>
              <a:rPr lang="en-US" sz="1800" b="1" dirty="0">
                <a:solidFill>
                  <a:schemeClr val="tx1">
                    <a:lumMod val="75000"/>
                    <a:lumOff val="25000"/>
                  </a:schemeClr>
                </a:solidFill>
              </a:rPr>
              <a:t> π</a:t>
            </a:r>
            <a:r>
              <a:rPr lang="en-US" sz="1800" b="1" dirty="0" err="1">
                <a:solidFill>
                  <a:schemeClr val="tx1">
                    <a:lumMod val="75000"/>
                    <a:lumOff val="25000"/>
                  </a:schemeClr>
                </a:solidFill>
              </a:rPr>
              <a:t>ου</a:t>
            </a:r>
            <a:r>
              <a:rPr lang="en-US" sz="1800" b="1" dirty="0">
                <a:solidFill>
                  <a:schemeClr val="tx1">
                    <a:lumMod val="75000"/>
                    <a:lumOff val="25000"/>
                  </a:schemeClr>
                </a:solidFill>
              </a:rPr>
              <a:t> π</a:t>
            </a:r>
            <a:r>
              <a:rPr lang="en-US" sz="1800" b="1" dirty="0" err="1">
                <a:solidFill>
                  <a:schemeClr val="tx1">
                    <a:lumMod val="75000"/>
                    <a:lumOff val="25000"/>
                  </a:schemeClr>
                </a:solidFill>
              </a:rPr>
              <a:t>ροκ</a:t>
            </a:r>
            <a:r>
              <a:rPr lang="en-US" sz="1800" b="1" dirty="0">
                <a:solidFill>
                  <a:schemeClr val="tx1">
                    <a:lumMod val="75000"/>
                    <a:lumOff val="25000"/>
                  </a:schemeClr>
                </a:solidFill>
              </a:rPr>
              <a:t>α</a:t>
            </a:r>
            <a:r>
              <a:rPr lang="en-US" sz="1800" b="1" dirty="0" err="1">
                <a:solidFill>
                  <a:schemeClr val="tx1">
                    <a:lumMod val="75000"/>
                    <a:lumOff val="25000"/>
                  </a:schemeClr>
                </a:solidFill>
              </a:rPr>
              <a:t>λεί</a:t>
            </a:r>
            <a:r>
              <a:rPr lang="en-US" sz="1800" b="1" dirty="0">
                <a:solidFill>
                  <a:schemeClr val="tx1">
                    <a:lumMod val="75000"/>
                    <a:lumOff val="25000"/>
                  </a:schemeClr>
                </a:solidFill>
              </a:rPr>
              <a:t> </a:t>
            </a:r>
            <a:r>
              <a:rPr lang="en-US" sz="1800" b="1" dirty="0" err="1">
                <a:solidFill>
                  <a:schemeClr val="tx1">
                    <a:lumMod val="75000"/>
                    <a:lumOff val="25000"/>
                  </a:schemeClr>
                </a:solidFill>
              </a:rPr>
              <a:t>την</a:t>
            </a:r>
            <a:r>
              <a:rPr lang="en-US" sz="1800" b="1" dirty="0">
                <a:solidFill>
                  <a:schemeClr val="tx1">
                    <a:lumMod val="75000"/>
                    <a:lumOff val="25000"/>
                  </a:schemeClr>
                </a:solidFill>
              </a:rPr>
              <a:t> </a:t>
            </a:r>
            <a:r>
              <a:rPr lang="en-US" sz="1800" b="1" dirty="0" err="1">
                <a:solidFill>
                  <a:schemeClr val="tx1">
                    <a:lumMod val="75000"/>
                    <a:lumOff val="25000"/>
                  </a:schemeClr>
                </a:solidFill>
              </a:rPr>
              <a:t>ομώνυμη</a:t>
            </a:r>
            <a:r>
              <a:rPr lang="en-US" sz="1800" b="1" dirty="0">
                <a:solidFill>
                  <a:schemeClr val="tx1">
                    <a:lumMod val="75000"/>
                    <a:lumOff val="25000"/>
                  </a:schemeClr>
                </a:solidFill>
              </a:rPr>
              <a:t> κατα</a:t>
            </a:r>
            <a:r>
              <a:rPr lang="en-US" sz="1800" b="1" dirty="0" err="1">
                <a:solidFill>
                  <a:schemeClr val="tx1">
                    <a:lumMod val="75000"/>
                    <a:lumOff val="25000"/>
                  </a:schemeClr>
                </a:solidFill>
              </a:rPr>
              <a:t>στρε</a:t>
            </a:r>
            <a:r>
              <a:rPr lang="en-US" sz="1800" b="1" dirty="0">
                <a:solidFill>
                  <a:schemeClr val="tx1">
                    <a:lumMod val="75000"/>
                    <a:lumOff val="25000"/>
                  </a:schemeClr>
                </a:solidFill>
              </a:rPr>
              <a:t>π</a:t>
            </a:r>
            <a:r>
              <a:rPr lang="en-US" sz="1800" b="1" dirty="0" err="1">
                <a:solidFill>
                  <a:schemeClr val="tx1">
                    <a:lumMod val="75000"/>
                    <a:lumOff val="25000"/>
                  </a:schemeClr>
                </a:solidFill>
              </a:rPr>
              <a:t>τική</a:t>
            </a:r>
            <a:r>
              <a:rPr lang="en-US" sz="1800" b="1" dirty="0">
                <a:solidFill>
                  <a:schemeClr val="tx1">
                    <a:lumMod val="75000"/>
                    <a:lumOff val="25000"/>
                  </a:schemeClr>
                </a:solidFill>
              </a:rPr>
              <a:t> α</a:t>
            </a:r>
            <a:r>
              <a:rPr lang="en-US" sz="1800" b="1" dirty="0" err="1">
                <a:solidFill>
                  <a:schemeClr val="tx1">
                    <a:lumMod val="75000"/>
                    <a:lumOff val="25000"/>
                  </a:schemeClr>
                </a:solidFill>
              </a:rPr>
              <a:t>σθένει</a:t>
            </a:r>
            <a:r>
              <a:rPr lang="en-US" sz="1800" b="1" dirty="0">
                <a:solidFill>
                  <a:schemeClr val="tx1">
                    <a:lumMod val="75000"/>
                    <a:lumOff val="25000"/>
                  </a:schemeClr>
                </a:solidFill>
              </a:rPr>
              <a:t>α </a:t>
            </a:r>
            <a:r>
              <a:rPr lang="en-US" sz="1800" b="1" dirty="0" err="1">
                <a:solidFill>
                  <a:schemeClr val="tx1">
                    <a:lumMod val="75000"/>
                    <a:lumOff val="25000"/>
                  </a:schemeClr>
                </a:solidFill>
              </a:rPr>
              <a:t>στ</a:t>
            </a:r>
            <a:r>
              <a:rPr lang="en-US" sz="1800" b="1" dirty="0">
                <a:solidFill>
                  <a:schemeClr val="tx1">
                    <a:lumMod val="75000"/>
                    <a:lumOff val="25000"/>
                  </a:schemeClr>
                </a:solidFill>
              </a:rPr>
              <a:t>α αμπ</a:t>
            </a:r>
            <a:r>
              <a:rPr lang="en-US" sz="1800" b="1" dirty="0" err="1">
                <a:solidFill>
                  <a:schemeClr val="tx1">
                    <a:lumMod val="75000"/>
                    <a:lumOff val="25000"/>
                  </a:schemeClr>
                </a:solidFill>
              </a:rPr>
              <a:t>έλι</a:t>
            </a:r>
            <a:r>
              <a:rPr lang="en-US" sz="1800" b="1" dirty="0">
                <a:solidFill>
                  <a:schemeClr val="tx1">
                    <a:lumMod val="75000"/>
                    <a:lumOff val="25000"/>
                  </a:schemeClr>
                </a:solidFill>
              </a:rPr>
              <a:t>α.</a:t>
            </a:r>
            <a:endParaRPr lang="el-GR" sz="1800">
              <a:solidFill>
                <a:schemeClr val="tx1">
                  <a:lumMod val="75000"/>
                  <a:lumOff val="25000"/>
                </a:schemeClr>
              </a:solidFill>
            </a:endParaRPr>
          </a:p>
        </p:txBody>
      </p:sp>
      <p:pic>
        <p:nvPicPr>
          <p:cNvPr id="5" name="Εικόνα 5">
            <a:extLst>
              <a:ext uri="{FF2B5EF4-FFF2-40B4-BE49-F238E27FC236}">
                <a16:creationId xmlns:a16="http://schemas.microsoft.com/office/drawing/2014/main" id="{3C190F94-3EB2-400E-9570-856C488F77E9}"/>
              </a:ext>
            </a:extLst>
          </p:cNvPr>
          <p:cNvPicPr>
            <a:picLocks noGrp="1" noChangeAspect="1"/>
          </p:cNvPicPr>
          <p:nvPr>
            <p:ph type="pic" idx="1"/>
          </p:nvPr>
        </p:nvPicPr>
        <p:blipFill rotWithShape="1">
          <a:blip r:embed="rId3"/>
          <a:srcRect t="535" r="-2" b="14219"/>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283981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Εικόνα 5" descr="Εικόνα που περιέχει φυτό, υπαίθριος, πράσινο, μικρό&#10;&#10;Η περιγραφή δημιουργήθηκε με πολύ υψηλή αξιοπιστία">
            <a:extLst>
              <a:ext uri="{FF2B5EF4-FFF2-40B4-BE49-F238E27FC236}">
                <a16:creationId xmlns:a16="http://schemas.microsoft.com/office/drawing/2014/main" id="{E7B373A7-5C66-40CB-9325-AFBB9B93B07E}"/>
              </a:ext>
            </a:extLst>
          </p:cNvPr>
          <p:cNvPicPr>
            <a:picLocks noGrp="1" noChangeAspect="1"/>
          </p:cNvPicPr>
          <p:nvPr>
            <p:ph sz="half" idx="2"/>
          </p:nvPr>
        </p:nvPicPr>
        <p:blipFill rotWithShape="1">
          <a:blip r:embed="rId3">
            <a:alphaModFix/>
          </a:blip>
          <a:srcRect t="16515" r="-1" b="11337"/>
          <a:stretch/>
        </p:blipFill>
        <p:spPr>
          <a:xfrm>
            <a:off x="474132" y="462116"/>
            <a:ext cx="11243735" cy="5921751"/>
          </a:xfrm>
          <a:prstGeom prst="rect">
            <a:avLst/>
          </a:prstGeom>
        </p:spPr>
      </p:pic>
      <p:sp>
        <p:nvSpPr>
          <p:cNvPr id="23" name="Rectangle 22">
            <a:extLst>
              <a:ext uri="{FF2B5EF4-FFF2-40B4-BE49-F238E27FC236}">
                <a16:creationId xmlns:a16="http://schemas.microsoft.com/office/drawing/2014/main" id="{CC79B2C4-EF9C-492F-BC64-5300A7A2F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0599BEDA-CEC9-4E6C-B05D-1353D0F16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7E7F542-FFC9-4C56-A8FE-A198848EAB59}"/>
              </a:ext>
            </a:extLst>
          </p:cNvPr>
          <p:cNvSpPr>
            <a:spLocks noGrp="1"/>
          </p:cNvSpPr>
          <p:nvPr>
            <p:ph type="title"/>
          </p:nvPr>
        </p:nvSpPr>
        <p:spPr>
          <a:xfrm>
            <a:off x="1295400" y="1447801"/>
            <a:ext cx="8620967" cy="855132"/>
          </a:xfrm>
        </p:spPr>
        <p:txBody>
          <a:bodyPr vert="horz" lIns="91440" tIns="45720" rIns="91440" bIns="45720" rtlCol="0" anchor="ctr">
            <a:normAutofit/>
          </a:bodyPr>
          <a:lstStyle/>
          <a:p>
            <a:pPr algn="ctr"/>
            <a:r>
              <a:rPr lang="en-US" dirty="0"/>
              <a:t>ΤΑ ΣΥΜΠΤΩΜΑΤΑ</a:t>
            </a:r>
            <a:endParaRPr lang="el-GR" dirty="0"/>
          </a:p>
        </p:txBody>
      </p:sp>
      <p:sp>
        <p:nvSpPr>
          <p:cNvPr id="3" name="Θέση περιεχομένου 2">
            <a:extLst>
              <a:ext uri="{FF2B5EF4-FFF2-40B4-BE49-F238E27FC236}">
                <a16:creationId xmlns:a16="http://schemas.microsoft.com/office/drawing/2014/main" id="{5E4752E7-3999-4A4B-A494-401C587F8AB7}"/>
              </a:ext>
            </a:extLst>
          </p:cNvPr>
          <p:cNvSpPr>
            <a:spLocks noGrp="1"/>
          </p:cNvSpPr>
          <p:nvPr>
            <p:ph sz="half" idx="1"/>
          </p:nvPr>
        </p:nvSpPr>
        <p:spPr>
          <a:xfrm>
            <a:off x="1906494" y="2502897"/>
            <a:ext cx="8254999" cy="2971800"/>
          </a:xfrm>
        </p:spPr>
        <p:txBody>
          <a:bodyPr vert="horz" lIns="91440" tIns="45720" rIns="91440" bIns="45720" rtlCol="0" anchor="t">
            <a:normAutofit fontScale="92500" lnSpcReduction="10000"/>
          </a:bodyPr>
          <a:lstStyle/>
          <a:p>
            <a:pPr marL="0" indent="0" algn="just">
              <a:lnSpc>
                <a:spcPct val="150000"/>
              </a:lnSpc>
              <a:buNone/>
            </a:pPr>
            <a:r>
              <a:rPr lang="en-US" b="1" dirty="0" err="1">
                <a:solidFill>
                  <a:schemeClr val="bg1"/>
                </a:solidFill>
              </a:rPr>
              <a:t>Στην</a:t>
            </a:r>
            <a:r>
              <a:rPr lang="en-US" b="1" dirty="0">
                <a:solidFill>
                  <a:schemeClr val="bg1"/>
                </a:solidFill>
              </a:rPr>
              <a:t> </a:t>
            </a:r>
            <a:r>
              <a:rPr lang="en-US" b="1" dirty="0" err="1">
                <a:solidFill>
                  <a:schemeClr val="bg1"/>
                </a:solidFill>
              </a:rPr>
              <a:t>ευρω</a:t>
            </a:r>
            <a:r>
              <a:rPr lang="en-US" b="1" dirty="0">
                <a:solidFill>
                  <a:schemeClr val="bg1"/>
                </a:solidFill>
              </a:rPr>
              <a:t>πα</a:t>
            </a:r>
            <a:r>
              <a:rPr lang="en-US" b="1" dirty="0" err="1">
                <a:solidFill>
                  <a:schemeClr val="bg1"/>
                </a:solidFill>
              </a:rPr>
              <a:t>ϊκή</a:t>
            </a:r>
            <a:r>
              <a:rPr lang="en-US" b="1" dirty="0">
                <a:solidFill>
                  <a:schemeClr val="bg1"/>
                </a:solidFill>
              </a:rPr>
              <a:t> </a:t>
            </a:r>
            <a:r>
              <a:rPr lang="en-US" b="1" dirty="0" err="1">
                <a:solidFill>
                  <a:schemeClr val="bg1"/>
                </a:solidFill>
              </a:rPr>
              <a:t>άμ</a:t>
            </a:r>
            <a:r>
              <a:rPr lang="en-US" b="1" dirty="0">
                <a:solidFill>
                  <a:schemeClr val="bg1"/>
                </a:solidFill>
              </a:rPr>
              <a:t>π</a:t>
            </a:r>
            <a:r>
              <a:rPr lang="en-US" b="1" dirty="0" err="1">
                <a:solidFill>
                  <a:schemeClr val="bg1"/>
                </a:solidFill>
              </a:rPr>
              <a:t>ελο</a:t>
            </a:r>
            <a:r>
              <a:rPr lang="en-US" b="1" dirty="0">
                <a:solidFill>
                  <a:schemeClr val="bg1"/>
                </a:solidFill>
              </a:rPr>
              <a:t> </a:t>
            </a:r>
            <a:r>
              <a:rPr lang="en-US" b="1" dirty="0" err="1">
                <a:solidFill>
                  <a:schemeClr val="bg1"/>
                </a:solidFill>
              </a:rPr>
              <a:t>εμφ</a:t>
            </a:r>
            <a:r>
              <a:rPr lang="en-US" b="1" dirty="0">
                <a:solidFill>
                  <a:schemeClr val="bg1"/>
                </a:solidFill>
              </a:rPr>
              <a:t>α</a:t>
            </a:r>
            <a:r>
              <a:rPr lang="en-US" b="1" dirty="0" err="1">
                <a:solidFill>
                  <a:schemeClr val="bg1"/>
                </a:solidFill>
              </a:rPr>
              <a:t>νίζετ</a:t>
            </a:r>
            <a:r>
              <a:rPr lang="en-US" b="1" dirty="0">
                <a:solidFill>
                  <a:schemeClr val="bg1"/>
                </a:solidFill>
              </a:rPr>
              <a:t>αι κα</a:t>
            </a:r>
            <a:r>
              <a:rPr lang="en-US" b="1" dirty="0" err="1">
                <a:solidFill>
                  <a:schemeClr val="bg1"/>
                </a:solidFill>
              </a:rPr>
              <a:t>τά</a:t>
            </a:r>
            <a:r>
              <a:rPr lang="en-US" b="1" dirty="0">
                <a:solidFill>
                  <a:schemeClr val="bg1"/>
                </a:solidFill>
              </a:rPr>
              <a:t> κα</a:t>
            </a:r>
            <a:r>
              <a:rPr lang="en-US" b="1" dirty="0" err="1">
                <a:solidFill>
                  <a:schemeClr val="bg1"/>
                </a:solidFill>
              </a:rPr>
              <a:t>νόν</a:t>
            </a:r>
            <a:r>
              <a:rPr lang="en-US" b="1" dirty="0">
                <a:solidFill>
                  <a:schemeClr val="bg1"/>
                </a:solidFill>
              </a:rPr>
              <a:t>α </a:t>
            </a:r>
            <a:r>
              <a:rPr lang="en-US" b="1" dirty="0" err="1">
                <a:solidFill>
                  <a:schemeClr val="bg1"/>
                </a:solidFill>
              </a:rPr>
              <a:t>μι</a:t>
            </a:r>
            <a:r>
              <a:rPr lang="en-US" b="1" dirty="0">
                <a:solidFill>
                  <a:schemeClr val="bg1"/>
                </a:solidFill>
              </a:rPr>
              <a:t>α </a:t>
            </a:r>
            <a:r>
              <a:rPr lang="en-US" b="1" dirty="0" err="1">
                <a:solidFill>
                  <a:schemeClr val="bg1"/>
                </a:solidFill>
              </a:rPr>
              <a:t>μόνο</a:t>
            </a:r>
            <a:r>
              <a:rPr lang="en-US" b="1" dirty="0">
                <a:solidFill>
                  <a:schemeClr val="bg1"/>
                </a:solidFill>
              </a:rPr>
              <a:t> </a:t>
            </a:r>
            <a:r>
              <a:rPr lang="en-US" b="1" dirty="0" err="1">
                <a:solidFill>
                  <a:schemeClr val="bg1"/>
                </a:solidFill>
              </a:rPr>
              <a:t>μορφή</a:t>
            </a:r>
            <a:r>
              <a:rPr lang="en-US" b="1" dirty="0">
                <a:solidFill>
                  <a:schemeClr val="bg1"/>
                </a:solidFill>
              </a:rPr>
              <a:t>, η </a:t>
            </a:r>
            <a:r>
              <a:rPr lang="en-US" b="1" dirty="0" err="1">
                <a:solidFill>
                  <a:schemeClr val="bg1"/>
                </a:solidFill>
              </a:rPr>
              <a:t>ριζό</a:t>
            </a:r>
            <a:r>
              <a:rPr lang="en-US" b="1" dirty="0">
                <a:solidFill>
                  <a:schemeClr val="bg1"/>
                </a:solidFill>
              </a:rPr>
              <a:t>βια. Τα </a:t>
            </a:r>
            <a:r>
              <a:rPr lang="en-US" b="1" dirty="0" err="1">
                <a:solidFill>
                  <a:schemeClr val="bg1"/>
                </a:solidFill>
              </a:rPr>
              <a:t>ενήλικ</a:t>
            </a:r>
            <a:r>
              <a:rPr lang="en-US" b="1" dirty="0">
                <a:solidFill>
                  <a:schemeClr val="bg1"/>
                </a:solidFill>
              </a:rPr>
              <a:t>α και α</a:t>
            </a:r>
            <a:r>
              <a:rPr lang="en-US" b="1" dirty="0" err="1">
                <a:solidFill>
                  <a:schemeClr val="bg1"/>
                </a:solidFill>
              </a:rPr>
              <a:t>νήλικ</a:t>
            </a:r>
            <a:r>
              <a:rPr lang="en-US" b="1" dirty="0">
                <a:solidFill>
                  <a:schemeClr val="bg1"/>
                </a:solidFill>
              </a:rPr>
              <a:t>α </a:t>
            </a:r>
            <a:r>
              <a:rPr lang="en-US" b="1" dirty="0" err="1">
                <a:solidFill>
                  <a:schemeClr val="bg1"/>
                </a:solidFill>
              </a:rPr>
              <a:t>νύσσουν</a:t>
            </a:r>
            <a:r>
              <a:rPr lang="en-US" b="1" dirty="0">
                <a:solidFill>
                  <a:schemeClr val="bg1"/>
                </a:solidFill>
              </a:rPr>
              <a:t> και </a:t>
            </a:r>
            <a:r>
              <a:rPr lang="en-US" b="1" dirty="0" err="1">
                <a:solidFill>
                  <a:schemeClr val="bg1"/>
                </a:solidFill>
              </a:rPr>
              <a:t>μυζούν</a:t>
            </a:r>
            <a:r>
              <a:rPr lang="en-US" b="1" dirty="0">
                <a:solidFill>
                  <a:schemeClr val="bg1"/>
                </a:solidFill>
              </a:rPr>
              <a:t> τα </a:t>
            </a:r>
            <a:r>
              <a:rPr lang="en-US" b="1" dirty="0" err="1">
                <a:solidFill>
                  <a:schemeClr val="bg1"/>
                </a:solidFill>
              </a:rPr>
              <a:t>ριζίδι</a:t>
            </a:r>
            <a:r>
              <a:rPr lang="en-US" b="1" dirty="0">
                <a:solidFill>
                  <a:schemeClr val="bg1"/>
                </a:solidFill>
              </a:rPr>
              <a:t>α και </a:t>
            </a:r>
            <a:r>
              <a:rPr lang="en-US" b="1" dirty="0" err="1">
                <a:solidFill>
                  <a:schemeClr val="bg1"/>
                </a:solidFill>
              </a:rPr>
              <a:t>τις</a:t>
            </a:r>
            <a:r>
              <a:rPr lang="en-US" b="1" dirty="0">
                <a:solidFill>
                  <a:schemeClr val="bg1"/>
                </a:solidFill>
              </a:rPr>
              <a:t> </a:t>
            </a:r>
            <a:r>
              <a:rPr lang="en-US" b="1" dirty="0" err="1">
                <a:solidFill>
                  <a:schemeClr val="bg1"/>
                </a:solidFill>
              </a:rPr>
              <a:t>ρίζες</a:t>
            </a:r>
            <a:r>
              <a:rPr lang="en-US" b="1" dirty="0">
                <a:solidFill>
                  <a:schemeClr val="bg1"/>
                </a:solidFill>
              </a:rPr>
              <a:t> </a:t>
            </a:r>
            <a:r>
              <a:rPr lang="en-US" b="1" dirty="0" err="1">
                <a:solidFill>
                  <a:schemeClr val="bg1"/>
                </a:solidFill>
              </a:rPr>
              <a:t>της</a:t>
            </a:r>
            <a:r>
              <a:rPr lang="en-US" b="1" dirty="0">
                <a:solidFill>
                  <a:schemeClr val="bg1"/>
                </a:solidFill>
              </a:rPr>
              <a:t> αμπ</a:t>
            </a:r>
            <a:r>
              <a:rPr lang="en-US" b="1" dirty="0" err="1">
                <a:solidFill>
                  <a:schemeClr val="bg1"/>
                </a:solidFill>
              </a:rPr>
              <a:t>έλου</a:t>
            </a:r>
            <a:r>
              <a:rPr lang="en-US" b="1" dirty="0">
                <a:solidFill>
                  <a:schemeClr val="bg1"/>
                </a:solidFill>
              </a:rPr>
              <a:t>. </a:t>
            </a:r>
            <a:r>
              <a:rPr lang="en-US" b="1" dirty="0" err="1">
                <a:solidFill>
                  <a:schemeClr val="bg1"/>
                </a:solidFill>
              </a:rPr>
              <a:t>Το</a:t>
            </a:r>
            <a:r>
              <a:rPr lang="en-US" b="1" dirty="0">
                <a:solidFill>
                  <a:schemeClr val="bg1"/>
                </a:solidFill>
              </a:rPr>
              <a:t> </a:t>
            </a:r>
            <a:r>
              <a:rPr lang="en-US" b="1" dirty="0" err="1">
                <a:solidFill>
                  <a:schemeClr val="bg1"/>
                </a:solidFill>
              </a:rPr>
              <a:t>νύγμ</a:t>
            </a:r>
            <a:r>
              <a:rPr lang="en-US" b="1" dirty="0">
                <a:solidFill>
                  <a:schemeClr val="bg1"/>
                </a:solidFill>
              </a:rPr>
              <a:t>α π</a:t>
            </a:r>
            <a:r>
              <a:rPr lang="en-US" b="1" dirty="0" err="1">
                <a:solidFill>
                  <a:schemeClr val="bg1"/>
                </a:solidFill>
              </a:rPr>
              <a:t>ροκ</a:t>
            </a:r>
            <a:r>
              <a:rPr lang="en-US" b="1" dirty="0">
                <a:solidFill>
                  <a:schemeClr val="bg1"/>
                </a:solidFill>
              </a:rPr>
              <a:t>α</a:t>
            </a:r>
            <a:r>
              <a:rPr lang="en-US" b="1" dirty="0" err="1">
                <a:solidFill>
                  <a:schemeClr val="bg1"/>
                </a:solidFill>
              </a:rPr>
              <a:t>λεί</a:t>
            </a:r>
            <a:r>
              <a:rPr lang="en-US" b="1" dirty="0">
                <a:solidFill>
                  <a:schemeClr val="bg1"/>
                </a:solidFill>
              </a:rPr>
              <a:t> </a:t>
            </a:r>
            <a:r>
              <a:rPr lang="en-US" b="1" dirty="0" err="1">
                <a:solidFill>
                  <a:schemeClr val="bg1"/>
                </a:solidFill>
              </a:rPr>
              <a:t>τη</a:t>
            </a:r>
            <a:r>
              <a:rPr lang="en-US" b="1" dirty="0">
                <a:solidFill>
                  <a:schemeClr val="bg1"/>
                </a:solidFill>
              </a:rPr>
              <a:t> </a:t>
            </a:r>
            <a:r>
              <a:rPr lang="en-US" b="1" dirty="0" err="1">
                <a:solidFill>
                  <a:schemeClr val="bg1"/>
                </a:solidFill>
              </a:rPr>
              <a:t>δημιουργί</a:t>
            </a:r>
            <a:r>
              <a:rPr lang="en-US" b="1" dirty="0">
                <a:solidFill>
                  <a:schemeClr val="bg1"/>
                </a:solidFill>
              </a:rPr>
              <a:t>α </a:t>
            </a:r>
            <a:r>
              <a:rPr lang="en-US" b="1" dirty="0" err="1">
                <a:solidFill>
                  <a:schemeClr val="bg1"/>
                </a:solidFill>
              </a:rPr>
              <a:t>φυμ</a:t>
            </a:r>
            <a:r>
              <a:rPr lang="en-US" b="1" dirty="0">
                <a:solidFill>
                  <a:schemeClr val="bg1"/>
                </a:solidFill>
              </a:rPr>
              <a:t>α</a:t>
            </a:r>
            <a:r>
              <a:rPr lang="en-US" b="1" dirty="0" err="1">
                <a:solidFill>
                  <a:schemeClr val="bg1"/>
                </a:solidFill>
              </a:rPr>
              <a:t>τίων</a:t>
            </a:r>
            <a:r>
              <a:rPr lang="en-US" b="1" dirty="0">
                <a:solidFill>
                  <a:schemeClr val="bg1"/>
                </a:solidFill>
              </a:rPr>
              <a:t> </a:t>
            </a:r>
            <a:r>
              <a:rPr lang="en-US" b="1" dirty="0" err="1">
                <a:solidFill>
                  <a:schemeClr val="bg1"/>
                </a:solidFill>
              </a:rPr>
              <a:t>στ</a:t>
            </a:r>
            <a:r>
              <a:rPr lang="en-US" b="1" dirty="0">
                <a:solidFill>
                  <a:schemeClr val="bg1"/>
                </a:solidFill>
              </a:rPr>
              <a:t>α </a:t>
            </a:r>
            <a:r>
              <a:rPr lang="en-US" b="1" dirty="0" err="1">
                <a:solidFill>
                  <a:schemeClr val="bg1"/>
                </a:solidFill>
              </a:rPr>
              <a:t>ριζίδι</a:t>
            </a:r>
            <a:r>
              <a:rPr lang="en-US" b="1" dirty="0">
                <a:solidFill>
                  <a:schemeClr val="bg1"/>
                </a:solidFill>
              </a:rPr>
              <a:t>α και </a:t>
            </a:r>
            <a:r>
              <a:rPr lang="en-US" b="1" dirty="0" err="1">
                <a:solidFill>
                  <a:schemeClr val="bg1"/>
                </a:solidFill>
              </a:rPr>
              <a:t>εξογκωμάτων</a:t>
            </a:r>
            <a:r>
              <a:rPr lang="en-US" b="1" dirty="0">
                <a:solidFill>
                  <a:schemeClr val="bg1"/>
                </a:solidFill>
              </a:rPr>
              <a:t> </a:t>
            </a:r>
            <a:r>
              <a:rPr lang="en-US" b="1" dirty="0" err="1">
                <a:solidFill>
                  <a:schemeClr val="bg1"/>
                </a:solidFill>
              </a:rPr>
              <a:t>στις</a:t>
            </a:r>
            <a:r>
              <a:rPr lang="en-US" b="1" dirty="0">
                <a:solidFill>
                  <a:schemeClr val="bg1"/>
                </a:solidFill>
              </a:rPr>
              <a:t> </a:t>
            </a:r>
            <a:r>
              <a:rPr lang="en-US" b="1" dirty="0" err="1">
                <a:solidFill>
                  <a:schemeClr val="bg1"/>
                </a:solidFill>
              </a:rPr>
              <a:t>μεγ</a:t>
            </a:r>
            <a:r>
              <a:rPr lang="en-US" b="1" dirty="0">
                <a:solidFill>
                  <a:schemeClr val="bg1"/>
                </a:solidFill>
              </a:rPr>
              <a:t>α</a:t>
            </a:r>
            <a:r>
              <a:rPr lang="en-US" b="1" dirty="0" err="1">
                <a:solidFill>
                  <a:schemeClr val="bg1"/>
                </a:solidFill>
              </a:rPr>
              <a:t>λύτερες</a:t>
            </a:r>
            <a:r>
              <a:rPr lang="en-US" b="1" dirty="0">
                <a:solidFill>
                  <a:schemeClr val="bg1"/>
                </a:solidFill>
              </a:rPr>
              <a:t> </a:t>
            </a:r>
            <a:r>
              <a:rPr lang="en-US" b="1" dirty="0" err="1">
                <a:solidFill>
                  <a:schemeClr val="bg1"/>
                </a:solidFill>
              </a:rPr>
              <a:t>ρίζες</a:t>
            </a:r>
            <a:r>
              <a:rPr lang="en-US" b="1" dirty="0">
                <a:solidFill>
                  <a:schemeClr val="bg1"/>
                </a:solidFill>
              </a:rPr>
              <a:t>. </a:t>
            </a:r>
            <a:r>
              <a:rPr lang="en-US" b="1" dirty="0" err="1">
                <a:solidFill>
                  <a:schemeClr val="bg1"/>
                </a:solidFill>
              </a:rPr>
              <a:t>Ακολουθεί</a:t>
            </a:r>
            <a:r>
              <a:rPr lang="en-US" b="1" dirty="0">
                <a:solidFill>
                  <a:schemeClr val="bg1"/>
                </a:solidFill>
              </a:rPr>
              <a:t> </a:t>
            </a:r>
            <a:r>
              <a:rPr lang="en-US" b="1" dirty="0" err="1">
                <a:solidFill>
                  <a:schemeClr val="bg1"/>
                </a:solidFill>
              </a:rPr>
              <a:t>σήψη</a:t>
            </a:r>
            <a:r>
              <a:rPr lang="en-US" b="1" dirty="0">
                <a:solidFill>
                  <a:schemeClr val="bg1"/>
                </a:solidFill>
              </a:rPr>
              <a:t> </a:t>
            </a:r>
            <a:r>
              <a:rPr lang="en-US" b="1" dirty="0" err="1">
                <a:solidFill>
                  <a:schemeClr val="bg1"/>
                </a:solidFill>
              </a:rPr>
              <a:t>των</a:t>
            </a:r>
            <a:r>
              <a:rPr lang="en-US" b="1" dirty="0">
                <a:solidFill>
                  <a:schemeClr val="bg1"/>
                </a:solidFill>
              </a:rPr>
              <a:t> π</a:t>
            </a:r>
            <a:r>
              <a:rPr lang="en-US" b="1" dirty="0" err="1">
                <a:solidFill>
                  <a:schemeClr val="bg1"/>
                </a:solidFill>
              </a:rPr>
              <a:t>ροσ</a:t>
            </a:r>
            <a:r>
              <a:rPr lang="en-US" b="1" dirty="0">
                <a:solidFill>
                  <a:schemeClr val="bg1"/>
                </a:solidFill>
              </a:rPr>
              <a:t>βεβ</a:t>
            </a:r>
            <a:r>
              <a:rPr lang="en-US" b="1" dirty="0" err="1">
                <a:solidFill>
                  <a:schemeClr val="bg1"/>
                </a:solidFill>
              </a:rPr>
              <a:t>λημένων</a:t>
            </a:r>
            <a:r>
              <a:rPr lang="en-US" b="1" dirty="0">
                <a:solidFill>
                  <a:schemeClr val="bg1"/>
                </a:solidFill>
              </a:rPr>
              <a:t> </a:t>
            </a:r>
            <a:r>
              <a:rPr lang="en-US" b="1" dirty="0" err="1">
                <a:solidFill>
                  <a:schemeClr val="bg1"/>
                </a:solidFill>
              </a:rPr>
              <a:t>μερών</a:t>
            </a:r>
            <a:r>
              <a:rPr lang="en-US" b="1" dirty="0">
                <a:solidFill>
                  <a:schemeClr val="bg1"/>
                </a:solidFill>
              </a:rPr>
              <a:t> και βα</a:t>
            </a:r>
            <a:r>
              <a:rPr lang="en-US" b="1" dirty="0" err="1">
                <a:solidFill>
                  <a:schemeClr val="bg1"/>
                </a:solidFill>
              </a:rPr>
              <a:t>θμι</a:t>
            </a:r>
            <a:r>
              <a:rPr lang="en-US" b="1" dirty="0">
                <a:solidFill>
                  <a:schemeClr val="bg1"/>
                </a:solidFill>
              </a:rPr>
              <a:t>αία κατα</a:t>
            </a:r>
            <a:r>
              <a:rPr lang="en-US" b="1" dirty="0" err="1">
                <a:solidFill>
                  <a:schemeClr val="bg1"/>
                </a:solidFill>
              </a:rPr>
              <a:t>στροφή</a:t>
            </a:r>
            <a:r>
              <a:rPr lang="en-US" b="1" dirty="0">
                <a:solidFill>
                  <a:schemeClr val="bg1"/>
                </a:solidFill>
              </a:rPr>
              <a:t> </a:t>
            </a:r>
            <a:r>
              <a:rPr lang="en-US" b="1" dirty="0" err="1">
                <a:solidFill>
                  <a:schemeClr val="bg1"/>
                </a:solidFill>
              </a:rPr>
              <a:t>του</a:t>
            </a:r>
            <a:r>
              <a:rPr lang="en-US" b="1" dirty="0">
                <a:solidFill>
                  <a:schemeClr val="bg1"/>
                </a:solidFill>
              </a:rPr>
              <a:t> </a:t>
            </a:r>
            <a:r>
              <a:rPr lang="en-US" b="1" dirty="0" err="1">
                <a:solidFill>
                  <a:schemeClr val="bg1"/>
                </a:solidFill>
              </a:rPr>
              <a:t>ριζικού</a:t>
            </a:r>
            <a:r>
              <a:rPr lang="en-US" b="1" dirty="0">
                <a:solidFill>
                  <a:schemeClr val="bg1"/>
                </a:solidFill>
              </a:rPr>
              <a:t> </a:t>
            </a:r>
            <a:r>
              <a:rPr lang="en-US" b="1" dirty="0" err="1">
                <a:solidFill>
                  <a:schemeClr val="bg1"/>
                </a:solidFill>
              </a:rPr>
              <a:t>συστήμ</a:t>
            </a:r>
            <a:r>
              <a:rPr lang="en-US" b="1" dirty="0">
                <a:solidFill>
                  <a:schemeClr val="bg1"/>
                </a:solidFill>
              </a:rPr>
              <a:t>α</a:t>
            </a:r>
            <a:r>
              <a:rPr lang="en-US" b="1" dirty="0" err="1">
                <a:solidFill>
                  <a:schemeClr val="bg1"/>
                </a:solidFill>
              </a:rPr>
              <a:t>τος</a:t>
            </a:r>
            <a:r>
              <a:rPr lang="en-US" b="1" dirty="0">
                <a:solidFill>
                  <a:schemeClr val="bg1"/>
                </a:solidFill>
              </a:rPr>
              <a:t>. </a:t>
            </a:r>
            <a:r>
              <a:rPr lang="en-US" b="1" dirty="0" err="1">
                <a:solidFill>
                  <a:schemeClr val="bg1"/>
                </a:solidFill>
              </a:rPr>
              <a:t>Στο</a:t>
            </a:r>
            <a:r>
              <a:rPr lang="en-US" b="1" dirty="0">
                <a:solidFill>
                  <a:schemeClr val="bg1"/>
                </a:solidFill>
              </a:rPr>
              <a:t> υπ</a:t>
            </a:r>
            <a:r>
              <a:rPr lang="en-US" b="1" dirty="0" err="1">
                <a:solidFill>
                  <a:schemeClr val="bg1"/>
                </a:solidFill>
              </a:rPr>
              <a:t>έργειο</a:t>
            </a:r>
            <a:r>
              <a:rPr lang="en-US" b="1" dirty="0">
                <a:solidFill>
                  <a:schemeClr val="bg1"/>
                </a:solidFill>
              </a:rPr>
              <a:t> </a:t>
            </a:r>
            <a:r>
              <a:rPr lang="en-US" b="1" dirty="0" err="1">
                <a:solidFill>
                  <a:schemeClr val="bg1"/>
                </a:solidFill>
              </a:rPr>
              <a:t>μέρος</a:t>
            </a:r>
            <a:r>
              <a:rPr lang="en-US" b="1" dirty="0">
                <a:solidFill>
                  <a:schemeClr val="bg1"/>
                </a:solidFill>
              </a:rPr>
              <a:t> παρα</a:t>
            </a:r>
            <a:r>
              <a:rPr lang="en-US" b="1" dirty="0" err="1">
                <a:solidFill>
                  <a:schemeClr val="bg1"/>
                </a:solidFill>
              </a:rPr>
              <a:t>τηρούμε</a:t>
            </a:r>
            <a:r>
              <a:rPr lang="en-US" b="1" dirty="0">
                <a:solidFill>
                  <a:schemeClr val="bg1"/>
                </a:solidFill>
              </a:rPr>
              <a:t> κα</a:t>
            </a:r>
            <a:r>
              <a:rPr lang="en-US" b="1" dirty="0" err="1">
                <a:solidFill>
                  <a:schemeClr val="bg1"/>
                </a:solidFill>
              </a:rPr>
              <a:t>θυστερημένη</a:t>
            </a:r>
            <a:r>
              <a:rPr lang="en-US" b="1" dirty="0">
                <a:solidFill>
                  <a:schemeClr val="bg1"/>
                </a:solidFill>
              </a:rPr>
              <a:t> β</a:t>
            </a:r>
            <a:r>
              <a:rPr lang="en-US" b="1" dirty="0" err="1">
                <a:solidFill>
                  <a:schemeClr val="bg1"/>
                </a:solidFill>
              </a:rPr>
              <a:t>λάστηση</a:t>
            </a:r>
            <a:r>
              <a:rPr lang="en-US" b="1" dirty="0">
                <a:solidFill>
                  <a:schemeClr val="bg1"/>
                </a:solidFill>
              </a:rPr>
              <a:t>, </a:t>
            </a:r>
            <a:r>
              <a:rPr lang="en-US" b="1" dirty="0" err="1">
                <a:solidFill>
                  <a:schemeClr val="bg1"/>
                </a:solidFill>
              </a:rPr>
              <a:t>χλώρωση</a:t>
            </a:r>
            <a:r>
              <a:rPr lang="en-US" b="1" dirty="0">
                <a:solidFill>
                  <a:schemeClr val="bg1"/>
                </a:solidFill>
              </a:rPr>
              <a:t>, </a:t>
            </a:r>
            <a:r>
              <a:rPr lang="en-US" b="1" dirty="0" err="1">
                <a:solidFill>
                  <a:schemeClr val="bg1"/>
                </a:solidFill>
              </a:rPr>
              <a:t>ξήρ</a:t>
            </a:r>
            <a:r>
              <a:rPr lang="en-US" b="1" dirty="0">
                <a:solidFill>
                  <a:schemeClr val="bg1"/>
                </a:solidFill>
              </a:rPr>
              <a:t>α</a:t>
            </a:r>
            <a:r>
              <a:rPr lang="en-US" b="1" dirty="0" err="1">
                <a:solidFill>
                  <a:schemeClr val="bg1"/>
                </a:solidFill>
              </a:rPr>
              <a:t>νση</a:t>
            </a:r>
            <a:r>
              <a:rPr lang="en-US" b="1" dirty="0">
                <a:solidFill>
                  <a:schemeClr val="bg1"/>
                </a:solidFill>
              </a:rPr>
              <a:t> </a:t>
            </a:r>
            <a:r>
              <a:rPr lang="en-US" b="1" dirty="0" err="1">
                <a:solidFill>
                  <a:schemeClr val="bg1"/>
                </a:solidFill>
              </a:rPr>
              <a:t>φύλλων</a:t>
            </a:r>
            <a:r>
              <a:rPr lang="en-US" b="1" dirty="0">
                <a:solidFill>
                  <a:schemeClr val="bg1"/>
                </a:solidFill>
              </a:rPr>
              <a:t>, π</a:t>
            </a:r>
            <a:r>
              <a:rPr lang="en-US" b="1" dirty="0" err="1">
                <a:solidFill>
                  <a:schemeClr val="bg1"/>
                </a:solidFill>
              </a:rPr>
              <a:t>ρόωρη</a:t>
            </a:r>
            <a:r>
              <a:rPr lang="en-US" b="1" dirty="0">
                <a:solidFill>
                  <a:schemeClr val="bg1"/>
                </a:solidFill>
              </a:rPr>
              <a:t> </a:t>
            </a:r>
            <a:r>
              <a:rPr lang="en-US" b="1" dirty="0" err="1">
                <a:solidFill>
                  <a:schemeClr val="bg1"/>
                </a:solidFill>
              </a:rPr>
              <a:t>φυλλό</a:t>
            </a:r>
            <a:r>
              <a:rPr lang="en-US" b="1" dirty="0">
                <a:solidFill>
                  <a:schemeClr val="bg1"/>
                </a:solidFill>
              </a:rPr>
              <a:t>π</a:t>
            </a:r>
            <a:r>
              <a:rPr lang="en-US" b="1" dirty="0" err="1">
                <a:solidFill>
                  <a:schemeClr val="bg1"/>
                </a:solidFill>
              </a:rPr>
              <a:t>τωση</a:t>
            </a:r>
            <a:r>
              <a:rPr lang="en-US" b="1" dirty="0">
                <a:solidFill>
                  <a:schemeClr val="bg1"/>
                </a:solidFill>
              </a:rPr>
              <a:t> και </a:t>
            </a:r>
            <a:r>
              <a:rPr lang="en-US" b="1" dirty="0" err="1">
                <a:solidFill>
                  <a:schemeClr val="bg1"/>
                </a:solidFill>
              </a:rPr>
              <a:t>τελικά</a:t>
            </a:r>
            <a:r>
              <a:rPr lang="en-US" b="1" dirty="0">
                <a:solidFill>
                  <a:schemeClr val="bg1"/>
                </a:solidFill>
              </a:rPr>
              <a:t> </a:t>
            </a:r>
            <a:r>
              <a:rPr lang="en-US" b="1" dirty="0" err="1">
                <a:solidFill>
                  <a:schemeClr val="bg1"/>
                </a:solidFill>
              </a:rPr>
              <a:t>ξήρ</a:t>
            </a:r>
            <a:r>
              <a:rPr lang="en-US" b="1" dirty="0">
                <a:solidFill>
                  <a:schemeClr val="bg1"/>
                </a:solidFill>
              </a:rPr>
              <a:t>α</a:t>
            </a:r>
            <a:r>
              <a:rPr lang="en-US" b="1" dirty="0" err="1">
                <a:solidFill>
                  <a:schemeClr val="bg1"/>
                </a:solidFill>
              </a:rPr>
              <a:t>νση</a:t>
            </a:r>
            <a:r>
              <a:rPr lang="en-US" b="1" dirty="0">
                <a:solidFill>
                  <a:schemeClr val="bg1"/>
                </a:solidFill>
              </a:rPr>
              <a:t> </a:t>
            </a:r>
            <a:r>
              <a:rPr lang="en-US" b="1" dirty="0" err="1">
                <a:solidFill>
                  <a:schemeClr val="bg1"/>
                </a:solidFill>
              </a:rPr>
              <a:t>ολόκληρου</a:t>
            </a:r>
            <a:r>
              <a:rPr lang="en-US" b="1" dirty="0">
                <a:solidFill>
                  <a:schemeClr val="bg1"/>
                </a:solidFill>
              </a:rPr>
              <a:t> </a:t>
            </a:r>
            <a:r>
              <a:rPr lang="en-US" b="1" dirty="0" err="1">
                <a:solidFill>
                  <a:schemeClr val="bg1"/>
                </a:solidFill>
              </a:rPr>
              <a:t>του</a:t>
            </a:r>
            <a:r>
              <a:rPr lang="en-US" b="1" dirty="0">
                <a:solidFill>
                  <a:schemeClr val="bg1"/>
                </a:solidFill>
              </a:rPr>
              <a:t> </a:t>
            </a:r>
            <a:r>
              <a:rPr lang="en-US" b="1" dirty="0" err="1">
                <a:solidFill>
                  <a:schemeClr val="bg1"/>
                </a:solidFill>
              </a:rPr>
              <a:t>φυτού</a:t>
            </a:r>
            <a:r>
              <a:rPr lang="en-US" b="1" dirty="0">
                <a:solidFill>
                  <a:schemeClr val="bg1"/>
                </a:solidFill>
              </a:rPr>
              <a:t>.</a:t>
            </a:r>
            <a:endParaRPr lang="el-GR" dirty="0">
              <a:solidFill>
                <a:schemeClr val="bg1"/>
              </a:solidFill>
            </a:endParaRPr>
          </a:p>
        </p:txBody>
      </p:sp>
    </p:spTree>
    <p:extLst>
      <p:ext uri="{BB962C8B-B14F-4D97-AF65-F5344CB8AC3E}">
        <p14:creationId xmlns:p14="http://schemas.microsoft.com/office/powerpoint/2010/main" val="1342589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CD24BC3F-266B-4B06-9FD9-80CD99F3C6C3}"/>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gn="ctr"/>
            <a:r>
              <a:rPr lang="en-US" b="0" i="0" kern="1200" dirty="0">
                <a:solidFill>
                  <a:srgbClr val="EBEBEB"/>
                </a:solidFill>
                <a:latin typeface="+mj-lt"/>
                <a:ea typeface="+mj-ea"/>
                <a:cs typeface="+mj-cs"/>
              </a:rPr>
              <a:t>ΤΑ ΣΥΜΠΤΩΜΑΤΑ</a:t>
            </a:r>
            <a:endParaRPr lang="el-GR" dirty="0"/>
          </a:p>
        </p:txBody>
      </p:sp>
      <p:sp>
        <p:nvSpPr>
          <p:cNvPr id="3" name="Θέση περιεχομένου 2">
            <a:extLst>
              <a:ext uri="{FF2B5EF4-FFF2-40B4-BE49-F238E27FC236}">
                <a16:creationId xmlns:a16="http://schemas.microsoft.com/office/drawing/2014/main" id="{248DC866-35CB-4B81-B8DB-7AD31C825226}"/>
              </a:ext>
            </a:extLst>
          </p:cNvPr>
          <p:cNvSpPr>
            <a:spLocks noGrp="1"/>
          </p:cNvSpPr>
          <p:nvPr>
            <p:ph sz="half" idx="1"/>
          </p:nvPr>
        </p:nvSpPr>
        <p:spPr>
          <a:xfrm>
            <a:off x="1154954" y="2603500"/>
            <a:ext cx="5211979" cy="3416300"/>
          </a:xfrm>
        </p:spPr>
        <p:txBody>
          <a:bodyPr vert="horz" lIns="91440" tIns="45720" rIns="91440" bIns="45720" rtlCol="0" anchor="ctr">
            <a:normAutofit/>
          </a:bodyPr>
          <a:lstStyle/>
          <a:p>
            <a:pPr marL="0" indent="0" algn="just">
              <a:lnSpc>
                <a:spcPct val="150000"/>
              </a:lnSpc>
              <a:buNone/>
            </a:pPr>
            <a:r>
              <a:rPr lang="en-US" b="1" dirty="0" err="1"/>
              <a:t>Μετά</a:t>
            </a:r>
            <a:r>
              <a:rPr lang="en-US" b="1" dirty="0"/>
              <a:t> </a:t>
            </a:r>
            <a:r>
              <a:rPr lang="en-US" b="1" dirty="0" err="1"/>
              <a:t>την</a:t>
            </a:r>
            <a:r>
              <a:rPr lang="en-US" b="1" dirty="0"/>
              <a:t> α</a:t>
            </a:r>
            <a:r>
              <a:rPr lang="en-US" b="1" dirty="0" err="1"/>
              <a:t>ρχή</a:t>
            </a:r>
            <a:r>
              <a:rPr lang="en-US" b="1" dirty="0"/>
              <a:t> </a:t>
            </a:r>
            <a:r>
              <a:rPr lang="en-US" b="1" dirty="0" err="1"/>
              <a:t>της</a:t>
            </a:r>
            <a:r>
              <a:rPr lang="en-US" b="1" dirty="0"/>
              <a:t> β</a:t>
            </a:r>
            <a:r>
              <a:rPr lang="en-US" b="1" dirty="0" err="1"/>
              <a:t>λάστησης</a:t>
            </a:r>
            <a:r>
              <a:rPr lang="en-US" b="1" dirty="0"/>
              <a:t> και </a:t>
            </a:r>
            <a:r>
              <a:rPr lang="en-US" b="1" dirty="0" err="1"/>
              <a:t>την</a:t>
            </a:r>
            <a:r>
              <a:rPr lang="en-US" b="1" dirty="0"/>
              <a:t> </a:t>
            </a:r>
            <a:r>
              <a:rPr lang="en-US" b="1" dirty="0" err="1"/>
              <a:t>εκκόλ</a:t>
            </a:r>
            <a:r>
              <a:rPr lang="en-US" b="1" dirty="0"/>
              <a:t>α</a:t>
            </a:r>
            <a:r>
              <a:rPr lang="en-US" b="1" dirty="0" err="1"/>
              <a:t>ψη</a:t>
            </a:r>
            <a:r>
              <a:rPr lang="en-US" b="1" dirty="0"/>
              <a:t> </a:t>
            </a:r>
            <a:r>
              <a:rPr lang="en-US" b="1" dirty="0" err="1"/>
              <a:t>των</a:t>
            </a:r>
            <a:r>
              <a:rPr lang="en-US" b="1" dirty="0"/>
              <a:t> α</a:t>
            </a:r>
            <a:r>
              <a:rPr lang="en-US" b="1" dirty="0" err="1"/>
              <a:t>υγών</a:t>
            </a:r>
            <a:r>
              <a:rPr lang="en-US" b="1" dirty="0"/>
              <a:t> </a:t>
            </a:r>
            <a:r>
              <a:rPr lang="en-US" b="1" dirty="0" err="1"/>
              <a:t>εγκ</a:t>
            </a:r>
            <a:r>
              <a:rPr lang="en-US" b="1" dirty="0"/>
              <a:t>α</a:t>
            </a:r>
            <a:r>
              <a:rPr lang="en-US" b="1" dirty="0" err="1"/>
              <a:t>θίστ</a:t>
            </a:r>
            <a:r>
              <a:rPr lang="en-US" b="1" dirty="0"/>
              <a:t>α</a:t>
            </a:r>
            <a:r>
              <a:rPr lang="en-US" b="1" dirty="0" err="1"/>
              <a:t>ντ</a:t>
            </a:r>
            <a:r>
              <a:rPr lang="en-US" b="1" dirty="0"/>
              <a:t>αι </a:t>
            </a:r>
            <a:r>
              <a:rPr lang="en-US" b="1" dirty="0" err="1"/>
              <a:t>στην</a:t>
            </a:r>
            <a:r>
              <a:rPr lang="en-US" b="1" dirty="0"/>
              <a:t> </a:t>
            </a:r>
            <a:r>
              <a:rPr lang="en-US" b="1" dirty="0" err="1"/>
              <a:t>άνω</a:t>
            </a:r>
            <a:r>
              <a:rPr lang="en-US" b="1" dirty="0"/>
              <a:t> επ</a:t>
            </a:r>
            <a:r>
              <a:rPr lang="en-US" b="1" dirty="0" err="1"/>
              <a:t>ιφάνει</a:t>
            </a:r>
            <a:r>
              <a:rPr lang="en-US" b="1" dirty="0"/>
              <a:t>α </a:t>
            </a:r>
            <a:r>
              <a:rPr lang="en-US" b="1" dirty="0" err="1"/>
              <a:t>των</a:t>
            </a:r>
            <a:r>
              <a:rPr lang="en-US" b="1" dirty="0"/>
              <a:t> </a:t>
            </a:r>
            <a:r>
              <a:rPr lang="en-US" b="1" dirty="0" err="1"/>
              <a:t>τρυφερών</a:t>
            </a:r>
            <a:r>
              <a:rPr lang="en-US" b="1" dirty="0"/>
              <a:t> </a:t>
            </a:r>
            <a:r>
              <a:rPr lang="en-US" b="1" dirty="0" err="1"/>
              <a:t>φύλλων</a:t>
            </a:r>
            <a:r>
              <a:rPr lang="en-US" b="1" dirty="0"/>
              <a:t> και </a:t>
            </a:r>
            <a:r>
              <a:rPr lang="en-US" b="1" dirty="0" err="1"/>
              <a:t>νυσσούν</a:t>
            </a:r>
            <a:r>
              <a:rPr lang="en-US" b="1" dirty="0"/>
              <a:t> </a:t>
            </a:r>
            <a:r>
              <a:rPr lang="en-US" b="1" dirty="0" err="1"/>
              <a:t>το</a:t>
            </a:r>
            <a:r>
              <a:rPr lang="en-US" b="1" dirty="0"/>
              <a:t> </a:t>
            </a:r>
            <a:r>
              <a:rPr lang="en-US" b="1" dirty="0" err="1"/>
              <a:t>έλ</a:t>
            </a:r>
            <a:r>
              <a:rPr lang="en-US" b="1" dirty="0"/>
              <a:t>α</a:t>
            </a:r>
            <a:r>
              <a:rPr lang="en-US" b="1" dirty="0" err="1"/>
              <a:t>σμ</a:t>
            </a:r>
            <a:r>
              <a:rPr lang="en-US" b="1" dirty="0"/>
              <a:t>α. Τα </a:t>
            </a:r>
            <a:r>
              <a:rPr lang="en-US" b="1" dirty="0" err="1"/>
              <a:t>νύγμ</a:t>
            </a:r>
            <a:r>
              <a:rPr lang="en-US" b="1" dirty="0"/>
              <a:t>ατα π</a:t>
            </a:r>
            <a:r>
              <a:rPr lang="en-US" b="1" dirty="0" err="1"/>
              <a:t>ροκ</a:t>
            </a:r>
            <a:r>
              <a:rPr lang="en-US" b="1" dirty="0"/>
              <a:t>α</a:t>
            </a:r>
            <a:r>
              <a:rPr lang="en-US" b="1" dirty="0" err="1"/>
              <a:t>λούν</a:t>
            </a:r>
            <a:r>
              <a:rPr lang="en-US" b="1" dirty="0"/>
              <a:t> </a:t>
            </a:r>
            <a:r>
              <a:rPr lang="en-US" b="1" dirty="0" err="1"/>
              <a:t>μι</a:t>
            </a:r>
            <a:r>
              <a:rPr lang="en-US" b="1" dirty="0"/>
              <a:t>α </a:t>
            </a:r>
            <a:r>
              <a:rPr lang="en-US" b="1" dirty="0" err="1"/>
              <a:t>κηκίδ</a:t>
            </a:r>
            <a:r>
              <a:rPr lang="en-US" b="1" dirty="0"/>
              <a:t>α π</a:t>
            </a:r>
            <a:r>
              <a:rPr lang="en-US" b="1" dirty="0" err="1"/>
              <a:t>ου</a:t>
            </a:r>
            <a:r>
              <a:rPr lang="en-US" b="1" dirty="0"/>
              <a:t> πα</a:t>
            </a:r>
            <a:r>
              <a:rPr lang="en-US" b="1" dirty="0" err="1"/>
              <a:t>ίρνει</a:t>
            </a:r>
            <a:r>
              <a:rPr lang="en-US" b="1" dirty="0"/>
              <a:t> </a:t>
            </a:r>
            <a:r>
              <a:rPr lang="en-US" b="1" dirty="0" err="1"/>
              <a:t>την</a:t>
            </a:r>
            <a:r>
              <a:rPr lang="en-US" b="1" dirty="0"/>
              <a:t> </a:t>
            </a:r>
            <a:r>
              <a:rPr lang="en-US" b="1" dirty="0" err="1"/>
              <a:t>μορφή</a:t>
            </a:r>
            <a:r>
              <a:rPr lang="en-US" b="1" dirty="0"/>
              <a:t> </a:t>
            </a:r>
            <a:r>
              <a:rPr lang="en-US" b="1" dirty="0" err="1"/>
              <a:t>θυλάκου</a:t>
            </a:r>
            <a:r>
              <a:rPr lang="en-US" b="1" dirty="0"/>
              <a:t> </a:t>
            </a:r>
            <a:r>
              <a:rPr lang="en-US" b="1" dirty="0" err="1"/>
              <a:t>δι</a:t>
            </a:r>
            <a:r>
              <a:rPr lang="en-US" b="1" dirty="0"/>
              <a:t>α</a:t>
            </a:r>
            <a:r>
              <a:rPr lang="en-US" b="1" dirty="0" err="1"/>
              <a:t>μέτρου</a:t>
            </a:r>
            <a:r>
              <a:rPr lang="en-US" b="1" dirty="0"/>
              <a:t> </a:t>
            </a:r>
            <a:r>
              <a:rPr lang="en-US" b="1" dirty="0" err="1"/>
              <a:t>συνήθως</a:t>
            </a:r>
            <a:r>
              <a:rPr lang="en-US" b="1" dirty="0"/>
              <a:t> 4-5 mm, </a:t>
            </a:r>
            <a:r>
              <a:rPr lang="en-US" b="1" dirty="0" err="1"/>
              <a:t>με</a:t>
            </a:r>
            <a:r>
              <a:rPr lang="en-US" b="1" dirty="0"/>
              <a:t> </a:t>
            </a:r>
            <a:r>
              <a:rPr lang="en-US" b="1" dirty="0" err="1"/>
              <a:t>μικρό</a:t>
            </a:r>
            <a:r>
              <a:rPr lang="en-US" b="1" dirty="0"/>
              <a:t> </a:t>
            </a:r>
            <a:r>
              <a:rPr lang="en-US" b="1" dirty="0" err="1"/>
              <a:t>άνοιγμ</a:t>
            </a:r>
            <a:r>
              <a:rPr lang="en-US" b="1" dirty="0"/>
              <a:t>α </a:t>
            </a:r>
            <a:r>
              <a:rPr lang="en-US" b="1" dirty="0" err="1"/>
              <a:t>στην</a:t>
            </a:r>
            <a:r>
              <a:rPr lang="en-US" b="1" dirty="0"/>
              <a:t> </a:t>
            </a:r>
            <a:r>
              <a:rPr lang="en-US" b="1" dirty="0" err="1"/>
              <a:t>άνω</a:t>
            </a:r>
            <a:r>
              <a:rPr lang="en-US" b="1" dirty="0"/>
              <a:t> π</a:t>
            </a:r>
            <a:r>
              <a:rPr lang="en-US" b="1" dirty="0" err="1"/>
              <a:t>λευρά</a:t>
            </a:r>
            <a:r>
              <a:rPr lang="en-US" b="1" dirty="0"/>
              <a:t> </a:t>
            </a:r>
            <a:r>
              <a:rPr lang="en-US" b="1" dirty="0" err="1"/>
              <a:t>του</a:t>
            </a:r>
            <a:r>
              <a:rPr lang="en-US" b="1" dirty="0"/>
              <a:t> </a:t>
            </a:r>
            <a:r>
              <a:rPr lang="en-US" b="1" dirty="0" err="1"/>
              <a:t>φύλλου</a:t>
            </a:r>
            <a:r>
              <a:rPr lang="en-US" b="1" dirty="0"/>
              <a:t> και </a:t>
            </a:r>
            <a:r>
              <a:rPr lang="en-US" b="1" dirty="0" err="1"/>
              <a:t>εξέχουσ</a:t>
            </a:r>
            <a:r>
              <a:rPr lang="en-US" b="1" dirty="0"/>
              <a:t>α </a:t>
            </a:r>
            <a:r>
              <a:rPr lang="en-US" b="1" dirty="0" err="1"/>
              <a:t>στην</a:t>
            </a:r>
            <a:r>
              <a:rPr lang="en-US" b="1" dirty="0"/>
              <a:t> </a:t>
            </a:r>
            <a:r>
              <a:rPr lang="en-US" b="1" dirty="0" err="1"/>
              <a:t>κάτω</a:t>
            </a:r>
            <a:r>
              <a:rPr lang="en-US" b="1" dirty="0"/>
              <a:t> π</a:t>
            </a:r>
            <a:r>
              <a:rPr lang="en-US" b="1" dirty="0" err="1"/>
              <a:t>λευρά</a:t>
            </a:r>
            <a:r>
              <a:rPr lang="en-US" b="1" dirty="0"/>
              <a:t>.</a:t>
            </a:r>
            <a:endParaRPr lang="el-GR"/>
          </a:p>
        </p:txBody>
      </p:sp>
      <p:pic>
        <p:nvPicPr>
          <p:cNvPr id="5" name="Εικόνα 5">
            <a:extLst>
              <a:ext uri="{FF2B5EF4-FFF2-40B4-BE49-F238E27FC236}">
                <a16:creationId xmlns:a16="http://schemas.microsoft.com/office/drawing/2014/main" id="{61E56005-4283-4738-97FA-DBDA605AA192}"/>
              </a:ext>
            </a:extLst>
          </p:cNvPr>
          <p:cNvPicPr>
            <a:picLocks noGrp="1" noChangeAspect="1"/>
          </p:cNvPicPr>
          <p:nvPr>
            <p:ph sz="half" idx="2"/>
          </p:nvPr>
        </p:nvPicPr>
        <p:blipFill>
          <a:blip r:embed="rId3"/>
          <a:stretch>
            <a:fillRect/>
          </a:stretch>
        </p:blipFill>
        <p:spPr>
          <a:xfrm>
            <a:off x="6811271" y="2775951"/>
            <a:ext cx="4319947"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724512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04DE0B-0D2A-4489-B8B2-2FD8DB97BDE2}"/>
              </a:ext>
            </a:extLst>
          </p:cNvPr>
          <p:cNvSpPr>
            <a:spLocks noGrp="1"/>
          </p:cNvSpPr>
          <p:nvPr>
            <p:ph type="title"/>
          </p:nvPr>
        </p:nvSpPr>
        <p:spPr>
          <a:xfrm>
            <a:off x="1154954" y="1038982"/>
            <a:ext cx="8761413" cy="706964"/>
          </a:xfrm>
        </p:spPr>
        <p:txBody>
          <a:bodyPr>
            <a:normAutofit/>
          </a:bodyPr>
          <a:lstStyle/>
          <a:p>
            <a:pPr algn="ctr"/>
            <a:r>
              <a:rPr lang="el-GR" dirty="0"/>
              <a:t>Η ΚΑΤΑΠΟΛΕΜΗΣΗ</a:t>
            </a:r>
          </a:p>
        </p:txBody>
      </p:sp>
      <p:pic>
        <p:nvPicPr>
          <p:cNvPr id="4" name="Εικόνα 4" descr="Εικόνα που περιέχει φυτό, δέντρο&#10;&#10;Η περιγραφή δημιουργήθηκε με υψηλή αξιοπιστία">
            <a:extLst>
              <a:ext uri="{FF2B5EF4-FFF2-40B4-BE49-F238E27FC236}">
                <a16:creationId xmlns:a16="http://schemas.microsoft.com/office/drawing/2014/main" id="{4FE7A63C-1311-42F7-9E1D-4A9BAB6921AA}"/>
              </a:ext>
            </a:extLst>
          </p:cNvPr>
          <p:cNvPicPr>
            <a:picLocks noChangeAspect="1"/>
          </p:cNvPicPr>
          <p:nvPr/>
        </p:nvPicPr>
        <p:blipFill rotWithShape="1">
          <a:blip r:embed="rId2"/>
          <a:srcRect r="-2" b="1543"/>
          <a:stretch/>
        </p:blipFill>
        <p:spPr>
          <a:xfrm>
            <a:off x="1185085" y="2708716"/>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Θέση περιεχομένου 2">
            <a:extLst>
              <a:ext uri="{FF2B5EF4-FFF2-40B4-BE49-F238E27FC236}">
                <a16:creationId xmlns:a16="http://schemas.microsoft.com/office/drawing/2014/main" id="{FC384A32-0F47-4008-BC15-62E9F3864D26}"/>
              </a:ext>
            </a:extLst>
          </p:cNvPr>
          <p:cNvSpPr>
            <a:spLocks noGrp="1"/>
          </p:cNvSpPr>
          <p:nvPr>
            <p:ph idx="1"/>
          </p:nvPr>
        </p:nvSpPr>
        <p:spPr>
          <a:xfrm>
            <a:off x="5980954" y="2603500"/>
            <a:ext cx="5211979" cy="3416300"/>
          </a:xfrm>
        </p:spPr>
        <p:txBody>
          <a:bodyPr vert="horz" lIns="91440" tIns="45720" rIns="91440" bIns="45720" rtlCol="0" anchor="ctr">
            <a:normAutofit/>
          </a:bodyPr>
          <a:lstStyle/>
          <a:p>
            <a:pPr marL="0" indent="0" algn="just">
              <a:lnSpc>
                <a:spcPct val="150000"/>
              </a:lnSpc>
              <a:buNone/>
            </a:pPr>
            <a:r>
              <a:rPr lang="el-GR" b="1" dirty="0">
                <a:ea typeface="+mn-lt"/>
                <a:cs typeface="+mn-lt"/>
              </a:rPr>
              <a:t>Η θανάτωση του </a:t>
            </a:r>
            <a:r>
              <a:rPr lang="el-GR" b="1" err="1">
                <a:ea typeface="+mn-lt"/>
                <a:cs typeface="+mn-lt"/>
              </a:rPr>
              <a:t>ριζόβιου</a:t>
            </a:r>
            <a:r>
              <a:rPr lang="el-GR" b="1" dirty="0">
                <a:ea typeface="+mn-lt"/>
                <a:cs typeface="+mn-lt"/>
              </a:rPr>
              <a:t> πληθυσμού σε εγκατεστημένους αμπελώνες χωρίς να προκληθεί σοβαρή βλάβη στα </a:t>
            </a:r>
            <a:r>
              <a:rPr lang="el-GR" b="1" err="1">
                <a:ea typeface="+mn-lt"/>
                <a:cs typeface="+mn-lt"/>
              </a:rPr>
              <a:t>πρέμνα</a:t>
            </a:r>
            <a:r>
              <a:rPr lang="el-GR" b="1" dirty="0">
                <a:ea typeface="+mn-lt"/>
                <a:cs typeface="+mn-lt"/>
              </a:rPr>
              <a:t> δεν είναι δυνατή με τα διαθέσιμα ως σήμερα μέσα. Αλλά και απεντόμωση του εδάφους μολυσμένων περιοχών πριν από τη φύτευση δεν εξασφαλίζει την μη επανεγκατάσταση του εντόμου. </a:t>
            </a:r>
            <a:endParaRPr lang="el-GR" b="1" dirty="0"/>
          </a:p>
        </p:txBody>
      </p:sp>
    </p:spTree>
    <p:extLst>
      <p:ext uri="{BB962C8B-B14F-4D97-AF65-F5344CB8AC3E}">
        <p14:creationId xmlns:p14="http://schemas.microsoft.com/office/powerpoint/2010/main" val="2419582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0F8F18BF-E638-4E56-9AC9-0E4D83765CBB}"/>
              </a:ext>
            </a:extLst>
          </p:cNvPr>
          <p:cNvSpPr>
            <a:spLocks noGrp="1"/>
          </p:cNvSpPr>
          <p:nvPr>
            <p:ph type="title"/>
          </p:nvPr>
        </p:nvSpPr>
        <p:spPr>
          <a:xfrm>
            <a:off x="1154954" y="855482"/>
            <a:ext cx="8761413" cy="898674"/>
          </a:xfrm>
        </p:spPr>
        <p:txBody>
          <a:bodyPr anchor="b">
            <a:normAutofit/>
          </a:bodyPr>
          <a:lstStyle/>
          <a:p>
            <a:r>
              <a:rPr lang="el-GR">
                <a:solidFill>
                  <a:schemeClr val="tx2"/>
                </a:solidFill>
              </a:rPr>
              <a:t>Η ΚΑΤΑΠΟΛΕΜΗΣΗ</a:t>
            </a:r>
          </a:p>
        </p:txBody>
      </p:sp>
      <p:sp>
        <p:nvSpPr>
          <p:cNvPr id="25" name="Rectangle 24">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1AEED772-9710-4714-BFA8-DF6E0E5EECC7}"/>
              </a:ext>
            </a:extLst>
          </p:cNvPr>
          <p:cNvSpPr>
            <a:spLocks noGrp="1"/>
          </p:cNvSpPr>
          <p:nvPr>
            <p:ph idx="1"/>
          </p:nvPr>
        </p:nvSpPr>
        <p:spPr>
          <a:xfrm>
            <a:off x="1154954" y="2079173"/>
            <a:ext cx="8182191" cy="3730689"/>
          </a:xfrm>
        </p:spPr>
        <p:txBody>
          <a:bodyPr vert="horz" lIns="91440" tIns="45720" rIns="91440" bIns="45720" rtlCol="0" anchor="ctr">
            <a:normAutofit/>
          </a:bodyPr>
          <a:lstStyle/>
          <a:p>
            <a:pPr marL="0" indent="0" algn="just">
              <a:lnSpc>
                <a:spcPct val="150000"/>
              </a:lnSpc>
              <a:buNone/>
            </a:pPr>
            <a:r>
              <a:rPr lang="el-GR" dirty="0">
                <a:solidFill>
                  <a:schemeClr val="tx1"/>
                </a:solidFill>
                <a:ea typeface="+mn-lt"/>
                <a:cs typeface="+mn-lt"/>
              </a:rPr>
              <a:t> </a:t>
            </a:r>
            <a:r>
              <a:rPr lang="el-GR" b="1" dirty="0">
                <a:solidFill>
                  <a:schemeClr val="tx1"/>
                </a:solidFill>
                <a:ea typeface="+mn-lt"/>
                <a:cs typeface="+mn-lt"/>
              </a:rPr>
              <a:t>Ο μόνος αποτελεσματικός και πρακτικός τρόπος αντιμετώπισης της φυλλοξήρας είναι η χρησιμοποίηση ανθεκτικών φυτών. Δηλαδή, εμβολιάζονται οι ευρωπαϊκές ποικιλίες σε ανθεκτικά υποκείμενα. Τα υποκείμενα αυτά είναι ή </a:t>
            </a:r>
            <a:r>
              <a:rPr lang="el-GR" b="1" dirty="0" err="1">
                <a:solidFill>
                  <a:schemeClr val="tx1"/>
                </a:solidFill>
                <a:ea typeface="+mn-lt"/>
                <a:cs typeface="+mn-lt"/>
              </a:rPr>
              <a:t>αμερικανικα</a:t>
            </a:r>
            <a:r>
              <a:rPr lang="el-GR" b="1" dirty="0">
                <a:solidFill>
                  <a:schemeClr val="tx1"/>
                </a:solidFill>
                <a:ea typeface="+mn-lt"/>
                <a:cs typeface="+mn-lt"/>
              </a:rPr>
              <a:t> είδη, ή πιο συχνά, </a:t>
            </a:r>
            <a:r>
              <a:rPr lang="el-GR" b="1" dirty="0" err="1">
                <a:solidFill>
                  <a:schemeClr val="tx1"/>
                </a:solidFill>
                <a:ea typeface="+mn-lt"/>
                <a:cs typeface="+mn-lt"/>
              </a:rPr>
              <a:t>προϊοντα</a:t>
            </a:r>
            <a:r>
              <a:rPr lang="el-GR" b="1" dirty="0">
                <a:solidFill>
                  <a:schemeClr val="tx1"/>
                </a:solidFill>
                <a:ea typeface="+mn-lt"/>
                <a:cs typeface="+mn-lt"/>
              </a:rPr>
              <a:t> διασταύρωσης των ειδών αυτών μεταξύ τους ή με ποικιλίες της ευρωπαϊκής αμπέλου. Ο </a:t>
            </a:r>
            <a:r>
              <a:rPr lang="el-GR" b="1" dirty="0" err="1">
                <a:solidFill>
                  <a:schemeClr val="tx1"/>
                </a:solidFill>
                <a:ea typeface="+mn-lt"/>
                <a:cs typeface="+mn-lt"/>
              </a:rPr>
              <a:t>συνδιασμός</a:t>
            </a:r>
            <a:r>
              <a:rPr lang="el-GR" b="1" dirty="0">
                <a:solidFill>
                  <a:schemeClr val="tx1"/>
                </a:solidFill>
                <a:ea typeface="+mn-lt"/>
                <a:cs typeface="+mn-lt"/>
              </a:rPr>
              <a:t> λοιπόν ευρωπαϊκού εμβολίου με ανθεκτικό </a:t>
            </a:r>
            <a:r>
              <a:rPr lang="el-GR" b="1" dirty="0" err="1">
                <a:solidFill>
                  <a:schemeClr val="tx1"/>
                </a:solidFill>
                <a:ea typeface="+mn-lt"/>
                <a:cs typeface="+mn-lt"/>
              </a:rPr>
              <a:t>υποκέμενο</a:t>
            </a:r>
            <a:r>
              <a:rPr lang="el-GR" b="1" dirty="0">
                <a:solidFill>
                  <a:schemeClr val="tx1"/>
                </a:solidFill>
                <a:ea typeface="+mn-lt"/>
                <a:cs typeface="+mn-lt"/>
              </a:rPr>
              <a:t>, δημιουργεί φυτό με απρόσβλητο φύλλωμα και ανθεκτικό ριζικό σύστημα.</a:t>
            </a:r>
            <a:endParaRPr lang="el-GR" b="1" dirty="0">
              <a:solidFill>
                <a:schemeClr val="tx1"/>
              </a:solidFill>
            </a:endParaRPr>
          </a:p>
        </p:txBody>
      </p:sp>
    </p:spTree>
    <p:extLst>
      <p:ext uri="{BB962C8B-B14F-4D97-AF65-F5344CB8AC3E}">
        <p14:creationId xmlns:p14="http://schemas.microsoft.com/office/powerpoint/2010/main" val="2461298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2B678D-5F85-403B-9609-B2EFC8EB5D08}"/>
              </a:ext>
            </a:extLst>
          </p:cNvPr>
          <p:cNvSpPr>
            <a:spLocks noGrp="1"/>
          </p:cNvSpPr>
          <p:nvPr>
            <p:ph type="title"/>
          </p:nvPr>
        </p:nvSpPr>
        <p:spPr/>
        <p:txBody>
          <a:bodyPr/>
          <a:lstStyle/>
          <a:p>
            <a:pPr algn="ctr"/>
            <a:r>
              <a:rPr lang="el-GR" dirty="0"/>
              <a:t>ΑΜΠΕΛΩΝΕΣ</a:t>
            </a:r>
          </a:p>
        </p:txBody>
      </p:sp>
      <p:sp>
        <p:nvSpPr>
          <p:cNvPr id="3" name="Θέση κειμένου 2">
            <a:extLst>
              <a:ext uri="{FF2B5EF4-FFF2-40B4-BE49-F238E27FC236}">
                <a16:creationId xmlns:a16="http://schemas.microsoft.com/office/drawing/2014/main" id="{34599EDC-1934-4E5D-AFB6-1EF77BB0CA1F}"/>
              </a:ext>
            </a:extLst>
          </p:cNvPr>
          <p:cNvSpPr>
            <a:spLocks noGrp="1"/>
          </p:cNvSpPr>
          <p:nvPr>
            <p:ph type="body" idx="1"/>
          </p:nvPr>
        </p:nvSpPr>
        <p:spPr>
          <a:xfrm>
            <a:off x="1143749" y="2569883"/>
            <a:ext cx="4836362" cy="598674"/>
          </a:xfrm>
        </p:spPr>
        <p:txBody>
          <a:bodyPr/>
          <a:lstStyle/>
          <a:p>
            <a:pPr algn="ctr"/>
            <a:r>
              <a:rPr lang="el-GR" dirty="0"/>
              <a:t>ΜΗ ΕΜΒΟΛΙΑΣΜΕΝΟΙ ΑΜΠΕΛΩΝΕΣ </a:t>
            </a:r>
            <a:endParaRPr lang="el-GR"/>
          </a:p>
        </p:txBody>
      </p:sp>
      <p:pic>
        <p:nvPicPr>
          <p:cNvPr id="7" name="Εικόνα 7" descr="Εικόνα που περιέχει ουρανός, υπαίθριος, φύση, κοιλάδα&#10;&#10;Η περιγραφή δημιουργήθηκε με πολύ υψηλή αξιοπιστία">
            <a:extLst>
              <a:ext uri="{FF2B5EF4-FFF2-40B4-BE49-F238E27FC236}">
                <a16:creationId xmlns:a16="http://schemas.microsoft.com/office/drawing/2014/main" id="{9A4FC0B9-69DD-425C-BA69-D2524B9B6F80}"/>
              </a:ext>
            </a:extLst>
          </p:cNvPr>
          <p:cNvPicPr>
            <a:picLocks noGrp="1" noChangeAspect="1"/>
          </p:cNvPicPr>
          <p:nvPr>
            <p:ph sz="half" idx="2"/>
          </p:nvPr>
        </p:nvPicPr>
        <p:blipFill>
          <a:blip r:embed="rId2"/>
          <a:stretch>
            <a:fillRect/>
          </a:stretch>
        </p:blipFill>
        <p:spPr>
          <a:xfrm>
            <a:off x="1149864" y="3175795"/>
            <a:ext cx="4790514" cy="3038473"/>
          </a:xfrm>
          <a:prstGeom prst="rect">
            <a:avLst/>
          </a:prstGeom>
        </p:spPr>
      </p:pic>
      <p:sp>
        <p:nvSpPr>
          <p:cNvPr id="5" name="Θέση κειμένου 4">
            <a:extLst>
              <a:ext uri="{FF2B5EF4-FFF2-40B4-BE49-F238E27FC236}">
                <a16:creationId xmlns:a16="http://schemas.microsoft.com/office/drawing/2014/main" id="{8AAF63B6-F199-423E-B7F4-E12C6B9F62F6}"/>
              </a:ext>
            </a:extLst>
          </p:cNvPr>
          <p:cNvSpPr>
            <a:spLocks noGrp="1"/>
          </p:cNvSpPr>
          <p:nvPr>
            <p:ph type="body" sz="quarter" idx="3"/>
          </p:nvPr>
        </p:nvSpPr>
        <p:spPr/>
        <p:txBody>
          <a:bodyPr/>
          <a:lstStyle/>
          <a:p>
            <a:r>
              <a:rPr lang="el-GR" dirty="0"/>
              <a:t>ΕΜΒΟΛΙΑΣΜΕΝΟΙ ΑΜΠΕΛΩΝΕΣ</a:t>
            </a:r>
          </a:p>
        </p:txBody>
      </p:sp>
      <p:pic>
        <p:nvPicPr>
          <p:cNvPr id="8" name="Εικόνα 9" descr="Εικόνα που περιέχει χλόη, δέντρο, υπαίθριος, ουρανός&#10;&#10;Η περιγραφή δημιουργήθηκε με πολύ υψηλή αξιοπιστία">
            <a:extLst>
              <a:ext uri="{FF2B5EF4-FFF2-40B4-BE49-F238E27FC236}">
                <a16:creationId xmlns:a16="http://schemas.microsoft.com/office/drawing/2014/main" id="{7203A8DE-83BE-4CC7-B51E-F60A5B2CC084}"/>
              </a:ext>
            </a:extLst>
          </p:cNvPr>
          <p:cNvPicPr>
            <a:picLocks noGrp="1" noChangeAspect="1"/>
          </p:cNvPicPr>
          <p:nvPr>
            <p:ph sz="quarter" idx="4"/>
          </p:nvPr>
        </p:nvPicPr>
        <p:blipFill>
          <a:blip r:embed="rId3"/>
          <a:stretch>
            <a:fillRect/>
          </a:stretch>
        </p:blipFill>
        <p:spPr>
          <a:xfrm>
            <a:off x="6204071" y="3179762"/>
            <a:ext cx="4543087" cy="3035981"/>
          </a:xfrm>
          <a:prstGeom prst="rect">
            <a:avLst/>
          </a:prstGeom>
        </p:spPr>
      </p:pic>
    </p:spTree>
    <p:extLst>
      <p:ext uri="{BB962C8B-B14F-4D97-AF65-F5344CB8AC3E}">
        <p14:creationId xmlns:p14="http://schemas.microsoft.com/office/powerpoint/2010/main" val="863062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0</Words>
  <Application>Microsoft Office PowerPoint</Application>
  <PresentationFormat>Ευρεία οθόνη</PresentationFormat>
  <Paragraphs>0</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Αίθουσα συσκέψεων "Ιόν"</vt:lpstr>
      <vt:lpstr>Φυλλοξήρα και Αμπέλια</vt:lpstr>
      <vt:lpstr>Η ΦΥΛΛΟΞΗΡΑ</vt:lpstr>
      <vt:lpstr>Η ΦΥΛΛΟΞΗΡΑ</vt:lpstr>
      <vt:lpstr>Η ΦΥΛΛΟΞΗΡΑ </vt:lpstr>
      <vt:lpstr>ΤΑ ΣΥΜΠΤΩΜΑΤΑ</vt:lpstr>
      <vt:lpstr>ΤΑ ΣΥΜΠΤΩΜΑΤΑ</vt:lpstr>
      <vt:lpstr>Η ΚΑΤΑΠΟΛΕΜΗΣΗ</vt:lpstr>
      <vt:lpstr>Η ΚΑΤΑΠΟΛΕΜΗΣΗ</vt:lpstr>
      <vt:lpstr>ΑΜΠΕΛΩΝΕΣ</vt:lpstr>
      <vt:lpstr>Η ΚΑΤΑΣΤΡΑΦΗ ΣΤΗΝ ΕΥΡΩΠΗ </vt:lpstr>
      <vt:lpstr>Η ΚΑΤΑΣΤΡΟΦΗ ΣΤΗΝ ΕΥΡΩΠΗ</vt:lpstr>
      <vt:lpstr>Η ΚΑΤΑΣΤΡΟΦΗ ΣΤΗΝ ΕΥΡΩΠΗ</vt:lpstr>
      <vt:lpstr>ΔΙΚΤΥΟΓΡΑΦΙΑ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505</cp:revision>
  <dcterms:created xsi:type="dcterms:W3CDTF">2012-08-02T13:11:46Z</dcterms:created>
  <dcterms:modified xsi:type="dcterms:W3CDTF">2019-05-15T19:37:15Z</dcterms:modified>
</cp:coreProperties>
</file>