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0" r:id="rId1"/>
  </p:sldMasterIdLst>
  <p:sldIdLst>
    <p:sldId id="256" r:id="rId2"/>
    <p:sldId id="257" r:id="rId3"/>
    <p:sldId id="258" r:id="rId4"/>
    <p:sldId id="259" r:id="rId5"/>
    <p:sldId id="260" r:id="rId6"/>
    <p:sldId id="261" r:id="rId7"/>
    <p:sldId id="263" r:id="rId8"/>
    <p:sldId id="264" r:id="rId9"/>
    <p:sldId id="265"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dirty="0"/>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526F0F3-3C53-41BC-8FFD-0BFB6DD91672}" type="datetimeFigureOut">
              <a:rPr lang="el-GR" smtClean="0"/>
              <a:t>24/4/2019</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51D45B6D-1AE9-4C4D-AC38-C455C96DF37A}"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9577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dirty="0"/>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Date Placeholder 4"/>
          <p:cNvSpPr>
            <a:spLocks noGrp="1"/>
          </p:cNvSpPr>
          <p:nvPr>
            <p:ph type="dt" sz="half" idx="10"/>
          </p:nvPr>
        </p:nvSpPr>
        <p:spPr/>
        <p:txBody>
          <a:bodyPr/>
          <a:lstStyle/>
          <a:p>
            <a:fld id="{8526F0F3-3C53-41BC-8FFD-0BFB6DD91672}" type="datetimeFigureOut">
              <a:rPr lang="el-GR" smtClean="0"/>
              <a:t>24/4/2019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482334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p>
            <a:fld id="{8526F0F3-3C53-41BC-8FFD-0BFB6DD91672}" type="datetimeFigureOut">
              <a:rPr lang="el-GR" smtClean="0"/>
              <a:t>24/4/2019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6436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dirty="0"/>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dirty="0"/>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p>
            <a:fld id="{8526F0F3-3C53-41BC-8FFD-0BFB6DD91672}" type="datetimeFigureOut">
              <a:rPr lang="el-GR" smtClean="0"/>
              <a:t>24/4/2019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1785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p>
            <a:fld id="{8526F0F3-3C53-41BC-8FFD-0BFB6DD91672}" type="datetimeFigureOut">
              <a:rPr lang="el-GR" smtClean="0"/>
              <a:t>24/4/2019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57504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dirty="0"/>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p>
            <a:fld id="{8526F0F3-3C53-41BC-8FFD-0BFB6DD91672}" type="datetimeFigureOut">
              <a:rPr lang="el-GR" smtClean="0"/>
              <a:t>24/4/2019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096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dirty="0"/>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p>
            <a:fld id="{8526F0F3-3C53-41BC-8FFD-0BFB6DD91672}" type="datetimeFigureOut">
              <a:rPr lang="el-GR" smtClean="0"/>
              <a:t>24/4/2019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4326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dirty="0"/>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p:txBody>
          <a:bodyPr/>
          <a:lstStyle/>
          <a:p>
            <a:fld id="{8526F0F3-3C53-41BC-8FFD-0BFB6DD91672}" type="datetimeFigureOut">
              <a:rPr lang="el-GR" smtClean="0"/>
              <a:t>24/4/2019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2884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dirty="0"/>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p:txBody>
          <a:bodyPr/>
          <a:lstStyle/>
          <a:p>
            <a:fld id="{8526F0F3-3C53-41BC-8FFD-0BFB6DD91672}" type="datetimeFigureOut">
              <a:rPr lang="el-GR" smtClean="0"/>
              <a:t>24/4/2019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074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p:txBody>
          <a:bodyPr/>
          <a:lstStyle/>
          <a:p>
            <a:fld id="{8526F0F3-3C53-41BC-8FFD-0BFB6DD91672}" type="datetimeFigureOut">
              <a:rPr lang="el-GR" smtClean="0"/>
              <a:t>24/4/2019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888167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p>
            <a:fld id="{8526F0F3-3C53-41BC-8FFD-0BFB6DD91672}" type="datetimeFigureOut">
              <a:rPr lang="el-GR" smtClean="0"/>
              <a:t>24/4/2019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5373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5" name="Date Placeholder 4"/>
          <p:cNvSpPr>
            <a:spLocks noGrp="1"/>
          </p:cNvSpPr>
          <p:nvPr>
            <p:ph type="dt" sz="half" idx="10"/>
          </p:nvPr>
        </p:nvSpPr>
        <p:spPr/>
        <p:txBody>
          <a:bodyPr/>
          <a:lstStyle/>
          <a:p>
            <a:fld id="{8526F0F3-3C53-41BC-8FFD-0BFB6DD91672}" type="datetimeFigureOut">
              <a:rPr lang="el-GR" smtClean="0"/>
              <a:t>24/4/2019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532271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7" name="Date Placeholder 6"/>
          <p:cNvSpPr>
            <a:spLocks noGrp="1"/>
          </p:cNvSpPr>
          <p:nvPr>
            <p:ph type="dt" sz="half" idx="10"/>
          </p:nvPr>
        </p:nvSpPr>
        <p:spPr/>
        <p:txBody>
          <a:bodyPr/>
          <a:lstStyle/>
          <a:p>
            <a:fld id="{8526F0F3-3C53-41BC-8FFD-0BFB6DD91672}" type="datetimeFigureOut">
              <a:rPr lang="el-GR" smtClean="0"/>
              <a:t>24/4/2019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1D45B6D-1AE9-4C4D-AC38-C455C96DF37A}"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553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526F0F3-3C53-41BC-8FFD-0BFB6DD91672}" type="datetimeFigureOut">
              <a:rPr lang="el-GR" smtClean="0"/>
              <a:t>24/4/2019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1D45B6D-1AE9-4C4D-AC38-C455C96DF37A}"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937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6F0F3-3C53-41BC-8FFD-0BFB6DD91672}" type="datetimeFigureOut">
              <a:rPr lang="el-GR" smtClean="0"/>
              <a:t>24/4/2019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900741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Date Placeholder 4"/>
          <p:cNvSpPr>
            <a:spLocks noGrp="1"/>
          </p:cNvSpPr>
          <p:nvPr>
            <p:ph type="dt" sz="half" idx="10"/>
          </p:nvPr>
        </p:nvSpPr>
        <p:spPr/>
        <p:txBody>
          <a:bodyPr/>
          <a:lstStyle/>
          <a:p>
            <a:fld id="{8526F0F3-3C53-41BC-8FFD-0BFB6DD91672}" type="datetimeFigureOut">
              <a:rPr lang="el-GR" smtClean="0"/>
              <a:t>24/4/2019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788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dirty="0"/>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Date Placeholder 4"/>
          <p:cNvSpPr>
            <a:spLocks noGrp="1"/>
          </p:cNvSpPr>
          <p:nvPr>
            <p:ph type="dt" sz="half" idx="10"/>
          </p:nvPr>
        </p:nvSpPr>
        <p:spPr/>
        <p:txBody>
          <a:bodyPr/>
          <a:lstStyle/>
          <a:p>
            <a:fld id="{8526F0F3-3C53-41BC-8FFD-0BFB6DD91672}" type="datetimeFigureOut">
              <a:rPr lang="el-GR" smtClean="0"/>
              <a:t>24/4/2019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480835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526F0F3-3C53-41BC-8FFD-0BFB6DD91672}" type="datetimeFigureOut">
              <a:rPr lang="el-GR" smtClean="0"/>
              <a:t>24/4/2019</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1D45B6D-1AE9-4C4D-AC38-C455C96DF37A}" type="slidenum">
              <a:rPr lang="el-GR" smtClean="0"/>
              <a:t>‹#›</a:t>
            </a:fld>
            <a:endParaRPr lang="el-GR"/>
          </a:p>
        </p:txBody>
      </p:sp>
    </p:spTree>
    <p:extLst>
      <p:ext uri="{BB962C8B-B14F-4D97-AF65-F5344CB8AC3E}">
        <p14:creationId xmlns:p14="http://schemas.microsoft.com/office/powerpoint/2010/main" val="189577980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692398" y="1871131"/>
            <a:ext cx="6815669" cy="1245146"/>
          </a:xfrm>
        </p:spPr>
        <p:txBody>
          <a:bodyPr/>
          <a:lstStyle/>
          <a:p>
            <a:r>
              <a:rPr lang="el-GR" b="1" dirty="0">
                <a:cs typeface="Calibri Light"/>
              </a:rPr>
              <a:t>Η Ιστορία Του Κρασιού</a:t>
            </a:r>
          </a:p>
        </p:txBody>
      </p:sp>
      <p:sp>
        <p:nvSpPr>
          <p:cNvPr id="3" name="Υπότιτλος 2"/>
          <p:cNvSpPr>
            <a:spLocks noGrp="1"/>
          </p:cNvSpPr>
          <p:nvPr>
            <p:ph type="subTitle" idx="1"/>
          </p:nvPr>
        </p:nvSpPr>
        <p:spPr>
          <a:xfrm>
            <a:off x="2692398" y="3546984"/>
            <a:ext cx="6815669" cy="1431415"/>
          </a:xfrm>
        </p:spPr>
        <p:txBody>
          <a:bodyPr vert="horz" lIns="91440" tIns="45720" rIns="91440" bIns="45720" rtlCol="0" anchor="t">
            <a:normAutofit fontScale="92500" lnSpcReduction="10000"/>
          </a:bodyPr>
          <a:lstStyle/>
          <a:p>
            <a:r>
              <a:rPr lang="el-GR" sz="2800" b="1" dirty="0" err="1">
                <a:cs typeface="Calibri"/>
              </a:rPr>
              <a:t>Μπέκιο</a:t>
            </a:r>
            <a:r>
              <a:rPr lang="el-GR" sz="2800" b="1" dirty="0">
                <a:cs typeface="Calibri"/>
              </a:rPr>
              <a:t> Έλενα</a:t>
            </a:r>
          </a:p>
          <a:p>
            <a:r>
              <a:rPr lang="el-GR" sz="2400" b="1" dirty="0">
                <a:cs typeface="Calibri"/>
              </a:rPr>
              <a:t>Α΄3 </a:t>
            </a:r>
          </a:p>
          <a:p>
            <a:r>
              <a:rPr lang="el-GR" sz="2400" b="1" dirty="0">
                <a:cs typeface="Calibri"/>
              </a:rPr>
              <a:t>Μάϊος 2019</a:t>
            </a:r>
          </a:p>
        </p:txBody>
      </p:sp>
    </p:spTree>
    <p:extLst>
      <p:ext uri="{BB962C8B-B14F-4D97-AF65-F5344CB8AC3E}">
        <p14:creationId xmlns:p14="http://schemas.microsoft.com/office/powerpoint/2010/main" val="232512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1">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3" name="Picture 12">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Τίτλος 1">
            <a:extLst>
              <a:ext uri="{FF2B5EF4-FFF2-40B4-BE49-F238E27FC236}">
                <a16:creationId xmlns:a16="http://schemas.microsoft.com/office/drawing/2014/main" id="{C899EBAC-3809-4C0A-BD5C-F2AEE6534F78}"/>
              </a:ext>
            </a:extLst>
          </p:cNvPr>
          <p:cNvSpPr>
            <a:spLocks noGrp="1"/>
          </p:cNvSpPr>
          <p:nvPr>
            <p:ph type="title"/>
          </p:nvPr>
        </p:nvSpPr>
        <p:spPr>
          <a:xfrm>
            <a:off x="4626508" y="982132"/>
            <a:ext cx="6270090" cy="1303867"/>
          </a:xfrm>
        </p:spPr>
        <p:txBody>
          <a:bodyPr>
            <a:normAutofit fontScale="90000"/>
          </a:bodyPr>
          <a:lstStyle/>
          <a:p>
            <a:r>
              <a:rPr lang="el-GR" sz="4000" b="1" dirty="0"/>
              <a:t>Η ΙΣΤΟΡΙΑ ΤΟΥ ΚΡΑΣΙΟΥ</a:t>
            </a:r>
          </a:p>
        </p:txBody>
      </p:sp>
      <p:sp>
        <p:nvSpPr>
          <p:cNvPr id="9" name="Rectangle 17">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5" descr="Εικόνα που περιέχει κρασί, μπουκάλι, πίνακας, φαγητό&#10;&#10;Η περιγραφή δημιουργήθηκε με πολύ υψηλή αξιοπιστία">
            <a:extLst>
              <a:ext uri="{FF2B5EF4-FFF2-40B4-BE49-F238E27FC236}">
                <a16:creationId xmlns:a16="http://schemas.microsoft.com/office/drawing/2014/main" id="{F5B16887-E8CA-4E7C-B9CE-215271C9E2E7}"/>
              </a:ext>
            </a:extLst>
          </p:cNvPr>
          <p:cNvPicPr>
            <a:picLocks noChangeAspect="1"/>
          </p:cNvPicPr>
          <p:nvPr/>
        </p:nvPicPr>
        <p:blipFill rotWithShape="1">
          <a:blip r:embed="rId5"/>
          <a:srcRect l="429" r="-1" b="-1"/>
          <a:stretch/>
        </p:blipFill>
        <p:spPr>
          <a:xfrm>
            <a:off x="1412683" y="1410208"/>
            <a:ext cx="2433793" cy="3858780"/>
          </a:xfrm>
          <a:prstGeom prst="rect">
            <a:avLst/>
          </a:prstGeom>
        </p:spPr>
      </p:pic>
      <p:cxnSp>
        <p:nvCxnSpPr>
          <p:cNvPr id="11" name="Straight Connector 19">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35130B39-DE96-4A24-BB63-C7131B61CD4B}"/>
              </a:ext>
            </a:extLst>
          </p:cNvPr>
          <p:cNvSpPr>
            <a:spLocks noGrp="1"/>
          </p:cNvSpPr>
          <p:nvPr>
            <p:ph idx="1"/>
          </p:nvPr>
        </p:nvSpPr>
        <p:spPr>
          <a:xfrm>
            <a:off x="4636482" y="2556932"/>
            <a:ext cx="6260114" cy="3318936"/>
          </a:xfrm>
        </p:spPr>
        <p:txBody>
          <a:bodyPr vert="horz" lIns="91440" tIns="45720" rIns="91440" bIns="45720" rtlCol="0" anchor="t">
            <a:noAutofit/>
          </a:bodyPr>
          <a:lstStyle/>
          <a:p>
            <a:pPr marL="0" indent="0">
              <a:lnSpc>
                <a:spcPct val="90000"/>
              </a:lnSpc>
              <a:buNone/>
            </a:pPr>
            <a:r>
              <a:rPr lang="el-GR" sz="2000" b="1" dirty="0">
                <a:cs typeface="Calibri"/>
              </a:rPr>
              <a:t>Το αμπέλι, από το οποίο προέρχεται το κρασί έχει σύμφωνα με τους παλαιοντολόγους, προϊστορία πολλών εκατομμυρίων ετών. </a:t>
            </a:r>
          </a:p>
          <a:p>
            <a:pPr marL="0" indent="0">
              <a:lnSpc>
                <a:spcPct val="90000"/>
              </a:lnSpc>
              <a:buNone/>
            </a:pPr>
            <a:r>
              <a:rPr lang="el-GR" sz="2000" b="1" dirty="0">
                <a:cs typeface="Calibri"/>
              </a:rPr>
              <a:t> Οι παγετώνες περιόρισαν σημαντικά την εξάπλωσή του και επέβαλαν κατά κάποιο τρόπο τη γεωγραφική απομόνωση πολλών ποικιλιών, μέρος των οποίων εξελίχθηκαν και σε διαφορετικά είδη. </a:t>
            </a:r>
          </a:p>
          <a:p>
            <a:pPr marL="0" indent="0">
              <a:lnSpc>
                <a:spcPct val="90000"/>
              </a:lnSpc>
              <a:buNone/>
            </a:pPr>
            <a:r>
              <a:rPr lang="el-GR" sz="2000" b="1" dirty="0">
                <a:cs typeface="Calibri"/>
              </a:rPr>
              <a:t>Στην πορεία των χρόνων, διάφοροι πληθυσμοί άγριων αμπέλων μετακινήθηκαν προς θερμότερες ζώνες, κυρίως προς την ευρύτερη περιοχή του νοτίου Καυκάσου. </a:t>
            </a:r>
          </a:p>
        </p:txBody>
      </p:sp>
      <p:sp>
        <p:nvSpPr>
          <p:cNvPr id="4" name="TextBox 3">
            <a:extLst>
              <a:ext uri="{FF2B5EF4-FFF2-40B4-BE49-F238E27FC236}">
                <a16:creationId xmlns:a16="http://schemas.microsoft.com/office/drawing/2014/main" id="{3C1F797D-B69E-4FC7-96A6-EF50047FE7B9}"/>
              </a:ext>
            </a:extLst>
          </p:cNvPr>
          <p:cNvSpPr txBox="1"/>
          <p:nvPr/>
        </p:nvSpPr>
        <p:spPr>
          <a:xfrm>
            <a:off x="-8198708" y="6330778"/>
            <a:ext cx="2743200" cy="106182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a:t>Το αμπέλι, από το οποίο προέρχεται το κρασί έχει σύμφωνα με τους παλαιοντολόγους, προϊστορία πολλών εκατομμυρίων ετών. Απολιθωμένα κλήματα ηλικίας 60 εκατομμυρίων ετών αποτελούν την αρχαιότερη επιστημονική απόδειξη της ηλικίας της αμπέλου. Πριν ακόμα από την εποχή των παγετώνων ευδοκιμούσε στην πολική ζώνη, κυρίως στην Ισλανδία, στη Βόρεια Ευρώπη αλλά και τη βορειοδυτική Ασία. Οι παγετώνες περιόρισαν σημαντικά την εξάπλωσή του και επέβαλαν κατά κάποιο τρόπο τη γεωγραφική απομόνωση πολλών ποικιλιών, μέρος των οποίων εξελίχθηκαν και σε διαφορετικά είδη. Στην πορεία των χρόνων, διάφοροι πληθυσμοί άγριων αμπέλων μετακινήθηκαν προς θερμότερες ζώνες, κυρίως προς την ευρύτερη περιοχή του νοτίου Καυκάσου. Στην περιοχή αυτή, μεταξύ Ευξείνου Πόντου, Κασπίας θάλασσας και Μεσοποταμίας, γεννήθηκε το είδος Άμπελος η οινοφόρος (λατ. Vitis vinifera). Οι διαφορετικές ποικιλίες αυτού του είδους καλλιεργούνται και σήμερα.</a:t>
            </a:r>
          </a:p>
        </p:txBody>
      </p:sp>
    </p:spTree>
    <p:extLst>
      <p:ext uri="{BB962C8B-B14F-4D97-AF65-F5344CB8AC3E}">
        <p14:creationId xmlns:p14="http://schemas.microsoft.com/office/powerpoint/2010/main" val="398606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0">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2" name="Picture 11">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Τίτλος 1">
            <a:extLst>
              <a:ext uri="{FF2B5EF4-FFF2-40B4-BE49-F238E27FC236}">
                <a16:creationId xmlns:a16="http://schemas.microsoft.com/office/drawing/2014/main" id="{83BC41AF-AD49-4D01-96FA-E68F60482D1D}"/>
              </a:ext>
            </a:extLst>
          </p:cNvPr>
          <p:cNvSpPr>
            <a:spLocks noGrp="1"/>
          </p:cNvSpPr>
          <p:nvPr>
            <p:ph type="title"/>
          </p:nvPr>
        </p:nvSpPr>
        <p:spPr>
          <a:xfrm>
            <a:off x="4626508" y="982132"/>
            <a:ext cx="6270090" cy="1303867"/>
          </a:xfrm>
        </p:spPr>
        <p:txBody>
          <a:bodyPr>
            <a:normAutofit/>
          </a:bodyPr>
          <a:lstStyle/>
          <a:p>
            <a:r>
              <a:rPr lang="el-GR" b="1" dirty="0"/>
              <a:t>ΑΜΠΕΛΟΥΡΓΙΑ</a:t>
            </a:r>
          </a:p>
        </p:txBody>
      </p:sp>
      <p:sp>
        <p:nvSpPr>
          <p:cNvPr id="20" name="Rectangle 16">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4" descr="Εικόνα που περιέχει δέντρο, υπαίθριος, ουρανός, έδαφος&#10;&#10;Η περιγραφή δημιουργήθηκε με πολύ υψηλή αξιοπιστία">
            <a:extLst>
              <a:ext uri="{FF2B5EF4-FFF2-40B4-BE49-F238E27FC236}">
                <a16:creationId xmlns:a16="http://schemas.microsoft.com/office/drawing/2014/main" id="{7E1DC1B1-F005-40F4-A783-DB902B145D85}"/>
              </a:ext>
            </a:extLst>
          </p:cNvPr>
          <p:cNvPicPr>
            <a:picLocks noChangeAspect="1"/>
          </p:cNvPicPr>
          <p:nvPr/>
        </p:nvPicPr>
        <p:blipFill rotWithShape="1">
          <a:blip r:embed="rId5"/>
          <a:srcRect l="23192" r="25427" b="1"/>
          <a:stretch/>
        </p:blipFill>
        <p:spPr>
          <a:xfrm>
            <a:off x="1412683" y="1410208"/>
            <a:ext cx="2433793" cy="3858780"/>
          </a:xfrm>
          <a:prstGeom prst="rect">
            <a:avLst/>
          </a:prstGeom>
        </p:spPr>
      </p:pic>
      <p:cxnSp>
        <p:nvCxnSpPr>
          <p:cNvPr id="21" name="Straight Connector 18">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DD7CAAD5-FE18-40DA-88A4-A76E4855645B}"/>
              </a:ext>
            </a:extLst>
          </p:cNvPr>
          <p:cNvSpPr>
            <a:spLocks noGrp="1"/>
          </p:cNvSpPr>
          <p:nvPr>
            <p:ph idx="1"/>
          </p:nvPr>
        </p:nvSpPr>
        <p:spPr>
          <a:xfrm>
            <a:off x="4636482" y="2556932"/>
            <a:ext cx="6260114" cy="3318936"/>
          </a:xfrm>
        </p:spPr>
        <p:txBody>
          <a:bodyPr>
            <a:normAutofit/>
          </a:bodyPr>
          <a:lstStyle/>
          <a:p>
            <a:pPr>
              <a:lnSpc>
                <a:spcPct val="90000"/>
              </a:lnSpc>
            </a:pPr>
            <a:r>
              <a:rPr lang="el-GR" sz="2000" b="1"/>
              <a:t>Η διαδικασία της αμπελουργίας εικάζεται πως έχει τις ρίζες της στην αγροτική επανάσταση και τη μόνιμη εγκατάσταση πληθυσμών με σκοπό την καλλιέργεια, χρονολογείται δηλαδή γύρω στο 5.000 π.Χ. Από τους πρώτους γνωστούς αμπελοκαλλιεργητές θεωρούνται οι αρχαίοι Πέρσες, οι Σημιτικοί λαοί και οι Σύριοι. Μεταγενέστερα οι γνώσεις αμπελουργίας και οινοποιίας μεταφέρθηκαν στους Αιγύπτιους, τους λαούς της Φοινίκης και τους πληθυσμούς της Μ. Ασίας και του Ελλαδικού χώρου.</a:t>
            </a:r>
          </a:p>
        </p:txBody>
      </p:sp>
    </p:spTree>
    <p:extLst>
      <p:ext uri="{BB962C8B-B14F-4D97-AF65-F5344CB8AC3E}">
        <p14:creationId xmlns:p14="http://schemas.microsoft.com/office/powerpoint/2010/main" val="3861184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9AA079-69BA-4DCB-B98E-49AD30F1B652}"/>
              </a:ext>
            </a:extLst>
          </p:cNvPr>
          <p:cNvSpPr>
            <a:spLocks noGrp="1"/>
          </p:cNvSpPr>
          <p:nvPr>
            <p:ph type="title"/>
          </p:nvPr>
        </p:nvSpPr>
        <p:spPr/>
        <p:txBody>
          <a:bodyPr/>
          <a:lstStyle/>
          <a:p>
            <a:r>
              <a:rPr lang="el-GR" b="1" dirty="0"/>
              <a:t>ΤΟ ΚΡΑΣΙ ΣΤΗΝ ΑΡΧΑΙΑ ΕΛΛΑΔΑ</a:t>
            </a:r>
          </a:p>
        </p:txBody>
      </p:sp>
      <p:sp>
        <p:nvSpPr>
          <p:cNvPr id="3" name="Θέση περιεχομένου 2">
            <a:extLst>
              <a:ext uri="{FF2B5EF4-FFF2-40B4-BE49-F238E27FC236}">
                <a16:creationId xmlns:a16="http://schemas.microsoft.com/office/drawing/2014/main" id="{7ACCA2E4-783B-4AEA-BBF0-199936DAAE33}"/>
              </a:ext>
            </a:extLst>
          </p:cNvPr>
          <p:cNvSpPr>
            <a:spLocks noGrp="1"/>
          </p:cNvSpPr>
          <p:nvPr>
            <p:ph idx="1"/>
          </p:nvPr>
        </p:nvSpPr>
        <p:spPr/>
        <p:txBody>
          <a:bodyPr>
            <a:normAutofit fontScale="92500" lnSpcReduction="10000"/>
          </a:bodyPr>
          <a:lstStyle/>
          <a:p>
            <a:r>
              <a:rPr lang="el-GR" b="1" dirty="0"/>
              <a:t>Οι Αρχαίοι Έλληνες έπιναν το κρασί αναμειγνύοντάς το με νερό, σε αναλογία συνήθως 1:3 (ένα μέρος οίνου προς τρία μέρη νερού). Η λέξη "κρασί" υποδηλώνει ακριβώς τον αναμεμιγμένο με νερό οίνο, ενώ "άκρατος" λεγόταν ο ανόθευτος οίνος. Διέθεταν ειδικά σκεύη τόσο για την ανάμειξη (κρατήρες) όσο και για τη ψύξη του. Η πόση κρασιού που δεν είχε αναμειχθεί με νερό ("άκρατος οίνος") θεωρείτο βαρβαρότητα και συνηθιζόταν μόνο από αρρώστους ή κατά τη διάρκεια ταξιδιών ως τονωτικό. Διαδεδομένη ήταν ακόμα η κατανάλωση κρασιού με μέλι καθώς και η χρήση μυρωδικών. Η προσθήκη αψινθίου στο κρασί ήταν επίσης γνωστή μέθοδος (αποδίδεται στον Ιπποκράτη και αναφέρεται ως "Ιπποκράτειος Οίνος") όπως και η προσθήκη ρητίνης.</a:t>
            </a:r>
          </a:p>
        </p:txBody>
      </p:sp>
    </p:spTree>
    <p:extLst>
      <p:ext uri="{BB962C8B-B14F-4D97-AF65-F5344CB8AC3E}">
        <p14:creationId xmlns:p14="http://schemas.microsoft.com/office/powerpoint/2010/main" val="402676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459C98-67E6-4A43-84E6-06C5B8778CDB}"/>
              </a:ext>
            </a:extLst>
          </p:cNvPr>
          <p:cNvSpPr>
            <a:spLocks noGrp="1"/>
          </p:cNvSpPr>
          <p:nvPr>
            <p:ph type="title"/>
          </p:nvPr>
        </p:nvSpPr>
        <p:spPr/>
        <p:txBody>
          <a:bodyPr>
            <a:normAutofit fontScale="90000"/>
          </a:bodyPr>
          <a:lstStyle/>
          <a:p>
            <a:r>
              <a:rPr lang="el-GR" b="1" dirty="0"/>
              <a:t>ΤΟ ΕΜΠΟΡΙΟ ΤΟΥ ΕΛΛΗΝΙΚΟΥ ΚΡΑΣΙΟΥ</a:t>
            </a:r>
          </a:p>
        </p:txBody>
      </p:sp>
      <p:sp>
        <p:nvSpPr>
          <p:cNvPr id="3" name="Θέση περιεχομένου 2">
            <a:extLst>
              <a:ext uri="{FF2B5EF4-FFF2-40B4-BE49-F238E27FC236}">
                <a16:creationId xmlns:a16="http://schemas.microsoft.com/office/drawing/2014/main" id="{4B59528C-8834-412D-B86C-74258EE369B8}"/>
              </a:ext>
            </a:extLst>
          </p:cNvPr>
          <p:cNvSpPr>
            <a:spLocks noGrp="1"/>
          </p:cNvSpPr>
          <p:nvPr>
            <p:ph idx="1"/>
          </p:nvPr>
        </p:nvSpPr>
        <p:spPr/>
        <p:txBody>
          <a:bodyPr/>
          <a:lstStyle/>
          <a:p>
            <a:r>
              <a:rPr lang="el-GR" b="1" dirty="0"/>
              <a:t>Το εμπόριο των ελληνικών κρασιών απλωνόταν σε ολόκληρη τη Μεσόγειο μέχρι την ιβηρική χερσόνησο και τον Εύξεινο πόντο και αποτελούσε μία από τις σημαντικότερες οικονομικές δραστηριότητες. Σε αρκετές πόλεις υπήρχαν ειδικοί νόμοι ώστε να εξασφαλίζεται η ποιότητα του κρασιού, αλλά και ενάντια στον ανταγωνισμό και τις εισαγωγές. Χαρακτηριστικότερο παράδειγμα αποτελεί η νομοθεσία της Θάσου, σύμφωνα με την οποία πλοία με ξένο κρασί που πλησίαζαν το νησί θα έπρεπε να δημεύονται.</a:t>
            </a:r>
          </a:p>
        </p:txBody>
      </p:sp>
    </p:spTree>
    <p:extLst>
      <p:ext uri="{BB962C8B-B14F-4D97-AF65-F5344CB8AC3E}">
        <p14:creationId xmlns:p14="http://schemas.microsoft.com/office/powerpoint/2010/main" val="263090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440FBE6-72B7-43D4-A8EB-FDBC35FE5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47B8492-BC4D-4046-B35A-C38E03494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7" name="Picture 26">
              <a:extLst>
                <a:ext uri="{FF2B5EF4-FFF2-40B4-BE49-F238E27FC236}">
                  <a16:creationId xmlns:a16="http://schemas.microsoft.com/office/drawing/2014/main" id="{47264A7B-BD07-443B-B4AE-B7D112274D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8" name="Rectangle 27">
              <a:extLst>
                <a:ext uri="{FF2B5EF4-FFF2-40B4-BE49-F238E27FC236}">
                  <a16:creationId xmlns:a16="http://schemas.microsoft.com/office/drawing/2014/main" id="{8D9B85B4-ACC6-412B-BC6B-2163BCCD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9" name="Picture 28">
              <a:extLst>
                <a:ext uri="{FF2B5EF4-FFF2-40B4-BE49-F238E27FC236}">
                  <a16:creationId xmlns:a16="http://schemas.microsoft.com/office/drawing/2014/main" id="{17D5E57D-F913-44D3-9AF3-FCDFAE64F7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0" name="Picture 29">
              <a:extLst>
                <a:ext uri="{FF2B5EF4-FFF2-40B4-BE49-F238E27FC236}">
                  <a16:creationId xmlns:a16="http://schemas.microsoft.com/office/drawing/2014/main" id="{BCF01E4E-4102-455A-BC41-D5F848B941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Τίτλος 1">
            <a:extLst>
              <a:ext uri="{FF2B5EF4-FFF2-40B4-BE49-F238E27FC236}">
                <a16:creationId xmlns:a16="http://schemas.microsoft.com/office/drawing/2014/main" id="{99C297F0-872D-4F8A-B7F4-C1A3962F4170}"/>
              </a:ext>
            </a:extLst>
          </p:cNvPr>
          <p:cNvSpPr>
            <a:spLocks noGrp="1"/>
          </p:cNvSpPr>
          <p:nvPr>
            <p:ph type="title"/>
          </p:nvPr>
        </p:nvSpPr>
        <p:spPr>
          <a:xfrm>
            <a:off x="1295402" y="982132"/>
            <a:ext cx="3660056" cy="1325373"/>
          </a:xfrm>
        </p:spPr>
        <p:txBody>
          <a:bodyPr anchor="b">
            <a:normAutofit/>
          </a:bodyPr>
          <a:lstStyle/>
          <a:p>
            <a:r>
              <a:rPr lang="el-GR" sz="2800" b="1" dirty="0"/>
              <a:t>ΤΟ ΚΡΑΣΙ ΣΤΟ ΒΥΖΑΝΤΙΟ</a:t>
            </a:r>
          </a:p>
        </p:txBody>
      </p:sp>
      <p:cxnSp>
        <p:nvCxnSpPr>
          <p:cNvPr id="32" name="Straight Connector 31">
            <a:extLst>
              <a:ext uri="{FF2B5EF4-FFF2-40B4-BE49-F238E27FC236}">
                <a16:creationId xmlns:a16="http://schemas.microsoft.com/office/drawing/2014/main" id="{16652DC1-CA18-4263-AC06-BAB0B05EC7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33CF8E44-765F-4A8F-A81A-D47BF317B23E}"/>
              </a:ext>
            </a:extLst>
          </p:cNvPr>
          <p:cNvSpPr>
            <a:spLocks noGrp="1"/>
          </p:cNvSpPr>
          <p:nvPr>
            <p:ph idx="1"/>
          </p:nvPr>
        </p:nvSpPr>
        <p:spPr>
          <a:xfrm>
            <a:off x="1295401" y="2493774"/>
            <a:ext cx="3660057" cy="3382094"/>
          </a:xfrm>
        </p:spPr>
        <p:txBody>
          <a:bodyPr>
            <a:normAutofit/>
          </a:bodyPr>
          <a:lstStyle/>
          <a:p>
            <a:pPr algn="ctr"/>
            <a:r>
              <a:rPr lang="el-GR" sz="1600" b="1"/>
              <a:t>Στο Βυζάντιο, οι μεγαλύτερες εκτάσεις γης ανήκαν στην εκκλησιαστική περιουσία και οι μοναχοί επωμίστηκαν την καλλιέργεια των αμπελιών καθώς και την παραγωγή του κρασιού. Αυτή την περίοδο μάλιστα πρέπει να εγκαταλείφθηκε και η πρακτική της ανάμειξης του κρασιού με νερό.</a:t>
            </a:r>
          </a:p>
        </p:txBody>
      </p:sp>
      <p:pic>
        <p:nvPicPr>
          <p:cNvPr id="4" name="Εικόνα 4" descr="Εικόνα που περιέχει κτίριο&#10;&#10;Η περιγραφή δημιουργήθηκε με υψηλή αξιοπιστία">
            <a:extLst>
              <a:ext uri="{FF2B5EF4-FFF2-40B4-BE49-F238E27FC236}">
                <a16:creationId xmlns:a16="http://schemas.microsoft.com/office/drawing/2014/main" id="{508E4198-2262-4AE3-B76D-F0EF40C97197}"/>
              </a:ext>
            </a:extLst>
          </p:cNvPr>
          <p:cNvPicPr>
            <a:picLocks noChangeAspect="1"/>
          </p:cNvPicPr>
          <p:nvPr/>
        </p:nvPicPr>
        <p:blipFill rotWithShape="1">
          <a:blip r:embed="rId5"/>
          <a:srcRect l="6201" r="10082" b="-2"/>
          <a:stretch/>
        </p:blipFill>
        <p:spPr>
          <a:xfrm>
            <a:off x="5418668" y="982131"/>
            <a:ext cx="5469466"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4068447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2E909B-4AF6-42A0-B912-FCE6EFAC011B}"/>
              </a:ext>
            </a:extLst>
          </p:cNvPr>
          <p:cNvSpPr>
            <a:spLocks noGrp="1"/>
          </p:cNvSpPr>
          <p:nvPr>
            <p:ph type="title"/>
          </p:nvPr>
        </p:nvSpPr>
        <p:spPr/>
        <p:txBody>
          <a:bodyPr>
            <a:normAutofit fontScale="90000"/>
          </a:bodyPr>
          <a:lstStyle/>
          <a:p>
            <a:r>
              <a:rPr lang="el-GR" b="1" dirty="0"/>
              <a:t>Η ΕΠΑΦΗ ΤΗΣ ΔΥΣΗΣ ΜΕ ΤΟ ΚΡΑΣΙ</a:t>
            </a:r>
          </a:p>
        </p:txBody>
      </p:sp>
      <p:sp>
        <p:nvSpPr>
          <p:cNvPr id="3" name="Θέση περιεχομένου 2">
            <a:extLst>
              <a:ext uri="{FF2B5EF4-FFF2-40B4-BE49-F238E27FC236}">
                <a16:creationId xmlns:a16="http://schemas.microsoft.com/office/drawing/2014/main" id="{BCF91A30-0F0F-4548-B0C8-6C324D9D4F51}"/>
              </a:ext>
            </a:extLst>
          </p:cNvPr>
          <p:cNvSpPr>
            <a:spLocks noGrp="1"/>
          </p:cNvSpPr>
          <p:nvPr>
            <p:ph idx="1"/>
          </p:nvPr>
        </p:nvSpPr>
        <p:spPr/>
        <p:txBody>
          <a:bodyPr>
            <a:normAutofit lnSpcReduction="10000"/>
          </a:bodyPr>
          <a:lstStyle/>
          <a:p>
            <a:r>
              <a:rPr lang="el-GR" b="1" dirty="0"/>
              <a:t>Οι Ρωμαίοι ήρθαν σε επαφή με το κρασί από τους Έλληνες αποίκους και τους γηγενείς </a:t>
            </a:r>
            <a:r>
              <a:rPr lang="el-GR" b="1" dirty="0" err="1"/>
              <a:t>Ετρούσκους</a:t>
            </a:r>
            <a:r>
              <a:rPr lang="el-GR" b="1" dirty="0"/>
              <a:t> και επιδόθηκαν επίσης στην αμπελοκαλλιέργεια. Με την κατάρρευση της Ρώμης και τις μεταναστεύσεις των λαών η αμπελουργία γνώρισε περίοδο ύφεσης</a:t>
            </a:r>
          </a:p>
          <a:p>
            <a:pPr>
              <a:buSzPct val="114999"/>
            </a:pPr>
            <a:r>
              <a:rPr lang="el-GR" b="1" dirty="0"/>
              <a:t>Το 16ο αιώνα το κρασί είχε εξαπλωθεί στην Ισπανία αλλά και στη Γαλλία. Την εποχή αυτή προωθούνται και αρκετές τεχνικές καινοτομίες, όπως η χρήση γυάλινης φιάλης και φελλού. Επιπλέον γίνεται γνωστή η παρασκευή αφρώδους οίνου (όπως για παράδειγμα η σαμπάνια, που αποδίδεται στον Γάλλο Βενεδικτίνο μοναχό Περινοιών)</a:t>
            </a:r>
          </a:p>
        </p:txBody>
      </p:sp>
    </p:spTree>
    <p:extLst>
      <p:ext uri="{BB962C8B-B14F-4D97-AF65-F5344CB8AC3E}">
        <p14:creationId xmlns:p14="http://schemas.microsoft.com/office/powerpoint/2010/main" val="2402751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4" name="Rectangle 26">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28">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0" name="Picture 29">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1" name="Rectangle 30">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2" name="Picture 31">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3" name="Picture 32">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Τίτλος 1">
            <a:extLst>
              <a:ext uri="{FF2B5EF4-FFF2-40B4-BE49-F238E27FC236}">
                <a16:creationId xmlns:a16="http://schemas.microsoft.com/office/drawing/2014/main" id="{ECA81E38-11A2-4E0F-B008-59F00FE62F62}"/>
              </a:ext>
            </a:extLst>
          </p:cNvPr>
          <p:cNvSpPr>
            <a:spLocks noGrp="1"/>
          </p:cNvSpPr>
          <p:nvPr>
            <p:ph type="title"/>
          </p:nvPr>
        </p:nvSpPr>
        <p:spPr>
          <a:xfrm>
            <a:off x="6094412" y="982132"/>
            <a:ext cx="4802185" cy="1303867"/>
          </a:xfrm>
        </p:spPr>
        <p:txBody>
          <a:bodyPr>
            <a:normAutofit/>
          </a:bodyPr>
          <a:lstStyle/>
          <a:p>
            <a:r>
              <a:rPr lang="el-GR" sz="4100" b="1"/>
              <a:t>ΟΝΟΜΑΤΟΔΟΣΙΑ</a:t>
            </a:r>
          </a:p>
        </p:txBody>
      </p:sp>
      <p:sp>
        <p:nvSpPr>
          <p:cNvPr id="38" name="Rectangle 34">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Εικόνα 22" descr="Εικόνα που περιέχει φαγητό, πίνακας, πιάτο, εσωτερικό&#10;&#10;Η περιγραφή δημιουργήθηκε με πολύ υψηλή αξιοπιστία">
            <a:extLst>
              <a:ext uri="{FF2B5EF4-FFF2-40B4-BE49-F238E27FC236}">
                <a16:creationId xmlns:a16="http://schemas.microsoft.com/office/drawing/2014/main" id="{7A495B9D-3609-4D73-B4D9-C2AE5D2E03F0}"/>
              </a:ext>
            </a:extLst>
          </p:cNvPr>
          <p:cNvPicPr>
            <a:picLocks noChangeAspect="1"/>
          </p:cNvPicPr>
          <p:nvPr/>
        </p:nvPicPr>
        <p:blipFill rotWithShape="1">
          <a:blip r:embed="rId5"/>
          <a:srcRect l="25907" r="11301" b="-1"/>
          <a:stretch/>
        </p:blipFill>
        <p:spPr>
          <a:xfrm>
            <a:off x="1412683" y="1410208"/>
            <a:ext cx="3876801" cy="3858780"/>
          </a:xfrm>
          <a:prstGeom prst="rect">
            <a:avLst/>
          </a:prstGeom>
        </p:spPr>
      </p:pic>
      <p:cxnSp>
        <p:nvCxnSpPr>
          <p:cNvPr id="39" name="Straight Connector 36">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11F1F520-7975-4722-B7EB-E823D2A82EFB}"/>
              </a:ext>
            </a:extLst>
          </p:cNvPr>
          <p:cNvSpPr>
            <a:spLocks noGrp="1"/>
          </p:cNvSpPr>
          <p:nvPr>
            <p:ph idx="1"/>
          </p:nvPr>
        </p:nvSpPr>
        <p:spPr>
          <a:xfrm>
            <a:off x="6094412" y="2556932"/>
            <a:ext cx="4802184" cy="3318936"/>
          </a:xfrm>
        </p:spPr>
        <p:txBody>
          <a:bodyPr>
            <a:normAutofit/>
          </a:bodyPr>
          <a:lstStyle/>
          <a:p>
            <a:pPr>
              <a:lnSpc>
                <a:spcPct val="90000"/>
              </a:lnSpc>
            </a:pPr>
            <a:r>
              <a:rPr lang="el-GR" sz="1700" b="1"/>
              <a:t>Τα κρασιά είτε ονομάζονται από την ποικιλία σταφυλιών τους είτε από τον τόπο παραγωγής τους. Ιστορικά, τα κρασιά από την Αυστραλία, τις Ηνωμένες Πολιτείες Αμερικής και τη Γερμανία ονομάστηκαν αποκλειστικά από την ποικιλία σταφυλιών τους, ενώ κρασιά από τη Γαλλία, την Ισπανία, την Ιταλία ή την Ελλάδα προσδιορίστηκαν κυρίως από το γεωγραφικό τόπο παραγωγής τους.</a:t>
            </a:r>
          </a:p>
          <a:p>
            <a:pPr>
              <a:lnSpc>
                <a:spcPct val="90000"/>
              </a:lnSpc>
              <a:buSzPct val="114999"/>
            </a:pPr>
            <a:r>
              <a:rPr lang="el-GR" sz="1700" b="1"/>
              <a:t>Σημαντικό διακριτικό κάθε κρασιού είναι και το χρώμα του. Τα κρασιά διακρίνονται γενικά σε λευκά, κόκκινα και ροζέ.</a:t>
            </a:r>
          </a:p>
        </p:txBody>
      </p:sp>
    </p:spTree>
    <p:extLst>
      <p:ext uri="{BB962C8B-B14F-4D97-AF65-F5344CB8AC3E}">
        <p14:creationId xmlns:p14="http://schemas.microsoft.com/office/powerpoint/2010/main" val="556032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ACCD69-E66C-4EBE-BF0F-42F215FDF687}"/>
              </a:ext>
            </a:extLst>
          </p:cNvPr>
          <p:cNvSpPr>
            <a:spLocks noGrp="1"/>
          </p:cNvSpPr>
          <p:nvPr>
            <p:ph type="title"/>
          </p:nvPr>
        </p:nvSpPr>
        <p:spPr>
          <a:xfrm>
            <a:off x="1270821" y="883809"/>
            <a:ext cx="9601196" cy="1070351"/>
          </a:xfrm>
        </p:spPr>
        <p:txBody>
          <a:bodyPr>
            <a:normAutofit/>
          </a:bodyPr>
          <a:lstStyle/>
          <a:p>
            <a:r>
              <a:rPr lang="el-GR" b="1" dirty="0"/>
              <a:t>ΤΑΞΙΝΟΜΙΣΗ ΚΡΑΣΙΟΥ</a:t>
            </a:r>
          </a:p>
        </p:txBody>
      </p:sp>
      <p:sp>
        <p:nvSpPr>
          <p:cNvPr id="3" name="Θέση περιεχομένου 2">
            <a:extLst>
              <a:ext uri="{FF2B5EF4-FFF2-40B4-BE49-F238E27FC236}">
                <a16:creationId xmlns:a16="http://schemas.microsoft.com/office/drawing/2014/main" id="{809FBA33-E0FE-4319-8116-EC63DA584080}"/>
              </a:ext>
            </a:extLst>
          </p:cNvPr>
          <p:cNvSpPr>
            <a:spLocks noGrp="1"/>
          </p:cNvSpPr>
          <p:nvPr>
            <p:ph idx="1"/>
          </p:nvPr>
        </p:nvSpPr>
        <p:spPr>
          <a:xfrm>
            <a:off x="1276356" y="2569495"/>
            <a:ext cx="9613486" cy="3306646"/>
          </a:xfrm>
        </p:spPr>
        <p:txBody>
          <a:bodyPr>
            <a:normAutofit fontScale="92500" lnSpcReduction="20000"/>
          </a:bodyPr>
          <a:lstStyle/>
          <a:p>
            <a:r>
              <a:rPr lang="el-GR" b="1" dirty="0"/>
              <a:t>Τα κρασιά ταξινομούνται ακόμα με το έτος της συγκομιδής σταφυλιών (τρύγος). Συνήθως παράγονται από σταφύλια της συγκομιδής ενός έτους και χρονολογούνται με βάση το έτος αυτό.</a:t>
            </a:r>
          </a:p>
          <a:p>
            <a:pPr>
              <a:buSzPct val="114999"/>
            </a:pPr>
            <a:r>
              <a:rPr lang="el-GR" b="1" dirty="0"/>
              <a:t>Επιπλέον υπάρχουν κάποιες ειδικές κατηγορίες κρασιών όπως είναι ο αφρώδης οίνος, ο οποίος περιέχει και το διοξείδιο του άνθρακα ("ανθρακικό") που παράγεται κατά τη διάρκεια της ζύμωσης. </a:t>
            </a:r>
          </a:p>
          <a:p>
            <a:pPr>
              <a:buSzPct val="114999"/>
            </a:pPr>
            <a:r>
              <a:rPr lang="el-GR" b="1" dirty="0"/>
              <a:t>Τα κρασιά μπορούν να ταξινομηθούν επίσης ως ξηρά, γλυκά ή ημίγλυκα. Η γλυκύτητα των κρασιών μπορεί να μετρηθεί κατά τη διαδικασία της συγκομιδής αν και στην πράξη καθορίζεται από το ποσό της ζάχαρης που παραμένει στο κρασί μετά από τη ζύμωση. Έτσι, το ξηρό κρασί δεν περιέχει υπόλοιπο ζάχαρης.</a:t>
            </a:r>
          </a:p>
        </p:txBody>
      </p:sp>
    </p:spTree>
    <p:extLst>
      <p:ext uri="{BB962C8B-B14F-4D97-AF65-F5344CB8AC3E}">
        <p14:creationId xmlns:p14="http://schemas.microsoft.com/office/powerpoint/2010/main" val="32268826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0</Words>
  <Application>Microsoft Office PowerPoint</Application>
  <PresentationFormat>Ευρεία οθόνη</PresentationFormat>
  <Paragraphs>0</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Οργανικό</vt:lpstr>
      <vt:lpstr>Η Ιστορία Του Κρασιού</vt:lpstr>
      <vt:lpstr>Η ΙΣΤΟΡΙΑ ΤΟΥ ΚΡΑΣΙΟΥ</vt:lpstr>
      <vt:lpstr>ΑΜΠΕΛΟΥΡΓΙΑ</vt:lpstr>
      <vt:lpstr>ΤΟ ΚΡΑΣΙ ΣΤΗΝ ΑΡΧΑΙΑ ΕΛΛΑΔΑ</vt:lpstr>
      <vt:lpstr>ΤΟ ΕΜΠΟΡΙΟ ΤΟΥ ΕΛΛΗΝΙΚΟΥ ΚΡΑΣΙΟΥ</vt:lpstr>
      <vt:lpstr>ΤΟ ΚΡΑΣΙ ΣΤΟ ΒΥΖΑΝΤΙΟ</vt:lpstr>
      <vt:lpstr>Η ΕΠΑΦΗ ΤΗΣ ΔΥΣΗΣ ΜΕ ΤΟ ΚΡΑΣΙ</vt:lpstr>
      <vt:lpstr>ΟΝΟΜΑΤΟΔΟΣΙΑ</vt:lpstr>
      <vt:lpstr>ΤΑΞΙΝΟΜΙΣΗ ΚΡΑΣΙΟΥ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lastModifiedBy/>
  <cp:revision>158</cp:revision>
  <dcterms:created xsi:type="dcterms:W3CDTF">2012-08-02T13:11:46Z</dcterms:created>
  <dcterms:modified xsi:type="dcterms:W3CDTF">2019-04-24T12:53:11Z</dcterms:modified>
</cp:coreProperties>
</file>