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6" r:id="rId1"/>
  </p:sldMasterIdLst>
  <p:sldIdLst>
    <p:sldId id="256" r:id="rId2"/>
    <p:sldId id="257" r:id="rId3"/>
    <p:sldId id="258" r:id="rId4"/>
    <p:sldId id="260" r:id="rId5"/>
    <p:sldId id="261" r:id="rId6"/>
    <p:sldId id="259" r:id="rId7"/>
    <p:sldId id="262" r:id="rId8"/>
    <p:sldId id="263" r:id="rId9"/>
    <p:sldId id="264"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70340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40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45657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8414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847469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20/4/2019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2270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20/4/2019</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81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79890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15574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15999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20/4/2019</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223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01230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20/4/2019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796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20/4/2019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75680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20/4/2019</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61610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9968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20/4/2019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97970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26F0F3-3C53-41BC-8FFD-0BFB6DD91672}" type="datetimeFigureOut">
              <a:rPr lang="el-GR" smtClean="0"/>
              <a:t>20/4/2019</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2403443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8420" y="1370143"/>
            <a:ext cx="6391270" cy="4157446"/>
          </a:xfrm>
        </p:spPr>
        <p:txBody>
          <a:bodyPr anchor="ctr">
            <a:normAutofit/>
          </a:bodyPr>
          <a:lstStyle/>
          <a:p>
            <a:r>
              <a:rPr lang="el-GR" sz="6600">
                <a:solidFill>
                  <a:schemeClr val="tx1"/>
                </a:solidFill>
                <a:cs typeface="Calibri Light"/>
              </a:rPr>
              <a:t>Η ΙΣΤΟΡΙΑ ΤΟΥ ΚΡΑΣΙΟΥ</a:t>
            </a:r>
            <a:endParaRPr lang="el-GR" sz="6600">
              <a:solidFill>
                <a:schemeClr val="tx1"/>
              </a:solidFill>
            </a:endParaRPr>
          </a:p>
        </p:txBody>
      </p:sp>
      <p:sp>
        <p:nvSpPr>
          <p:cNvPr id="3" name="Υπότιτλος 2"/>
          <p:cNvSpPr>
            <a:spLocks noGrp="1"/>
          </p:cNvSpPr>
          <p:nvPr>
            <p:ph type="subTitle" idx="1"/>
          </p:nvPr>
        </p:nvSpPr>
        <p:spPr>
          <a:xfrm>
            <a:off x="1121861" y="1370143"/>
            <a:ext cx="2913091" cy="4157446"/>
          </a:xfrm>
        </p:spPr>
        <p:txBody>
          <a:bodyPr vert="horz" lIns="91440" tIns="45720" rIns="91440" bIns="45720" rtlCol="0" anchor="ctr">
            <a:normAutofit/>
          </a:bodyPr>
          <a:lstStyle/>
          <a:p>
            <a:pPr algn="r"/>
            <a:r>
              <a:rPr lang="el-GR" sz="2000">
                <a:cs typeface="Calibri"/>
              </a:rPr>
              <a:t>ΑΠΟΣΤΟΛΟΠΟΥΛΟΥ ΚΥΡΙΑΚΗ Α1</a:t>
            </a:r>
            <a:endParaRPr lang="el-GR" sz="2000"/>
          </a:p>
          <a:p>
            <a:pPr algn="r"/>
            <a:r>
              <a:rPr lang="el-GR" sz="2000">
                <a:cs typeface="Calibri"/>
              </a:rPr>
              <a:t>ΜΑΡΤΗΣ 2019</a:t>
            </a:r>
            <a:endParaRPr lang="el-GR" sz="2000"/>
          </a:p>
          <a:p>
            <a:pPr algn="r"/>
            <a:endParaRPr lang="el-GR" sz="2000">
              <a:cs typeface="Calibri"/>
            </a:endParaRPr>
          </a:p>
        </p:txBody>
      </p:sp>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E288A-6AD2-4425-9A07-66898791FAD2}"/>
              </a:ext>
            </a:extLst>
          </p:cNvPr>
          <p:cNvSpPr>
            <a:spLocks noGrp="1"/>
          </p:cNvSpPr>
          <p:nvPr>
            <p:ph type="ctrTitle"/>
          </p:nvPr>
        </p:nvSpPr>
        <p:spPr>
          <a:xfrm>
            <a:off x="1683171" y="1169773"/>
            <a:ext cx="8825658" cy="2870161"/>
          </a:xfrm>
        </p:spPr>
        <p:txBody>
          <a:bodyPr anchor="b">
            <a:normAutofit/>
          </a:bodyPr>
          <a:lstStyle/>
          <a:p>
            <a:pPr algn="ctr"/>
            <a:r>
              <a:rPr lang="el-GR" dirty="0">
                <a:solidFill>
                  <a:schemeClr val="tx1"/>
                </a:solidFill>
              </a:rPr>
              <a:t>ΔΥΚΤΙΟΓΡΑΦΙΑ </a:t>
            </a:r>
            <a:br>
              <a:rPr lang="el-GR" dirty="0">
                <a:solidFill>
                  <a:schemeClr val="tx1"/>
                </a:solidFill>
              </a:rPr>
            </a:br>
            <a:endParaRPr lang="el-GR" dirty="0">
              <a:solidFill>
                <a:schemeClr val="tx1"/>
              </a:solidFill>
            </a:endParaRPr>
          </a:p>
        </p:txBody>
      </p:sp>
      <p:sp>
        <p:nvSpPr>
          <p:cNvPr id="3" name="Υπότιτλος 2">
            <a:extLst>
              <a:ext uri="{FF2B5EF4-FFF2-40B4-BE49-F238E27FC236}">
                <a16:creationId xmlns:a16="http://schemas.microsoft.com/office/drawing/2014/main" id="{2DD5E543-8135-493A-B37B-6DB541DF8128}"/>
              </a:ext>
            </a:extLst>
          </p:cNvPr>
          <p:cNvSpPr>
            <a:spLocks noGrp="1"/>
          </p:cNvSpPr>
          <p:nvPr>
            <p:ph type="subTitle" idx="1"/>
          </p:nvPr>
        </p:nvSpPr>
        <p:spPr>
          <a:xfrm>
            <a:off x="1683171" y="4293441"/>
            <a:ext cx="8825658" cy="1234148"/>
          </a:xfrm>
        </p:spPr>
        <p:txBody>
          <a:bodyPr vert="horz" lIns="91440" tIns="45720" rIns="91440" bIns="45720" rtlCol="0" anchor="t">
            <a:noAutofit/>
          </a:bodyPr>
          <a:lstStyle/>
          <a:p>
            <a:pPr algn="ctr">
              <a:lnSpc>
                <a:spcPct val="90000"/>
              </a:lnSpc>
            </a:pPr>
            <a:r>
              <a:rPr lang="en-US" sz="2400" dirty="0"/>
              <a:t>https://el.wikipedia.org/wiki/%CE%9A%CF%81%CE%B1%CF%83%CE%AF https://www.wineinmoderation.eu/el/content/History https://www.santoriniinfo.gr/santorinigeneralinfo/localproducts/wine/index.html</a:t>
            </a:r>
            <a:endParaRPr lang="en-US" sz="1400" dirty="0"/>
          </a:p>
        </p:txBody>
      </p:sp>
    </p:spTree>
    <p:extLst>
      <p:ext uri="{BB962C8B-B14F-4D97-AF65-F5344CB8AC3E}">
        <p14:creationId xmlns:p14="http://schemas.microsoft.com/office/powerpoint/2010/main" val="2267804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C75B33-8B9C-4C30-B69D-6F21F9FFF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7733D14-EF47-47BB-93CA-C498A30E0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C8D7967-7E76-49C0-8910-644CD2B54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1A162DAC-6B98-4490-B212-612CE1B8784D}"/>
              </a:ext>
            </a:extLst>
          </p:cNvPr>
          <p:cNvSpPr>
            <a:spLocks noGrp="1"/>
          </p:cNvSpPr>
          <p:nvPr>
            <p:ph type="title"/>
          </p:nvPr>
        </p:nvSpPr>
        <p:spPr>
          <a:xfrm>
            <a:off x="1154955" y="973668"/>
            <a:ext cx="2942210" cy="1020232"/>
          </a:xfrm>
        </p:spPr>
        <p:txBody>
          <a:bodyPr>
            <a:normAutofit/>
          </a:bodyPr>
          <a:lstStyle/>
          <a:p>
            <a:pPr>
              <a:lnSpc>
                <a:spcPct val="90000"/>
              </a:lnSpc>
            </a:pPr>
            <a:r>
              <a:rPr lang="el-GR" sz="3300"/>
              <a:t>Τι είναι το κρασί;</a:t>
            </a:r>
          </a:p>
        </p:txBody>
      </p:sp>
      <p:sp>
        <p:nvSpPr>
          <p:cNvPr id="3" name="Θέση περιεχομένου 2">
            <a:extLst>
              <a:ext uri="{FF2B5EF4-FFF2-40B4-BE49-F238E27FC236}">
                <a16:creationId xmlns:a16="http://schemas.microsoft.com/office/drawing/2014/main" id="{016BFFA5-766C-4A7F-90C6-2FF83A84565A}"/>
              </a:ext>
            </a:extLst>
          </p:cNvPr>
          <p:cNvSpPr>
            <a:spLocks noGrp="1"/>
          </p:cNvSpPr>
          <p:nvPr>
            <p:ph idx="1"/>
          </p:nvPr>
        </p:nvSpPr>
        <p:spPr>
          <a:xfrm>
            <a:off x="1154955" y="2120900"/>
            <a:ext cx="3133726" cy="3898900"/>
          </a:xfrm>
        </p:spPr>
        <p:txBody>
          <a:bodyPr vert="horz" lIns="91440" tIns="45720" rIns="91440" bIns="45720" rtlCol="0">
            <a:normAutofit/>
          </a:bodyPr>
          <a:lstStyle/>
          <a:p>
            <a:r>
              <a:rPr lang="el-GR">
                <a:solidFill>
                  <a:schemeClr val="bg1"/>
                </a:solidFill>
              </a:rPr>
              <a:t>Το κρασί είναι οινοπνευματώδες ποτό προϊόν της ζύμωσης των σταφυλιών ή του χυμού τους (μούστος). Ποτά παρεμφερή του κρασιού παράγονται επίσης από άλλα φρούτα ή άνθη ή σπόρους, αλλά η λέξη κρασί από μόνη της σημαίνει πάντα κρασί από σταφύλια.</a:t>
            </a:r>
          </a:p>
        </p:txBody>
      </p:sp>
      <p:pic>
        <p:nvPicPr>
          <p:cNvPr id="4" name="Εικόνα 4">
            <a:extLst>
              <a:ext uri="{FF2B5EF4-FFF2-40B4-BE49-F238E27FC236}">
                <a16:creationId xmlns:a16="http://schemas.microsoft.com/office/drawing/2014/main" id="{2B015366-325F-4E51-B76E-ACA6DAA47628}"/>
              </a:ext>
            </a:extLst>
          </p:cNvPr>
          <p:cNvPicPr>
            <a:picLocks noChangeAspect="1"/>
          </p:cNvPicPr>
          <p:nvPr/>
        </p:nvPicPr>
        <p:blipFill rotWithShape="1">
          <a:blip r:embed="rId3"/>
          <a:srcRect t="558" r="-3" b="5121"/>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767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φαγητό, πίνακας, εσωτερικό, πιάτο&#10;&#10;Η περιγραφή δημιουργήθηκε με υψηλή αξιοπιστία">
            <a:extLst>
              <a:ext uri="{FF2B5EF4-FFF2-40B4-BE49-F238E27FC236}">
                <a16:creationId xmlns:a16="http://schemas.microsoft.com/office/drawing/2014/main" id="{D64B7754-8E7E-452B-9A53-C0FDFADCFEF8}"/>
              </a:ext>
            </a:extLst>
          </p:cNvPr>
          <p:cNvPicPr>
            <a:picLocks noChangeAspect="1"/>
          </p:cNvPicPr>
          <p:nvPr/>
        </p:nvPicPr>
        <p:blipFill rotWithShape="1">
          <a:blip r:embed="rId2">
            <a:alphaModFix/>
          </a:blip>
          <a:srcRect t="17385" r="-1" b="-1"/>
          <a:stretch/>
        </p:blipFill>
        <p:spPr>
          <a:xfrm>
            <a:off x="488509" y="462116"/>
            <a:ext cx="11243735" cy="5921751"/>
          </a:xfrm>
          <a:prstGeom prst="rect">
            <a:avLst/>
          </a:prstGeom>
        </p:spPr>
      </p:pic>
      <p:sp>
        <p:nvSpPr>
          <p:cNvPr id="2" name="Τίτλος 1">
            <a:extLst>
              <a:ext uri="{FF2B5EF4-FFF2-40B4-BE49-F238E27FC236}">
                <a16:creationId xmlns:a16="http://schemas.microsoft.com/office/drawing/2014/main" id="{87F947F4-0092-4C71-9013-E71F2619125E}"/>
              </a:ext>
            </a:extLst>
          </p:cNvPr>
          <p:cNvSpPr>
            <a:spLocks noGrp="1"/>
          </p:cNvSpPr>
          <p:nvPr>
            <p:ph type="title"/>
          </p:nvPr>
        </p:nvSpPr>
        <p:spPr>
          <a:xfrm>
            <a:off x="1295400" y="1447801"/>
            <a:ext cx="8620967" cy="855132"/>
          </a:xfrm>
        </p:spPr>
        <p:txBody>
          <a:bodyPr>
            <a:normAutofit/>
          </a:bodyPr>
          <a:lstStyle/>
          <a:p>
            <a:r>
              <a:rPr lang="el-GR" dirty="0"/>
              <a:t>Το κρασί και οι Αρχαίοι Έλληνες</a:t>
            </a:r>
          </a:p>
        </p:txBody>
      </p:sp>
      <p:sp>
        <p:nvSpPr>
          <p:cNvPr id="3" name="Θέση περιεχομένου 2">
            <a:extLst>
              <a:ext uri="{FF2B5EF4-FFF2-40B4-BE49-F238E27FC236}">
                <a16:creationId xmlns:a16="http://schemas.microsoft.com/office/drawing/2014/main" id="{0FE6BF79-F3AA-48DF-982E-208051B557D5}"/>
              </a:ext>
            </a:extLst>
          </p:cNvPr>
          <p:cNvSpPr>
            <a:spLocks noGrp="1"/>
          </p:cNvSpPr>
          <p:nvPr>
            <p:ph idx="1"/>
          </p:nvPr>
        </p:nvSpPr>
        <p:spPr>
          <a:xfrm>
            <a:off x="1727200" y="2446868"/>
            <a:ext cx="8254999" cy="2971800"/>
          </a:xfrm>
        </p:spPr>
        <p:txBody>
          <a:bodyPr vert="horz" lIns="91440" tIns="45720" rIns="91440" bIns="45720" rtlCol="0" anchor="t">
            <a:noAutofit/>
          </a:bodyPr>
          <a:lstStyle/>
          <a:p>
            <a:r>
              <a:rPr lang="el-GR" sz="1600" dirty="0">
                <a:solidFill>
                  <a:schemeClr val="bg1"/>
                </a:solidFill>
              </a:rPr>
              <a:t>Οι Αρχαίοι Έλληνες έπιναν το κρασί αναμειγνύοντας το με νερό, σε αναλογία συνήθως 1:3 (ένα μέρος οίνου προς τρία μέρη νερού). Διέθεταν ειδικά σκεύη τόσο για την ανάμειξη (κρατήρες) όσο και για την ψύξη του. Η πόση κρασιού που δεν είχε αναμειχθεί με νερό ("άκρατος οίνος") θεωρείτο βαρβαρότητα και συνηθιζόταν μόνο από αρρώστους ή κατά τη διάρκεια ταξιδιών ως τονωτικό. Διαδεδομένη ήταν ακόμα η κατανάλωση κρασιού με μέλι καθώς και η χρήση μυρωδικών.</a:t>
            </a:r>
          </a:p>
        </p:txBody>
      </p:sp>
    </p:spTree>
    <p:extLst>
      <p:ext uri="{BB962C8B-B14F-4D97-AF65-F5344CB8AC3E}">
        <p14:creationId xmlns:p14="http://schemas.microsoft.com/office/powerpoint/2010/main" val="226418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843CC6-4679-4C4B-BEBD-D2521913BCE0}"/>
              </a:ext>
            </a:extLst>
          </p:cNvPr>
          <p:cNvSpPr>
            <a:spLocks noGrp="1"/>
          </p:cNvSpPr>
          <p:nvPr>
            <p:ph type="title"/>
          </p:nvPr>
        </p:nvSpPr>
        <p:spPr>
          <a:xfrm>
            <a:off x="836247" y="1085549"/>
            <a:ext cx="3430947" cy="4686903"/>
          </a:xfrm>
        </p:spPr>
        <p:txBody>
          <a:bodyPr anchor="ctr">
            <a:normAutofit/>
          </a:bodyPr>
          <a:lstStyle/>
          <a:p>
            <a:pPr algn="r"/>
            <a:r>
              <a:rPr lang="el-GR">
                <a:solidFill>
                  <a:schemeClr val="tx1"/>
                </a:solidFill>
              </a:rPr>
              <a:t>Το κρασί στο Βυζάντιο </a:t>
            </a:r>
          </a:p>
        </p:txBody>
      </p:sp>
      <p:sp>
        <p:nvSpPr>
          <p:cNvPr id="3" name="Θέση περιεχομένου 2">
            <a:extLst>
              <a:ext uri="{FF2B5EF4-FFF2-40B4-BE49-F238E27FC236}">
                <a16:creationId xmlns:a16="http://schemas.microsoft.com/office/drawing/2014/main" id="{E887E86E-9F66-4097-8C20-223DF18C401A}"/>
              </a:ext>
            </a:extLst>
          </p:cNvPr>
          <p:cNvSpPr>
            <a:spLocks noGrp="1"/>
          </p:cNvSpPr>
          <p:nvPr>
            <p:ph idx="1"/>
          </p:nvPr>
        </p:nvSpPr>
        <p:spPr>
          <a:xfrm>
            <a:off x="5041399" y="1085549"/>
            <a:ext cx="5579707" cy="4686903"/>
          </a:xfrm>
        </p:spPr>
        <p:txBody>
          <a:bodyPr vert="horz" lIns="91440" tIns="45720" rIns="91440" bIns="45720" rtlCol="0" anchor="ctr">
            <a:normAutofit/>
          </a:bodyPr>
          <a:lstStyle/>
          <a:p>
            <a:r>
              <a:rPr lang="el-GR">
                <a:solidFill>
                  <a:schemeClr val="tx1"/>
                </a:solidFill>
              </a:rPr>
              <a:t>Στη Βυζαντινή Αυτοκρατορία, οι μεγαλύτερες εκτάσεις γης ανήκαν στην εκκλησιαστική περιουσία και οι μοναχοί επωμίστηκαν την καλλιέργεια των αμπελιών καθώς και την παραγωγή του κρασιού. Αυτή την περίοδο μάλιστα πρέπει να εγκαταλείφθηκε και η πρακτική της ανάμειξης του κρασιού με νερό.</a:t>
            </a:r>
          </a:p>
        </p:txBody>
      </p:sp>
    </p:spTree>
    <p:extLst>
      <p:ext uri="{BB962C8B-B14F-4D97-AF65-F5344CB8AC3E}">
        <p14:creationId xmlns:p14="http://schemas.microsoft.com/office/powerpoint/2010/main" val="37749005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εσωτερικό, πίνακας, καθιστός, γυαλί&#10;&#10;Η περιγραφή δημιουργήθηκε με πολύ υψηλή αξιοπιστία">
            <a:extLst>
              <a:ext uri="{FF2B5EF4-FFF2-40B4-BE49-F238E27FC236}">
                <a16:creationId xmlns:a16="http://schemas.microsoft.com/office/drawing/2014/main" id="{EE4892D2-FC83-4D80-BC16-91A4A150B669}"/>
              </a:ext>
            </a:extLst>
          </p:cNvPr>
          <p:cNvPicPr>
            <a:picLocks noChangeAspect="1"/>
          </p:cNvPicPr>
          <p:nvPr/>
        </p:nvPicPr>
        <p:blipFill rotWithShape="1">
          <a:blip r:embed="rId2">
            <a:alphaModFix/>
          </a:blip>
          <a:srcRect t="1488" r="-1" b="9622"/>
          <a:stretch/>
        </p:blipFill>
        <p:spPr>
          <a:xfrm>
            <a:off x="474132" y="462116"/>
            <a:ext cx="11243735" cy="5921751"/>
          </a:xfrm>
          <a:prstGeom prst="rect">
            <a:avLst/>
          </a:prstGeom>
        </p:spPr>
      </p:pic>
      <p:sp>
        <p:nvSpPr>
          <p:cNvPr id="2" name="Τίτλος 1">
            <a:extLst>
              <a:ext uri="{FF2B5EF4-FFF2-40B4-BE49-F238E27FC236}">
                <a16:creationId xmlns:a16="http://schemas.microsoft.com/office/drawing/2014/main" id="{93F12E51-1331-4D2A-B08E-486CA27A5982}"/>
              </a:ext>
            </a:extLst>
          </p:cNvPr>
          <p:cNvSpPr>
            <a:spLocks noGrp="1"/>
          </p:cNvSpPr>
          <p:nvPr>
            <p:ph type="title"/>
          </p:nvPr>
        </p:nvSpPr>
        <p:spPr>
          <a:xfrm>
            <a:off x="1295400" y="1447801"/>
            <a:ext cx="8620967" cy="855132"/>
          </a:xfrm>
        </p:spPr>
        <p:txBody>
          <a:bodyPr>
            <a:normAutofit/>
          </a:bodyPr>
          <a:lstStyle/>
          <a:p>
            <a:pPr>
              <a:lnSpc>
                <a:spcPct val="90000"/>
              </a:lnSpc>
            </a:pPr>
            <a:r>
              <a:rPr lang="el-GR" sz="3100"/>
              <a:t>Ο τρόπος παραγωγής του κρασιού παλιά</a:t>
            </a:r>
          </a:p>
        </p:txBody>
      </p:sp>
      <p:sp>
        <p:nvSpPr>
          <p:cNvPr id="3" name="Θέση περιεχομένου 2">
            <a:extLst>
              <a:ext uri="{FF2B5EF4-FFF2-40B4-BE49-F238E27FC236}">
                <a16:creationId xmlns:a16="http://schemas.microsoft.com/office/drawing/2014/main" id="{5E4187E0-E6DF-4D44-BBD1-96C9948DE60E}"/>
              </a:ext>
            </a:extLst>
          </p:cNvPr>
          <p:cNvSpPr>
            <a:spLocks noGrp="1"/>
          </p:cNvSpPr>
          <p:nvPr>
            <p:ph idx="1"/>
          </p:nvPr>
        </p:nvSpPr>
        <p:spPr>
          <a:xfrm>
            <a:off x="1727200" y="2446868"/>
            <a:ext cx="8254999" cy="2971800"/>
          </a:xfrm>
        </p:spPr>
        <p:txBody>
          <a:bodyPr vert="horz" lIns="91440" tIns="45720" rIns="91440" bIns="45720" rtlCol="0" anchor="t">
            <a:normAutofit/>
          </a:bodyPr>
          <a:lstStyle/>
          <a:p>
            <a:r>
              <a:rPr lang="el-GR" sz="1600">
                <a:solidFill>
                  <a:schemeClr val="bg1"/>
                </a:solidFill>
              </a:rPr>
              <a:t>Ο τρόπος παραγωγής του κρασιού σε παλαιότερες εποχές δεν διέφερε ουσιαστικά από τις σύγχρονες πρακτικές. Είναι αξιοσημείωτο πως σώζονται ως τις μέρες μας κείμενα του Θεόφραστου, τα οποία περιέχουν πληροφορίες γύρω από τους τρόπους καλλιέργειας. Οι Έλληνες γνώριζαν την παλαίωση του κρασιού, την οποία επιτυγχάναν μέσα σε θαμμένα πιθάρια, σφραγισμένα με γύψο και ρετσίνι. Το κρασί εμφιαλωνόταν σε ασκούς ή σε σφραγισμένους πήλινους αμφορείς, αλειμμένους με πίσσα για να μένουν στεγανοί.</a:t>
            </a:r>
          </a:p>
        </p:txBody>
      </p:sp>
    </p:spTree>
    <p:extLst>
      <p:ext uri="{BB962C8B-B14F-4D97-AF65-F5344CB8AC3E}">
        <p14:creationId xmlns:p14="http://schemas.microsoft.com/office/powerpoint/2010/main" val="426585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7E0A4F-FE1D-4A81-8D8F-986345F71C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7B237C1-E8A0-4DD3-B6C5-F2D54F796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8D62F0D-6BD4-4DD4-B125-6F7A952A3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928E8CD-5219-4795-91D4-9618DB8E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685602F4-46AD-48F4-A3AE-5083F81E3DAF}"/>
              </a:ext>
            </a:extLst>
          </p:cNvPr>
          <p:cNvSpPr>
            <a:spLocks noGrp="1"/>
          </p:cNvSpPr>
          <p:nvPr>
            <p:ph type="title"/>
          </p:nvPr>
        </p:nvSpPr>
        <p:spPr>
          <a:xfrm>
            <a:off x="639098" y="629265"/>
            <a:ext cx="5132438" cy="1622322"/>
          </a:xfrm>
        </p:spPr>
        <p:txBody>
          <a:bodyPr>
            <a:normAutofit/>
          </a:bodyPr>
          <a:lstStyle/>
          <a:p>
            <a:r>
              <a:rPr lang="el-GR">
                <a:solidFill>
                  <a:srgbClr val="EBEBEB"/>
                </a:solidFill>
              </a:rPr>
              <a:t>Το εμπόριο των ελληνικών κρασιών</a:t>
            </a:r>
          </a:p>
        </p:txBody>
      </p:sp>
      <p:sp>
        <p:nvSpPr>
          <p:cNvPr id="3" name="Θέση περιεχομένου 2">
            <a:extLst>
              <a:ext uri="{FF2B5EF4-FFF2-40B4-BE49-F238E27FC236}">
                <a16:creationId xmlns:a16="http://schemas.microsoft.com/office/drawing/2014/main" id="{448258C3-AEC5-48D1-92E5-B4F7F173A9D7}"/>
              </a:ext>
            </a:extLst>
          </p:cNvPr>
          <p:cNvSpPr>
            <a:spLocks noGrp="1"/>
          </p:cNvSpPr>
          <p:nvPr>
            <p:ph idx="1"/>
          </p:nvPr>
        </p:nvSpPr>
        <p:spPr>
          <a:xfrm>
            <a:off x="639098" y="2418735"/>
            <a:ext cx="5132439" cy="3811742"/>
          </a:xfrm>
        </p:spPr>
        <p:txBody>
          <a:bodyPr vert="horz" lIns="91440" tIns="45720" rIns="91440" bIns="45720" rtlCol="0" anchor="ctr">
            <a:normAutofit/>
          </a:bodyPr>
          <a:lstStyle/>
          <a:p>
            <a:pPr>
              <a:lnSpc>
                <a:spcPct val="90000"/>
              </a:lnSpc>
            </a:pPr>
            <a:r>
              <a:rPr lang="el-GR" sz="1500">
                <a:solidFill>
                  <a:srgbClr val="FFFFFF"/>
                </a:solidFill>
              </a:rPr>
              <a:t>Το εμπόριο των ελληνικών κρασιών απλωνόταν σε ολόκληρη τη Μεσόγειο μέχρι την ιβηρική χερσόνησο και τον Εύξεινο πόντο και αποτελούσε μία από τις σημαντικότερες οικονομικές δραστηριότητες. Σε αρκετές πόλεις υπήρχαν ειδικοί νόμοι ώστε να εξασφαλίζεται η ποιότητα του κρασιού, αλλά και ενάντια στον ανταγωνισμό και τις εισαγωγές. Χαρακτηριστικότερο παράδειγμα αποτελεί η νομοθεσία της Θάσου, σύμφωνα με την οποία πλοία με ξένο κρασί που πλησίαζαν το νησί θα έπρεπε να δημεύονται. Χαρακτηριστικό ήταν το κρασί Δένθις (ίσως το αρχαιότερο κρασί με ονομασία προέλευσης), που παρήγετο στην Δενθαλιάτιδα Χώρα (σημερινή περιοχή Αλαγονίας)</a:t>
            </a:r>
          </a:p>
        </p:txBody>
      </p:sp>
      <p:pic>
        <p:nvPicPr>
          <p:cNvPr id="4" name="Εικόνα 4" descr="Εικόνα που περιέχει κρασί, πίνακας, γυαλί, εσωτερικό&#10;&#10;Η περιγραφή δημιουργήθηκε με πολύ υψηλή αξιοπιστία">
            <a:extLst>
              <a:ext uri="{FF2B5EF4-FFF2-40B4-BE49-F238E27FC236}">
                <a16:creationId xmlns:a16="http://schemas.microsoft.com/office/drawing/2014/main" id="{1F54BCDF-81DA-4FE6-B4BE-E2D3B9D57043}"/>
              </a:ext>
            </a:extLst>
          </p:cNvPr>
          <p:cNvPicPr>
            <a:picLocks noChangeAspect="1"/>
          </p:cNvPicPr>
          <p:nvPr/>
        </p:nvPicPr>
        <p:blipFill>
          <a:blip r:embed="rId3"/>
          <a:stretch>
            <a:fillRect/>
          </a:stretch>
        </p:blipFill>
        <p:spPr>
          <a:xfrm>
            <a:off x="7661362" y="645106"/>
            <a:ext cx="2935654" cy="5585369"/>
          </a:xfrm>
          <a:prstGeom prst="rect">
            <a:avLst/>
          </a:prstGeom>
        </p:spPr>
      </p:pic>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048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FA092-3B12-42CF-8B0A-013D19933288}"/>
              </a:ext>
            </a:extLst>
          </p:cNvPr>
          <p:cNvSpPr>
            <a:spLocks noGrp="1"/>
          </p:cNvSpPr>
          <p:nvPr>
            <p:ph type="title"/>
          </p:nvPr>
        </p:nvSpPr>
        <p:spPr>
          <a:xfrm>
            <a:off x="967791" y="1449324"/>
            <a:ext cx="2621734" cy="4391640"/>
          </a:xfrm>
        </p:spPr>
        <p:txBody>
          <a:bodyPr anchor="t">
            <a:normAutofit/>
          </a:bodyPr>
          <a:lstStyle/>
          <a:p>
            <a:r>
              <a:rPr lang="el-GR" sz="2800">
                <a:solidFill>
                  <a:schemeClr val="tx1"/>
                </a:solidFill>
              </a:rPr>
              <a:t>Το κρασί σήμερα </a:t>
            </a:r>
          </a:p>
        </p:txBody>
      </p:sp>
      <p:sp>
        <p:nvSpPr>
          <p:cNvPr id="3" name="Θέση περιεχομένου 2">
            <a:extLst>
              <a:ext uri="{FF2B5EF4-FFF2-40B4-BE49-F238E27FC236}">
                <a16:creationId xmlns:a16="http://schemas.microsoft.com/office/drawing/2014/main" id="{EB4E4C2A-F92E-44AA-9223-838AEFA9E061}"/>
              </a:ext>
            </a:extLst>
          </p:cNvPr>
          <p:cNvSpPr>
            <a:spLocks noGrp="1"/>
          </p:cNvSpPr>
          <p:nvPr>
            <p:ph idx="1"/>
          </p:nvPr>
        </p:nvSpPr>
        <p:spPr>
          <a:xfrm>
            <a:off x="3750393" y="1449324"/>
            <a:ext cx="6230220" cy="4391640"/>
          </a:xfrm>
        </p:spPr>
        <p:txBody>
          <a:bodyPr vert="horz" lIns="91440" tIns="45720" rIns="91440" bIns="45720" rtlCol="0">
            <a:normAutofit/>
          </a:bodyPr>
          <a:lstStyle/>
          <a:p>
            <a:r>
              <a:rPr lang="el-GR">
                <a:solidFill>
                  <a:schemeClr val="tx1"/>
                </a:solidFill>
              </a:rPr>
              <a:t>Τα τελευταία 150 χρόνια, η παραγωγή οίνου γνώρισε μια επαναστατική μετεξέλιξη ως τέχνη και ως επιστήμη. Έχοντας πρόσβαση στην ψύξη, τα οινοποιεία διευκολύνθηκαν στον έλεγχο της θερμοκρασίας της διαδικασίας ζύμωσης και της παραγωγής οίνων υψηλής ποιότητας σε θερμά κλίματα. Η εισαγωγή μηχανημάτων συγκομιδής επέτρεψε στους οινοπαραγωγούς να αυξήσουν το μέγεθος των αμπελώνων τους και να τους κάνουν παραγωγικότερους.</a:t>
            </a:r>
          </a:p>
        </p:txBody>
      </p:sp>
    </p:spTree>
    <p:extLst>
      <p:ext uri="{BB962C8B-B14F-4D97-AF65-F5344CB8AC3E}">
        <p14:creationId xmlns:p14="http://schemas.microsoft.com/office/powerpoint/2010/main" val="835108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ουρανός, μπουκάλι, κρασί, πίνακας&#10;&#10;Η περιγραφή δημιουργήθηκε με πολύ υψηλή αξιοπιστία">
            <a:extLst>
              <a:ext uri="{FF2B5EF4-FFF2-40B4-BE49-F238E27FC236}">
                <a16:creationId xmlns:a16="http://schemas.microsoft.com/office/drawing/2014/main" id="{BF582627-2F6D-408B-9814-828A3F3CD7BB}"/>
              </a:ext>
            </a:extLst>
          </p:cNvPr>
          <p:cNvPicPr>
            <a:picLocks noChangeAspect="1"/>
          </p:cNvPicPr>
          <p:nvPr/>
        </p:nvPicPr>
        <p:blipFill rotWithShape="1">
          <a:blip r:embed="rId2">
            <a:duotone>
              <a:prstClr val="black"/>
              <a:schemeClr val="accent5">
                <a:tint val="45000"/>
                <a:satMod val="400000"/>
              </a:schemeClr>
            </a:duotone>
            <a:alphaModFix amt="25000"/>
          </a:blip>
          <a:srcRect t="20962" r="-1" b="-1"/>
          <a:stretch/>
        </p:blipFill>
        <p:spPr>
          <a:xfrm>
            <a:off x="474133" y="482600"/>
            <a:ext cx="11243734" cy="5909733"/>
          </a:xfrm>
          <a:prstGeom prst="rect">
            <a:avLst/>
          </a:prstGeom>
        </p:spPr>
      </p:pic>
      <p:sp>
        <p:nvSpPr>
          <p:cNvPr id="2" name="Τίτλος 1">
            <a:extLst>
              <a:ext uri="{FF2B5EF4-FFF2-40B4-BE49-F238E27FC236}">
                <a16:creationId xmlns:a16="http://schemas.microsoft.com/office/drawing/2014/main" id="{58A92D5D-6762-4C05-8199-F469E6625B42}"/>
              </a:ext>
            </a:extLst>
          </p:cNvPr>
          <p:cNvSpPr>
            <a:spLocks noGrp="1"/>
          </p:cNvSpPr>
          <p:nvPr>
            <p:ph type="title"/>
          </p:nvPr>
        </p:nvSpPr>
        <p:spPr/>
        <p:txBody>
          <a:bodyPr>
            <a:normAutofit/>
          </a:bodyPr>
          <a:lstStyle/>
          <a:p>
            <a:pPr>
              <a:lnSpc>
                <a:spcPct val="90000"/>
              </a:lnSpc>
            </a:pPr>
            <a:r>
              <a:rPr lang="el-GR" sz="3100"/>
              <a:t>Τοπικά προϊόντα παραγωγής της Σαντορίνης</a:t>
            </a:r>
          </a:p>
        </p:txBody>
      </p:sp>
      <p:sp>
        <p:nvSpPr>
          <p:cNvPr id="3" name="Θέση περιεχομένου 2">
            <a:extLst>
              <a:ext uri="{FF2B5EF4-FFF2-40B4-BE49-F238E27FC236}">
                <a16:creationId xmlns:a16="http://schemas.microsoft.com/office/drawing/2014/main" id="{7F07D905-5181-4B3B-BB3A-6C187C4A0CC3}"/>
              </a:ext>
            </a:extLst>
          </p:cNvPr>
          <p:cNvSpPr>
            <a:spLocks noGrp="1"/>
          </p:cNvSpPr>
          <p:nvPr>
            <p:ph idx="1"/>
          </p:nvPr>
        </p:nvSpPr>
        <p:spPr>
          <a:xfrm>
            <a:off x="1154954" y="1820333"/>
            <a:ext cx="8825659" cy="4199467"/>
          </a:xfrm>
        </p:spPr>
        <p:txBody>
          <a:bodyPr vert="horz" lIns="91440" tIns="45720" rIns="91440" bIns="45720" rtlCol="0" anchor="ctr">
            <a:normAutofit/>
          </a:bodyPr>
          <a:lstStyle/>
          <a:p>
            <a:r>
              <a:rPr lang="el-GR">
                <a:solidFill>
                  <a:schemeClr val="bg1"/>
                </a:solidFill>
              </a:rPr>
              <a:t>Η Σαντορίνη έχει μια μεγάλη παράδοση στην αμπελουργία, τουλάχιστον 3500 χρόνια. Το μοναδικό της κλίμα σε συνδυασμό με τη σύσταση του εδάφους έχουν κάνει τις ποικιλίες που οινοποιούνται να δίνουν κρασιά με ξεχωριστή προσωπικότητα.</a:t>
            </a:r>
          </a:p>
          <a:p>
            <a:r>
              <a:rPr lang="el-GR">
                <a:solidFill>
                  <a:schemeClr val="bg1"/>
                </a:solidFill>
              </a:rPr>
              <a:t>Η Σαντορίνη διαθέτει έναν από τους πιο παλιούς αμπελώνες σε όλο το κόσμο που προέρχεται από τα προιστορικά χρόνια. Οι βασικές ποικιλίες σταφυλίων που καλλιεργούνται στη Σαντορίνη και δίνουν όλη τη μεγάλη ποικιλία των κρασιών της είναι το Ασύρτικο (που δίνει το 80% της παραγωγής της Σαντορίνης), το Αθήρι και το Αηδάνι από τα λευκά και η Μαντηλαριά, το Μαυροτράγανο και το Βουδόματο από τα κόκκινα. Τα κρασιά της Σαντορίνης χαρακτηρίζονται από έντονα αρώματα και γεύσεις και υψηλούς αλκοολικούς βαθμούς.</a:t>
            </a:r>
          </a:p>
          <a:p>
            <a:endParaRPr lang="el-GR">
              <a:solidFill>
                <a:schemeClr val="bg1"/>
              </a:solidFill>
            </a:endParaRPr>
          </a:p>
        </p:txBody>
      </p:sp>
    </p:spTree>
    <p:extLst>
      <p:ext uri="{BB962C8B-B14F-4D97-AF65-F5344CB8AC3E}">
        <p14:creationId xmlns:p14="http://schemas.microsoft.com/office/powerpoint/2010/main" val="167651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856CBF-7F8C-4A1F-B0A9-BF03280331ED}"/>
              </a:ext>
            </a:extLst>
          </p:cNvPr>
          <p:cNvSpPr>
            <a:spLocks noGrp="1"/>
          </p:cNvSpPr>
          <p:nvPr>
            <p:ph type="ctrTitle"/>
          </p:nvPr>
        </p:nvSpPr>
        <p:spPr>
          <a:xfrm>
            <a:off x="1683171" y="1143000"/>
            <a:ext cx="8825658" cy="3389217"/>
          </a:xfrm>
        </p:spPr>
        <p:txBody>
          <a:bodyPr anchor="ctr">
            <a:normAutofit/>
          </a:bodyPr>
          <a:lstStyle/>
          <a:p>
            <a:pPr algn="ctr">
              <a:lnSpc>
                <a:spcPct val="90000"/>
              </a:lnSpc>
            </a:pPr>
            <a:r>
              <a:rPr lang="el-GR" sz="5100">
                <a:solidFill>
                  <a:srgbClr val="FFFFFF"/>
                </a:solidFill>
              </a:rPr>
              <a:t>ΣΑΣ ΕΥΧΑΡΙΣΤΩ ΠΟΛΎ ΠΟΥ ΔΙΑΒΑΣΑΤΕ ΤΗΝ ΕΡΓΑΣΙΑ ΜΟΥ ΣΧΕΤΙΚΑ ΜΕ ΤΗΝ ΙΣΤΟΡΙΑ ΤΟΥ ΚΡΑΣΙΟΥ </a:t>
            </a:r>
          </a:p>
        </p:txBody>
      </p:sp>
      <p:sp>
        <p:nvSpPr>
          <p:cNvPr id="3" name="Υπότιτλος 2">
            <a:extLst>
              <a:ext uri="{FF2B5EF4-FFF2-40B4-BE49-F238E27FC236}">
                <a16:creationId xmlns:a16="http://schemas.microsoft.com/office/drawing/2014/main" id="{5EA79F5E-E394-4C77-A97B-02B04353B698}"/>
              </a:ext>
            </a:extLst>
          </p:cNvPr>
          <p:cNvSpPr>
            <a:spLocks noGrp="1"/>
          </p:cNvSpPr>
          <p:nvPr>
            <p:ph type="subTitle" idx="1"/>
          </p:nvPr>
        </p:nvSpPr>
        <p:spPr>
          <a:xfrm>
            <a:off x="1683171" y="5240851"/>
            <a:ext cx="8825658" cy="828932"/>
          </a:xfrm>
        </p:spPr>
        <p:txBody>
          <a:bodyPr>
            <a:normAutofit/>
          </a:bodyPr>
          <a:lstStyle/>
          <a:p>
            <a:pPr algn="ctr"/>
            <a:r>
              <a:rPr lang="el-GR" sz="4800" b="1" dirty="0">
                <a:solidFill>
                  <a:srgbClr val="7030A0"/>
                </a:solidFill>
              </a:rPr>
              <a:t>ΤΕΛΟΣ </a:t>
            </a:r>
          </a:p>
          <a:p>
            <a:pPr algn="ctr"/>
            <a:endParaRPr lang="el-GR" sz="2400" dirty="0">
              <a:solidFill>
                <a:schemeClr val="tx2"/>
              </a:solidFill>
            </a:endParaRPr>
          </a:p>
        </p:txBody>
      </p:sp>
    </p:spTree>
    <p:extLst>
      <p:ext uri="{BB962C8B-B14F-4D97-AF65-F5344CB8AC3E}">
        <p14:creationId xmlns:p14="http://schemas.microsoft.com/office/powerpoint/2010/main" val="3041588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0</Words>
  <Application>Microsoft Office PowerPoint</Application>
  <PresentationFormat>Ευρεία οθόνη</PresentationFormat>
  <Paragraphs>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Αίθουσα συσκέψεων "Ιόν"</vt:lpstr>
      <vt:lpstr>Η ΙΣΤΟΡΙΑ ΤΟΥ ΚΡΑΣΙΟΥ</vt:lpstr>
      <vt:lpstr>Τι είναι το κρασί;</vt:lpstr>
      <vt:lpstr>Το κρασί και οι Αρχαίοι Έλληνες</vt:lpstr>
      <vt:lpstr>Το κρασί στο Βυζάντιο </vt:lpstr>
      <vt:lpstr>Ο τρόπος παραγωγής του κρασιού παλιά</vt:lpstr>
      <vt:lpstr>Το εμπόριο των ελληνικών κρασιών</vt:lpstr>
      <vt:lpstr>Το κρασί σήμερα </vt:lpstr>
      <vt:lpstr>Τοπικά προϊόντα παραγωγής της Σαντορίνης</vt:lpstr>
      <vt:lpstr>ΣΑΣ ΕΥΧΑΡΙΣΤΩ ΠΟΛΎ ΠΟΥ ΔΙΑΒΑΣΑΤΕ ΤΗΝ ΕΡΓΑΣΙΑ ΜΟΥ ΣΧΕΤΙΚΑ ΜΕ ΤΗΝ ΙΣΤΟΡΙΑ ΤΟΥ ΚΡΑΣΙΟΥ </vt:lpstr>
      <vt:lpstr>ΔΥΚΤΙΟΓΡΑΦΙΑ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ΙΣΤΟΡΙΑ ΤΟΥ ΚΡΑΣΙΟΥ</dc:title>
  <dc:creator/>
  <cp:lastModifiedBy/>
  <cp:revision>162</cp:revision>
  <dcterms:created xsi:type="dcterms:W3CDTF">2012-08-02T13:11:46Z</dcterms:created>
  <dcterms:modified xsi:type="dcterms:W3CDTF">2019-04-20T13:57:56Z</dcterms:modified>
</cp:coreProperties>
</file>