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77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24/4/2019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400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1163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dirty="0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4669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9283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24/4/2019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194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24/4/2019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1302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9460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519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086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332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24/4/2019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935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24/4/2019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157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24/4/2019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58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24/4/2019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56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24/4/2019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44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24/4/2019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98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526F0F3-3C53-41BC-8FFD-0BFB6DD91672}" type="datetimeFigureOut">
              <a:rPr lang="el-GR" smtClean="0"/>
              <a:t>24/4/2019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2019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319174"/>
            <a:ext cx="9365225" cy="1519306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l-GR" b="1" dirty="0">
                <a:solidFill>
                  <a:schemeClr val="accent1"/>
                </a:solidFill>
                <a:cs typeface="Calibri Light"/>
              </a:rPr>
              <a:t>ΠΑΡΑ</a:t>
            </a:r>
            <a:r>
              <a:rPr lang="el-GR" b="1" dirty="0">
                <a:solidFill>
                  <a:schemeClr val="tx1">
                    <a:lumMod val="95000"/>
                  </a:schemeClr>
                </a:solidFill>
                <a:cs typeface="Calibri Light"/>
              </a:rPr>
              <a:t>ΓΩΓΗ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  <a:cs typeface="Calibri Light"/>
              </a:rPr>
              <a:t> </a:t>
            </a:r>
            <a:r>
              <a:rPr lang="el-GR" b="1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 Light"/>
              </a:rPr>
              <a:t>ΚΡΑΣ</a:t>
            </a:r>
            <a:r>
              <a:rPr lang="el-GR" b="1" dirty="0">
                <a:solidFill>
                  <a:schemeClr val="accent1">
                    <a:lumMod val="20000"/>
                    <a:lumOff val="80000"/>
                  </a:schemeClr>
                </a:solidFill>
                <a:cs typeface="Calibri Light"/>
              </a:rPr>
              <a:t>ΙΟΥ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147296"/>
            <a:ext cx="9144000" cy="2295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l-GR" sz="2800" dirty="0">
                <a:cs typeface="Calibri"/>
              </a:rPr>
              <a:t>Αναστασία Μουγιολλάρι-Α3</a:t>
            </a:r>
            <a:endParaRPr lang="el-GR" sz="2800"/>
          </a:p>
          <a:p>
            <a:pPr algn="ctr"/>
            <a:r>
              <a:rPr lang="el-GR" sz="2800" dirty="0">
                <a:solidFill>
                  <a:srgbClr val="8AD0D6"/>
                </a:solidFill>
                <a:cs typeface="Calibri"/>
              </a:rPr>
              <a:t>Πληροφορική</a:t>
            </a:r>
            <a:endParaRPr lang="el-GR" sz="2800">
              <a:solidFill>
                <a:srgbClr val="8AD0D6"/>
              </a:solidFill>
            </a:endParaRPr>
          </a:p>
          <a:p>
            <a:pPr algn="ctr"/>
            <a:r>
              <a:rPr lang="el-GR" sz="2800" dirty="0">
                <a:cs typeface="Calibri"/>
              </a:rPr>
              <a:t> Μάϊος 2019</a:t>
            </a:r>
            <a:endParaRPr lang="el-GR" sz="2800"/>
          </a:p>
          <a:p>
            <a:endParaRPr lang="el-GR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DDBF9-C21B-4DA1-BDF3-63D3A7E71C2A}"/>
              </a:ext>
            </a:extLst>
          </p:cNvPr>
          <p:cNvSpPr txBox="1"/>
          <p:nvPr/>
        </p:nvSpPr>
        <p:spPr>
          <a:xfrm>
            <a:off x="4638368" y="274565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512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609B9F-76F1-4A5A-9429-7AD6E2ED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cs typeface="Calibri Light"/>
              </a:rPr>
              <a:t>Παραγωγή Λευκού Κρασιού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430C53-2B32-4A27-9B4D-2E6A4839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dirty="0">
                <a:cs typeface="Calibri"/>
              </a:rPr>
              <a:t>Λευκό κρασί µ</a:t>
            </a:r>
            <a:r>
              <a:rPr lang="el-GR" dirty="0" err="1">
                <a:cs typeface="Calibri"/>
              </a:rPr>
              <a:t>πορεί</a:t>
            </a:r>
            <a:r>
              <a:rPr lang="el-GR" dirty="0">
                <a:cs typeface="Calibri"/>
              </a:rPr>
              <a:t> να παρασκευαστεί είτε από λευκά, είτε από κόκκινα σταφύλια. Για την παραγωγή λευκού κρασιού άριστης ποιότητας πρέπει:</a:t>
            </a:r>
            <a:endParaRPr lang="el-GR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l-GR" dirty="0">
                <a:cs typeface="Calibri"/>
              </a:rPr>
              <a:t>1. Να </a:t>
            </a:r>
            <a:r>
              <a:rPr lang="el-GR" dirty="0" err="1">
                <a:cs typeface="Calibri"/>
              </a:rPr>
              <a:t>χρησιµοποιηθούν</a:t>
            </a:r>
            <a:r>
              <a:rPr lang="el-GR" dirty="0">
                <a:cs typeface="Calibri"/>
              </a:rPr>
              <a:t> σταφύλια χωρίς µ</a:t>
            </a:r>
            <a:r>
              <a:rPr lang="el-GR" dirty="0" err="1">
                <a:cs typeface="Calibri"/>
              </a:rPr>
              <a:t>ούχλες</a:t>
            </a:r>
            <a:r>
              <a:rPr lang="el-GR" dirty="0">
                <a:cs typeface="Calibri"/>
              </a:rPr>
              <a:t> και άλλα </a:t>
            </a:r>
            <a:r>
              <a:rPr lang="el-GR" dirty="0" err="1">
                <a:cs typeface="Calibri"/>
              </a:rPr>
              <a:t>χτυπήµατα</a:t>
            </a:r>
            <a:r>
              <a:rPr lang="el-GR" dirty="0">
                <a:cs typeface="Calibri"/>
              </a:rPr>
              <a:t>.</a:t>
            </a:r>
            <a:endParaRPr lang="el-GR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l-GR" dirty="0">
                <a:cs typeface="Calibri"/>
              </a:rPr>
              <a:t>2.Η έκθλιψη των σταφυλιών δεν πρέπει να είναι έντονη.</a:t>
            </a:r>
            <a:endParaRPr lang="el-GR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l-GR" dirty="0">
                <a:cs typeface="Calibri"/>
              </a:rPr>
              <a:t>3. Ο </a:t>
            </a:r>
            <a:r>
              <a:rPr lang="el-GR" dirty="0" err="1">
                <a:cs typeface="Calibri"/>
              </a:rPr>
              <a:t>διαχωρισµός</a:t>
            </a:r>
            <a:r>
              <a:rPr lang="el-GR" dirty="0">
                <a:cs typeface="Calibri"/>
              </a:rPr>
              <a:t> του µ</a:t>
            </a:r>
            <a:r>
              <a:rPr lang="el-GR" dirty="0" err="1">
                <a:cs typeface="Calibri"/>
              </a:rPr>
              <a:t>ούστου</a:t>
            </a:r>
            <a:r>
              <a:rPr lang="el-GR" dirty="0">
                <a:cs typeface="Calibri"/>
              </a:rPr>
              <a:t> από τα </a:t>
            </a:r>
            <a:r>
              <a:rPr lang="el-GR" dirty="0" err="1">
                <a:cs typeface="Calibri"/>
              </a:rPr>
              <a:t>στέµφυλα</a:t>
            </a:r>
            <a:r>
              <a:rPr lang="el-GR" dirty="0">
                <a:cs typeface="Calibri"/>
              </a:rPr>
              <a:t> πρέπει να γίνει όσο το δυνατόν γρηγορότερα.</a:t>
            </a:r>
            <a:endParaRPr lang="el-GR">
              <a:cs typeface="Calibri"/>
            </a:endParaRP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9BA2EC79-B80F-4CCE-A587-64BF8470A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2351269"/>
            <a:ext cx="5451627" cy="35980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323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78A87F-A8E3-41C6-BC33-8B7084C69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ΠΑΡΑΓΩΓΗ ΚΟΚΚΙΝΟΥ ΚΡΑΣΙΟΥ</a:t>
            </a:r>
            <a:endParaRPr lang="el-GR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98A86B-98BC-46E6-9C08-E325564E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sz="1800" b="1" dirty="0"/>
              <a:t>1.</a:t>
            </a:r>
            <a:r>
              <a:rPr lang="el-GR" sz="1800" dirty="0"/>
              <a:t> Για την παραγωγή κόκκινου κρασιού, η </a:t>
            </a:r>
            <a:r>
              <a:rPr lang="el-GR" sz="1800" dirty="0" err="1"/>
              <a:t>ζύµωση</a:t>
            </a:r>
            <a:r>
              <a:rPr lang="el-GR" sz="1800" dirty="0"/>
              <a:t> πρέπει να γίνεται παρουσία των </a:t>
            </a:r>
            <a:r>
              <a:rPr lang="el-GR" sz="1800" dirty="0" err="1"/>
              <a:t>στεµφύλων</a:t>
            </a:r>
            <a:r>
              <a:rPr lang="el-GR" sz="1800" dirty="0"/>
              <a:t>, αφού οι υπεύθυνες για το </a:t>
            </a:r>
            <a:r>
              <a:rPr lang="el-GR" dirty="0" err="1"/>
              <a:t>χρώµα</a:t>
            </a:r>
            <a:r>
              <a:rPr lang="el-GR" sz="1800" dirty="0"/>
              <a:t> ουσίες.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1800" b="1" dirty="0"/>
              <a:t> 2.</a:t>
            </a:r>
            <a:r>
              <a:rPr lang="el-GR" sz="1800" dirty="0"/>
              <a:t> Κατά τη διάρκεια της </a:t>
            </a:r>
            <a:r>
              <a:rPr lang="el-GR" sz="1800" dirty="0" err="1"/>
              <a:t>ζύµωσης</a:t>
            </a:r>
            <a:r>
              <a:rPr lang="el-GR" sz="1800" dirty="0"/>
              <a:t> όταν ο </a:t>
            </a:r>
            <a:r>
              <a:rPr lang="el-GR" sz="1800" dirty="0" err="1"/>
              <a:t>ρυθµός</a:t>
            </a:r>
            <a:r>
              <a:rPr lang="el-GR" sz="1800" dirty="0"/>
              <a:t> είναι </a:t>
            </a:r>
            <a:r>
              <a:rPr lang="el-GR" sz="1800" dirty="0" err="1"/>
              <a:t>χαµηλός</a:t>
            </a:r>
            <a:r>
              <a:rPr lang="el-GR" sz="1800" dirty="0"/>
              <a:t>, καλό είναι το υγρό να ανακυκλώνεται από τον </a:t>
            </a:r>
            <a:r>
              <a:rPr lang="el-GR" sz="1800" dirty="0" err="1"/>
              <a:t>πυθµένα</a:t>
            </a:r>
            <a:r>
              <a:rPr lang="el-GR" sz="1800" dirty="0"/>
              <a:t> στην επιφάνεια του </a:t>
            </a:r>
            <a:r>
              <a:rPr lang="el-GR" sz="1800" dirty="0" err="1"/>
              <a:t>δοχείου.ρίσκονται</a:t>
            </a:r>
            <a:r>
              <a:rPr lang="el-GR" sz="1800" dirty="0"/>
              <a:t> στα </a:t>
            </a:r>
            <a:r>
              <a:rPr lang="el-GR" sz="1800" dirty="0" err="1"/>
              <a:t>στέµφυλα</a:t>
            </a:r>
            <a:r>
              <a:rPr lang="el-GR" sz="18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1800" b="1" dirty="0"/>
              <a:t>3. </a:t>
            </a:r>
            <a:r>
              <a:rPr lang="el-GR" sz="1800" dirty="0"/>
              <a:t>Κατά τη διάρκεια της </a:t>
            </a:r>
            <a:r>
              <a:rPr lang="el-GR" sz="1800" dirty="0" err="1"/>
              <a:t>ζύµωσης</a:t>
            </a:r>
            <a:r>
              <a:rPr lang="el-GR" sz="1800" dirty="0"/>
              <a:t> όταν ο </a:t>
            </a:r>
            <a:r>
              <a:rPr lang="el-GR" sz="1800" dirty="0" err="1"/>
              <a:t>ρυθµός</a:t>
            </a:r>
            <a:r>
              <a:rPr lang="el-GR" sz="1800" dirty="0"/>
              <a:t> είναι </a:t>
            </a:r>
            <a:r>
              <a:rPr lang="el-GR" sz="1800" dirty="0" err="1"/>
              <a:t>χαµηλός</a:t>
            </a:r>
            <a:r>
              <a:rPr lang="el-GR" sz="1800" dirty="0"/>
              <a:t>, καλό είναι το υγρό να ανακυκλώνεται από τον </a:t>
            </a:r>
            <a:r>
              <a:rPr lang="el-GR" sz="1800" dirty="0" err="1"/>
              <a:t>πυθµένα</a:t>
            </a:r>
            <a:r>
              <a:rPr lang="el-GR" sz="1800" dirty="0"/>
              <a:t> στην επιφάνεια του δοχείου.</a:t>
            </a:r>
          </a:p>
          <a:p>
            <a:pPr marL="0" indent="0">
              <a:lnSpc>
                <a:spcPct val="90000"/>
              </a:lnSpc>
              <a:buNone/>
            </a:pPr>
            <a:endParaRPr lang="el-GR" sz="1400"/>
          </a:p>
        </p:txBody>
      </p:sp>
      <p:pic>
        <p:nvPicPr>
          <p:cNvPr id="4" name="Εικόνα 4" descr="Εικόνα που περιέχει κοντέινερ, εσωτερικό, γυαλί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CF203ADA-515B-45DA-8122-0745BF7780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08" r="13040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247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D919468-40C7-4472-B7ED-75026074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ΡΟΖΕ ΚΡΑΣΙ</a:t>
            </a:r>
            <a:endParaRPr lang="el-GR" b="1">
              <a:solidFill>
                <a:schemeClr val="tx1"/>
              </a:solidFill>
            </a:endParaRPr>
          </a:p>
        </p:txBody>
      </p:sp>
      <p:sp useBgFill="1">
        <p:nvSpPr>
          <p:cNvPr id="14" name="Freeform: Shape 18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FC203A13-F192-4B53-8B4A-81B24E6A3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sz="1700" b="1"/>
              <a:t>1.</a:t>
            </a:r>
            <a:r>
              <a:rPr lang="el-GR" sz="1700"/>
              <a:t> Το ροζέ κρασί προκύπτει όταν οι φλούδες των κόκκινων σταφυλιών αγγίξουν το κρασί για ένα μικρό χρονικό διάστημα.</a:t>
            </a:r>
          </a:p>
          <a:p>
            <a:pPr marL="0" indent="0">
              <a:lnSpc>
                <a:spcPct val="90000"/>
              </a:lnSpc>
              <a:buClr>
                <a:srgbClr val="8AD0D6"/>
              </a:buClr>
              <a:buNone/>
            </a:pPr>
            <a:r>
              <a:rPr lang="el-GR" sz="1700" b="1"/>
              <a:t>2.</a:t>
            </a:r>
            <a:r>
              <a:rPr lang="el-GR" sz="1700"/>
              <a:t> Οι πρωτογενείς γεύσεις του ροζέ κρασιού είναι κόκκινα φρούτα, άνθη, εσπεριδοειδή (ίσως και πεπόνι), με μια ευχάριστη τραγανή πράσινη γεύση στο τελείωμα παρόμοια με σέλινο ή </a:t>
            </a:r>
            <a:r>
              <a:rPr lang="el-GR" sz="1700" err="1"/>
              <a:t>ραβέντι</a:t>
            </a:r>
            <a:r>
              <a:rPr lang="el-GR" sz="1700"/>
              <a:t>. Φυσικά, ανάλογα με την ποικιλία του σταφυλιού η γεύση διαφέρει.</a:t>
            </a:r>
          </a:p>
          <a:p>
            <a:pPr marL="0" indent="0">
              <a:lnSpc>
                <a:spcPct val="90000"/>
              </a:lnSpc>
              <a:buClr>
                <a:srgbClr val="8AD0D6"/>
              </a:buClr>
              <a:buNone/>
            </a:pPr>
            <a:r>
              <a:rPr lang="el-GR" sz="1700"/>
              <a:t>3. Για παράδειγμα, ένα ιταλικό ροζέ με βαθύ χρώμα, το "</a:t>
            </a:r>
            <a:r>
              <a:rPr lang="el-GR" sz="1700" err="1"/>
              <a:t>Rosato</a:t>
            </a:r>
            <a:r>
              <a:rPr lang="el-GR" sz="1700"/>
              <a:t>» έχει γεύσεις από κεράσι μέχρι ξύσμα πορτοκαλιού, ενώ ένα "χλωμό" ροζέ </a:t>
            </a:r>
            <a:r>
              <a:rPr lang="el-GR" sz="1700" err="1"/>
              <a:t>Grenache</a:t>
            </a:r>
            <a:r>
              <a:rPr lang="el-GR" sz="1700"/>
              <a:t> της Προβηγκίας έχει γεύσεις από πεπόνι και λεμόνι μέχρι σέλινο .</a:t>
            </a:r>
          </a:p>
        </p:txBody>
      </p:sp>
      <p:pic>
        <p:nvPicPr>
          <p:cNvPr id="8" name="Εικόνα 8" descr="Εικόνα που περιέχει κρασί, ποτό, πίνακας, γυαλί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9BEFC424-90AA-4492-B081-EE25D480C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16" y="2791504"/>
            <a:ext cx="5451627" cy="317557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02294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Ευρεία οθόνη</PresentationFormat>
  <Paragraphs>0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Ιόν</vt:lpstr>
      <vt:lpstr>ΠΑΡΑΓΩΓΗ ΚΡΑΣΙΟΥ</vt:lpstr>
      <vt:lpstr>Παραγωγή Λευκού Κρασιού</vt:lpstr>
      <vt:lpstr>ΠΑΡΑΓΩΓΗ ΚΟΚΚΙΝΟΥ ΚΡΑΣΙΟΥ</vt:lpstr>
      <vt:lpstr>ΡΟΖΕ ΚΡΑΣΙ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/>
  <cp:lastModifiedBy/>
  <cp:revision>132</cp:revision>
  <dcterms:created xsi:type="dcterms:W3CDTF">2012-08-02T13:11:46Z</dcterms:created>
  <dcterms:modified xsi:type="dcterms:W3CDTF">2019-04-24T11:51:31Z</dcterms:modified>
</cp:coreProperties>
</file>