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7" r:id="rId5"/>
    <p:sldId id="261" r:id="rId6"/>
    <p:sldId id="263" r:id="rId7"/>
    <p:sldId id="262" r:id="rId8"/>
    <p:sldId id="266" r:id="rId9"/>
    <p:sldId id="264" r:id="rId10"/>
    <p:sldId id="265" r:id="rId11"/>
    <p:sldId id="268" r:id="rId12"/>
    <p:sldId id="267" r:id="rId13"/>
    <p:sldId id="269" r:id="rId14"/>
    <p:sldId id="270" r:id="rId15"/>
    <p:sldId id="259" r:id="rId1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59004EF-F54B-4B5F-9F6E-EBB2290FBE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D403C51-D6E7-4207-A2D7-C3C40503A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0026C24-E1CB-4607-A13E-C6ED3BEEC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003B-0EEE-4023-9F81-0B6C2629E934}" type="datetimeFigureOut">
              <a:rPr lang="es-AR" smtClean="0"/>
              <a:t>26/08/2019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0BCB260-F092-4D82-8D69-5FBF52C14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AC200CF-EF6B-43BA-BC3C-EB922E0C1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74815-AC54-43A9-811E-F277DCD776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293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162FFB-D2D1-4612-8051-8207DF37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28717DF-6C1C-4DE2-B6E3-0532DF17A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C667775-2CBC-49AB-A0AF-071145F88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003B-0EEE-4023-9F81-0B6C2629E934}" type="datetimeFigureOut">
              <a:rPr lang="es-AR" smtClean="0"/>
              <a:t>26/08/2019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954A437-55C1-4BB2-BE51-5CC72F023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39A3C01-563B-4BF8-AE59-773EB00DA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74815-AC54-43A9-811E-F277DCD776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7132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4847349-F550-4540-A569-48C04D92E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E0CB422-3190-4346-80E1-D5C58716D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F521F73-A4AC-4563-A01C-2506A048E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003B-0EEE-4023-9F81-0B6C2629E934}" type="datetimeFigureOut">
              <a:rPr lang="es-AR" smtClean="0"/>
              <a:t>26/08/2019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D723EC8-D7A4-4875-B144-4C5878FF6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5698BDF-970B-4F21-BDB1-0B82B7BE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74815-AC54-43A9-811E-F277DCD776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8445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1C2E9AA-8226-44C3-B366-AEFD08CC5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5787CCA-C601-45BC-8003-B193F2C9A7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577551E8-2023-42F8-BF9F-984441E1F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9141576-B788-4218-BEF7-5D6F04437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003B-0EEE-4023-9F81-0B6C2629E934}" type="datetimeFigureOut">
              <a:rPr lang="es-AR" smtClean="0"/>
              <a:t>26/08/2019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FEF7555-4421-4040-BC61-F50C8E3C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CF754FA-B657-4018-9764-7450C5BBA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74815-AC54-43A9-811E-F277DCD776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79522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064C3A-FE50-4BD0-9E9D-40674C514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3455EC8-DA09-4B25-B2E0-C744B8B71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0E697491-2F17-45BE-80E0-04E1C2FD7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92217F05-41DF-4110-B1F3-515282E2E7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39608CBA-CD52-434C-8B9B-5CC1EE681D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FEDAD321-FE52-4743-A5BE-8C319B37C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003B-0EEE-4023-9F81-0B6C2629E934}" type="datetimeFigureOut">
              <a:rPr lang="es-AR" smtClean="0"/>
              <a:t>26/08/2019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35C6D2C1-CF83-428F-A7E0-1672A0003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51DAA508-2330-419A-9CF5-FFCD8708B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74815-AC54-43A9-811E-F277DCD776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88599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3CDD801-D825-40EE-A84B-5F32481BF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485398C0-4858-4E48-AA44-9E9955E95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003B-0EEE-4023-9F81-0B6C2629E934}" type="datetimeFigureOut">
              <a:rPr lang="es-AR" smtClean="0"/>
              <a:t>26/08/2019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512BF6AA-A4C1-49AF-B58E-B3A32F10F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5503EAD6-2042-4E2E-8B19-076D6EC46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74815-AC54-43A9-811E-F277DCD776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594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97AB10AA-35E2-4EBE-8530-27C131D64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003B-0EEE-4023-9F81-0B6C2629E934}" type="datetimeFigureOut">
              <a:rPr lang="es-AR" smtClean="0"/>
              <a:t>26/08/2019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74EC3AA-A91A-4E32-8F79-B4CE7AF16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5B34550-D0AF-45C3-948C-2EB6FB59E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74815-AC54-43A9-811E-F277DCD776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23033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AC613F-42A9-4AF2-AFC4-73339BA67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1A0B9FE0-95A1-49BE-89DC-233DE6883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2EF1465-1389-4957-9043-51404C424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F080FFB-8511-4AD9-9698-C4DBD96D2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003B-0EEE-4023-9F81-0B6C2629E934}" type="datetimeFigureOut">
              <a:rPr lang="es-AR" smtClean="0"/>
              <a:t>26/08/2019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DE6E5075-E99B-4F00-85A3-BF184981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24B2726-AA74-49C7-8FD1-9185FE126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74815-AC54-43A9-811E-F277DCD776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48370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22532C5-77E9-4304-8E6A-C32903103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24CB25CB-62CE-4039-9079-F05F212DC2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3F84B73-6893-47A7-9494-B1D0B4FE6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127AEAD-AD2E-484E-BB7B-CFC4AAC8A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003B-0EEE-4023-9F81-0B6C2629E934}" type="datetimeFigureOut">
              <a:rPr lang="es-AR" smtClean="0"/>
              <a:t>26/08/2019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5339927E-E5A3-4F79-824B-685AAA63C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B95E723-8A70-453D-A65C-30CCCF6FB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74815-AC54-43A9-811E-F277DCD776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6410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9B14200-C604-44B7-9F00-8BAEC792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F1DB6518-931A-440F-9E87-8D19E8EF5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2BA564A-475E-4D54-AD9E-24C454F4D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003B-0EEE-4023-9F81-0B6C2629E934}" type="datetimeFigureOut">
              <a:rPr lang="es-AR" smtClean="0"/>
              <a:t>26/08/2019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BB4D8A2-E14F-4213-99B4-5A9DCE553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F1A7704-E5EA-46D8-B63B-3AA1D8CCF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74815-AC54-43A9-811E-F277DCD776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023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17EDF819-6560-41B3-B29C-DA8340C755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CB6B03AE-D86D-44ED-9CC4-810074B6CB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89CB148-8E54-4C3E-A7FE-54E8B1BD1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003B-0EEE-4023-9F81-0B6C2629E934}" type="datetimeFigureOut">
              <a:rPr lang="es-AR" smtClean="0"/>
              <a:t>26/08/2019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B405ABA-F810-4A4F-9917-ADA813250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3C89CEE-476D-4A2F-B210-32B09A6CC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74815-AC54-43A9-811E-F277DCD776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97682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D161005F-7727-4C9C-B8EB-7939E3644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0C095736-9FD2-4BBA-BA0B-8D45C1D96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34BF33B-D89B-48A7-9BB8-70DC16E786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7003B-0EEE-4023-9F81-0B6C2629E934}" type="datetimeFigureOut">
              <a:rPr lang="es-AR" smtClean="0"/>
              <a:t>26/08/2019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EC59007-41AB-4824-887D-F04F61FF80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9965C15-2759-42D2-B203-6CE42945E3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74815-AC54-43A9-811E-F277DCD776F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913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7C9D414-14F7-46BF-A1FE-7EE3302DBF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582" y="4810237"/>
            <a:ext cx="5088835" cy="2213868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5E3079B4-BF0A-44D5-96EC-77DE3BD24DC6}"/>
              </a:ext>
            </a:extLst>
          </p:cNvPr>
          <p:cNvSpPr/>
          <p:nvPr/>
        </p:nvSpPr>
        <p:spPr>
          <a:xfrm>
            <a:off x="0" y="266338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800" b="1" dirty="0"/>
              <a:t>Seminario Internacional</a:t>
            </a:r>
            <a:br>
              <a:rPr lang="es-AR" sz="2800" b="1" dirty="0"/>
            </a:br>
            <a:r>
              <a:rPr lang="es-AR" sz="2800" b="1" i="1" dirty="0">
                <a:solidFill>
                  <a:schemeClr val="bg1"/>
                </a:solidFill>
                <a:highlight>
                  <a:srgbClr val="800000"/>
                </a:highlight>
              </a:rPr>
              <a:t>Capitales Latinoamericanas: Autonomía y Desarrollo</a:t>
            </a:r>
            <a:r>
              <a:rPr lang="es-AR" sz="2800" b="1" i="1" dirty="0"/>
              <a:t/>
            </a:r>
            <a:br>
              <a:rPr lang="es-AR" sz="2800" b="1" i="1" dirty="0"/>
            </a:br>
            <a:r>
              <a:rPr lang="es-AR" sz="2800" b="1" dirty="0"/>
              <a:t>22-23 de agosto de 2019, Quito, Ecuador</a:t>
            </a:r>
            <a:endParaRPr lang="es-AR" sz="28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B8A0A18C-883D-4278-A16A-EF3B5DCA035E}"/>
              </a:ext>
            </a:extLst>
          </p:cNvPr>
          <p:cNvSpPr txBox="1"/>
          <p:nvPr/>
        </p:nvSpPr>
        <p:spPr>
          <a:xfrm>
            <a:off x="92765" y="2157827"/>
            <a:ext cx="1209923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600" b="1" dirty="0"/>
              <a:t>LUCES Y SOMBRAS DE LA AUTONOMÍA PORTEÑA</a:t>
            </a:r>
          </a:p>
          <a:p>
            <a:pPr algn="ctr"/>
            <a:r>
              <a:rPr lang="es-AR" sz="3600" spc="100" dirty="0"/>
              <a:t>Reflexiones a veintitrés años de su vigencia</a:t>
            </a:r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r>
              <a:rPr lang="es-AR" sz="4000" dirty="0">
                <a:solidFill>
                  <a:schemeClr val="bg1"/>
                </a:solidFill>
                <a:highlight>
                  <a:srgbClr val="800000"/>
                </a:highlight>
              </a:rPr>
              <a:t>Rafael Gentili</a:t>
            </a:r>
          </a:p>
        </p:txBody>
      </p:sp>
    </p:spTree>
    <p:extLst>
      <p:ext uri="{BB962C8B-B14F-4D97-AF65-F5344CB8AC3E}">
        <p14:creationId xmlns:p14="http://schemas.microsoft.com/office/powerpoint/2010/main" val="1052436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kit de primeros auxilios, objeto&#10;&#10;Descripción generada automáticamente">
            <a:extLst>
              <a:ext uri="{FF2B5EF4-FFF2-40B4-BE49-F238E27FC236}">
                <a16:creationId xmlns:a16="http://schemas.microsoft.com/office/drawing/2014/main" xmlns="" id="{2B14C4EA-654F-4437-AF85-78B7A76E8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18" y="211017"/>
            <a:ext cx="1665908" cy="1650764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BFDA1D8-D19D-47B7-998E-552149B6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400" b="1" dirty="0">
                <a:solidFill>
                  <a:schemeClr val="bg1"/>
                </a:solidFill>
                <a:highlight>
                  <a:srgbClr val="800000"/>
                </a:highlight>
              </a:rPr>
              <a:t>Rafael Gentili </a:t>
            </a:r>
            <a:r>
              <a:rPr lang="es-AR" sz="2400" b="1" dirty="0"/>
              <a:t/>
            </a:r>
            <a:br>
              <a:rPr lang="es-AR" sz="2400" b="1" dirty="0"/>
            </a:br>
            <a:r>
              <a:rPr lang="es-AR" sz="2400" b="1" dirty="0"/>
              <a:t>Seminario Internacional</a:t>
            </a:r>
            <a:br>
              <a:rPr lang="es-AR" sz="2400" b="1" dirty="0"/>
            </a:br>
            <a:r>
              <a:rPr lang="es-AR" sz="2400" b="1" i="1" dirty="0">
                <a:solidFill>
                  <a:schemeClr val="bg1"/>
                </a:solidFill>
                <a:highlight>
                  <a:srgbClr val="800000"/>
                </a:highlight>
              </a:rPr>
              <a:t>Capitales Latinoamericanas: Autonomía y Desarrollo</a:t>
            </a:r>
            <a:r>
              <a:rPr lang="es-AR" sz="2400" b="1" i="1" dirty="0"/>
              <a:t/>
            </a:r>
            <a:br>
              <a:rPr lang="es-AR" sz="2400" b="1" i="1" dirty="0"/>
            </a:br>
            <a:r>
              <a:rPr lang="es-AR" sz="2200" b="1" dirty="0"/>
              <a:t>22-23 de agosto de 2019, Quito, Ecuador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24FDB13-4A0A-492C-A9AC-FF848DF806D2}"/>
              </a:ext>
            </a:extLst>
          </p:cNvPr>
          <p:cNvSpPr txBox="1"/>
          <p:nvPr/>
        </p:nvSpPr>
        <p:spPr>
          <a:xfrm>
            <a:off x="1351723" y="2975113"/>
            <a:ext cx="988612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  <a:p>
            <a:r>
              <a:rPr lang="es-AR" sz="4000" b="1" dirty="0"/>
              <a:t>1810-1821	Cabildo de Buenos Aires</a:t>
            </a:r>
          </a:p>
          <a:p>
            <a:r>
              <a:rPr lang="es-AR" sz="4000" b="1" dirty="0"/>
              <a:t>1821-1880	Capital provincia Buenos Aires</a:t>
            </a:r>
          </a:p>
          <a:p>
            <a:r>
              <a:rPr lang="es-AR" sz="4000" b="1" dirty="0"/>
              <a:t>1880-1996	Ciudad federalizada</a:t>
            </a:r>
          </a:p>
          <a:p>
            <a:r>
              <a:rPr lang="es-AR" sz="4000" b="1" dirty="0"/>
              <a:t>1996 a Hoy	Ciudad autónoma</a:t>
            </a:r>
          </a:p>
        </p:txBody>
      </p:sp>
    </p:spTree>
    <p:extLst>
      <p:ext uri="{BB962C8B-B14F-4D97-AF65-F5344CB8AC3E}">
        <p14:creationId xmlns:p14="http://schemas.microsoft.com/office/powerpoint/2010/main" val="870357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kit de primeros auxilios, objeto&#10;&#10;Descripción generada automáticamente">
            <a:extLst>
              <a:ext uri="{FF2B5EF4-FFF2-40B4-BE49-F238E27FC236}">
                <a16:creationId xmlns:a16="http://schemas.microsoft.com/office/drawing/2014/main" xmlns="" id="{2B14C4EA-654F-4437-AF85-78B7A76E8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18" y="211017"/>
            <a:ext cx="1665908" cy="1650764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BFDA1D8-D19D-47B7-998E-552149B6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400" b="1" dirty="0">
                <a:solidFill>
                  <a:schemeClr val="bg1"/>
                </a:solidFill>
                <a:highlight>
                  <a:srgbClr val="800000"/>
                </a:highlight>
              </a:rPr>
              <a:t>Rafael Gentili </a:t>
            </a:r>
            <a:r>
              <a:rPr lang="es-AR" sz="2400" b="1" dirty="0"/>
              <a:t/>
            </a:r>
            <a:br>
              <a:rPr lang="es-AR" sz="2400" b="1" dirty="0"/>
            </a:br>
            <a:r>
              <a:rPr lang="es-AR" sz="2400" b="1" dirty="0"/>
              <a:t>Seminario Internacional</a:t>
            </a:r>
            <a:br>
              <a:rPr lang="es-AR" sz="2400" b="1" dirty="0"/>
            </a:br>
            <a:r>
              <a:rPr lang="es-AR" sz="2400" b="1" i="1" dirty="0">
                <a:solidFill>
                  <a:schemeClr val="bg1"/>
                </a:solidFill>
                <a:highlight>
                  <a:srgbClr val="800000"/>
                </a:highlight>
              </a:rPr>
              <a:t>Capitales Latinoamericanas: Autonomía y Desarrollo</a:t>
            </a:r>
            <a:r>
              <a:rPr lang="es-AR" sz="2400" b="1" i="1" dirty="0"/>
              <a:t/>
            </a:r>
            <a:br>
              <a:rPr lang="es-AR" sz="2400" b="1" i="1" dirty="0"/>
            </a:br>
            <a:r>
              <a:rPr lang="es-AR" sz="2200" b="1" dirty="0"/>
              <a:t>22-23 de agosto de 2019, Quito, Ecuador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24FDB13-4A0A-492C-A9AC-FF848DF806D2}"/>
              </a:ext>
            </a:extLst>
          </p:cNvPr>
          <p:cNvSpPr txBox="1"/>
          <p:nvPr/>
        </p:nvSpPr>
        <p:spPr>
          <a:xfrm>
            <a:off x="838200" y="1814671"/>
            <a:ext cx="1020086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  <a:p>
            <a:pPr algn="ctr"/>
            <a:r>
              <a:rPr lang="es-AR" sz="4000" b="1" dirty="0"/>
              <a:t>TRES EFECTOS INMEDIATOS:</a:t>
            </a:r>
          </a:p>
          <a:p>
            <a:endParaRPr lang="es-AR" sz="4000" b="1" dirty="0"/>
          </a:p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s-AR" sz="4000" b="1" dirty="0"/>
              <a:t>Instituyó ciudadanía.</a:t>
            </a:r>
          </a:p>
          <a:p>
            <a:pPr algn="ctr"/>
            <a:r>
              <a:rPr lang="es-AR" sz="4000" b="1" dirty="0"/>
              <a:t> </a:t>
            </a:r>
          </a:p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s-AR" sz="4000" b="1" dirty="0"/>
              <a:t>Generó proceso de movilización social.</a:t>
            </a:r>
          </a:p>
          <a:p>
            <a:pPr algn="ctr"/>
            <a:endParaRPr lang="es-AR" sz="4000" b="1" dirty="0"/>
          </a:p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s-AR" sz="4000" b="1" dirty="0"/>
              <a:t>La Ciudad recibe fondos por coparticipación.</a:t>
            </a:r>
          </a:p>
        </p:txBody>
      </p:sp>
    </p:spTree>
    <p:extLst>
      <p:ext uri="{BB962C8B-B14F-4D97-AF65-F5344CB8AC3E}">
        <p14:creationId xmlns:p14="http://schemas.microsoft.com/office/powerpoint/2010/main" val="1493574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7F174DC-F429-4073-818C-87CE03FE1D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77" b="1486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50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kit de primeros auxilios, objeto&#10;&#10;Descripción generada automáticamente">
            <a:extLst>
              <a:ext uri="{FF2B5EF4-FFF2-40B4-BE49-F238E27FC236}">
                <a16:creationId xmlns:a16="http://schemas.microsoft.com/office/drawing/2014/main" xmlns="" id="{2B14C4EA-654F-4437-AF85-78B7A76E8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18" y="211017"/>
            <a:ext cx="1665908" cy="1650764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BFDA1D8-D19D-47B7-998E-552149B6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400" b="1" dirty="0">
                <a:solidFill>
                  <a:schemeClr val="bg1"/>
                </a:solidFill>
                <a:highlight>
                  <a:srgbClr val="800000"/>
                </a:highlight>
              </a:rPr>
              <a:t>Rafael Gentili </a:t>
            </a:r>
            <a:r>
              <a:rPr lang="es-AR" sz="2400" b="1" dirty="0"/>
              <a:t/>
            </a:r>
            <a:br>
              <a:rPr lang="es-AR" sz="2400" b="1" dirty="0"/>
            </a:br>
            <a:r>
              <a:rPr lang="es-AR" sz="2400" b="1" dirty="0"/>
              <a:t>Seminario Internacional</a:t>
            </a:r>
            <a:br>
              <a:rPr lang="es-AR" sz="2400" b="1" dirty="0"/>
            </a:br>
            <a:r>
              <a:rPr lang="es-AR" sz="2400" b="1" i="1" dirty="0">
                <a:solidFill>
                  <a:schemeClr val="bg1"/>
                </a:solidFill>
                <a:highlight>
                  <a:srgbClr val="800000"/>
                </a:highlight>
              </a:rPr>
              <a:t>Capitales Latinoamericanas: Autonomía y Desarrollo</a:t>
            </a:r>
            <a:r>
              <a:rPr lang="es-AR" sz="2400" b="1" i="1" dirty="0"/>
              <a:t/>
            </a:r>
            <a:br>
              <a:rPr lang="es-AR" sz="2400" b="1" i="1" dirty="0"/>
            </a:br>
            <a:r>
              <a:rPr lang="es-AR" sz="2200" b="1" dirty="0"/>
              <a:t>22-23 de agosto de 2019, Quito, Ecuador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24FDB13-4A0A-492C-A9AC-FF848DF806D2}"/>
              </a:ext>
            </a:extLst>
          </p:cNvPr>
          <p:cNvSpPr txBox="1"/>
          <p:nvPr/>
        </p:nvSpPr>
        <p:spPr>
          <a:xfrm>
            <a:off x="403274" y="1580291"/>
            <a:ext cx="1095052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  <a:p>
            <a:pPr algn="ctr"/>
            <a:r>
              <a:rPr lang="es-AR" sz="4000" b="1" dirty="0"/>
              <a:t>PRIMERA REFLEXIÓN:</a:t>
            </a:r>
          </a:p>
          <a:p>
            <a:endParaRPr lang="es-AR" sz="4000" b="1" dirty="0"/>
          </a:p>
          <a:p>
            <a:pPr algn="ctr"/>
            <a:r>
              <a:rPr lang="es-AR" sz="4000" b="1" dirty="0"/>
              <a:t>La autonomía debe incluir todo el territorio de la ciudad “real” y, en lo posible, prever mecanismos ágiles de ampliación de los territorios que se vayan incorporando a la </a:t>
            </a:r>
            <a:r>
              <a:rPr lang="es-AR" sz="4000" b="1" i="1" dirty="0"/>
              <a:t>mancha urbana</a:t>
            </a:r>
            <a:r>
              <a:rPr lang="es-AR" sz="4000" b="1" dirty="0"/>
              <a:t> de la conurbación autónoma.</a:t>
            </a:r>
          </a:p>
        </p:txBody>
      </p:sp>
    </p:spTree>
    <p:extLst>
      <p:ext uri="{BB962C8B-B14F-4D97-AF65-F5344CB8AC3E}">
        <p14:creationId xmlns:p14="http://schemas.microsoft.com/office/powerpoint/2010/main" val="4076871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kit de primeros auxilios, objeto&#10;&#10;Descripción generada automáticamente">
            <a:extLst>
              <a:ext uri="{FF2B5EF4-FFF2-40B4-BE49-F238E27FC236}">
                <a16:creationId xmlns:a16="http://schemas.microsoft.com/office/drawing/2014/main" xmlns="" id="{2B14C4EA-654F-4437-AF85-78B7A76E8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18" y="211017"/>
            <a:ext cx="1665908" cy="1650764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BFDA1D8-D19D-47B7-998E-552149B6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400" b="1" dirty="0">
                <a:solidFill>
                  <a:schemeClr val="bg1"/>
                </a:solidFill>
                <a:highlight>
                  <a:srgbClr val="800000"/>
                </a:highlight>
              </a:rPr>
              <a:t>Rafael Gentili </a:t>
            </a:r>
            <a:r>
              <a:rPr lang="es-AR" sz="2400" b="1" dirty="0"/>
              <a:t/>
            </a:r>
            <a:br>
              <a:rPr lang="es-AR" sz="2400" b="1" dirty="0"/>
            </a:br>
            <a:r>
              <a:rPr lang="es-AR" sz="2400" b="1" dirty="0"/>
              <a:t>Seminario Internacional</a:t>
            </a:r>
            <a:br>
              <a:rPr lang="es-AR" sz="2400" b="1" dirty="0"/>
            </a:br>
            <a:r>
              <a:rPr lang="es-AR" sz="2400" b="1" i="1" dirty="0">
                <a:solidFill>
                  <a:schemeClr val="bg1"/>
                </a:solidFill>
                <a:highlight>
                  <a:srgbClr val="800000"/>
                </a:highlight>
              </a:rPr>
              <a:t>Capitales Latinoamericanas: Autonomía y Desarrollo</a:t>
            </a:r>
            <a:r>
              <a:rPr lang="es-AR" sz="2400" b="1" i="1" dirty="0"/>
              <a:t/>
            </a:r>
            <a:br>
              <a:rPr lang="es-AR" sz="2400" b="1" i="1" dirty="0"/>
            </a:br>
            <a:r>
              <a:rPr lang="es-AR" sz="2200" b="1" dirty="0"/>
              <a:t>22-23 de agosto de 2019, Quito, Ecuador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24FDB13-4A0A-492C-A9AC-FF848DF806D2}"/>
              </a:ext>
            </a:extLst>
          </p:cNvPr>
          <p:cNvSpPr txBox="1"/>
          <p:nvPr/>
        </p:nvSpPr>
        <p:spPr>
          <a:xfrm>
            <a:off x="403274" y="1580291"/>
            <a:ext cx="1095052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  <a:p>
            <a:pPr algn="ctr"/>
            <a:r>
              <a:rPr lang="es-AR" sz="4000" b="1" dirty="0"/>
              <a:t>CIUDAD AUTÓNOMA DE BUENOS AIRES:</a:t>
            </a:r>
          </a:p>
          <a:p>
            <a:endParaRPr lang="es-AR" sz="4000" b="1" dirty="0"/>
          </a:p>
          <a:p>
            <a:pPr algn="ctr"/>
            <a:r>
              <a:rPr lang="es-AR" sz="4000" b="1" dirty="0"/>
              <a:t>Provincias + Municipio.</a:t>
            </a:r>
          </a:p>
          <a:p>
            <a:pPr algn="ctr"/>
            <a:endParaRPr lang="es-AR" sz="4000" b="1" dirty="0"/>
          </a:p>
          <a:p>
            <a:pPr algn="ctr"/>
            <a:r>
              <a:rPr lang="es-AR" sz="4000" b="1" dirty="0"/>
              <a:t>Congreso nacional no transfiere competencias.</a:t>
            </a:r>
          </a:p>
          <a:p>
            <a:pPr algn="ctr"/>
            <a:endParaRPr lang="es-AR" sz="4000" b="1" dirty="0"/>
          </a:p>
          <a:p>
            <a:pPr algn="ctr"/>
            <a:r>
              <a:rPr lang="es-AR" sz="4000" b="1" dirty="0"/>
              <a:t>Presupuesto gobernador, gestión de alcalde.</a:t>
            </a:r>
          </a:p>
        </p:txBody>
      </p:sp>
    </p:spTree>
    <p:extLst>
      <p:ext uri="{BB962C8B-B14F-4D97-AF65-F5344CB8AC3E}">
        <p14:creationId xmlns:p14="http://schemas.microsoft.com/office/powerpoint/2010/main" val="3414511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kit de primeros auxilios, objeto&#10;&#10;Descripción generada automáticamente">
            <a:extLst>
              <a:ext uri="{FF2B5EF4-FFF2-40B4-BE49-F238E27FC236}">
                <a16:creationId xmlns:a16="http://schemas.microsoft.com/office/drawing/2014/main" xmlns="" id="{2B14C4EA-654F-4437-AF85-78B7A76E8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18" y="211017"/>
            <a:ext cx="1665908" cy="1650764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BFDA1D8-D19D-47B7-998E-552149B6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400" b="1" dirty="0">
                <a:solidFill>
                  <a:schemeClr val="bg1"/>
                </a:solidFill>
                <a:highlight>
                  <a:srgbClr val="800000"/>
                </a:highlight>
              </a:rPr>
              <a:t>Rafael Gentili </a:t>
            </a:r>
            <a:r>
              <a:rPr lang="es-AR" sz="2400" b="1" dirty="0"/>
              <a:t/>
            </a:r>
            <a:br>
              <a:rPr lang="es-AR" sz="2400" b="1" dirty="0"/>
            </a:br>
            <a:r>
              <a:rPr lang="es-AR" sz="2400" b="1" dirty="0"/>
              <a:t>Seminario Internacional</a:t>
            </a:r>
            <a:br>
              <a:rPr lang="es-AR" sz="2400" b="1" dirty="0"/>
            </a:br>
            <a:r>
              <a:rPr lang="es-AR" sz="2400" b="1" i="1" dirty="0">
                <a:solidFill>
                  <a:schemeClr val="bg1"/>
                </a:solidFill>
                <a:highlight>
                  <a:srgbClr val="800000"/>
                </a:highlight>
              </a:rPr>
              <a:t>Capitales Latinoamericanas: Autonomía y Desarrollo</a:t>
            </a:r>
            <a:r>
              <a:rPr lang="es-AR" sz="2400" b="1" i="1" dirty="0"/>
              <a:t/>
            </a:r>
            <a:br>
              <a:rPr lang="es-AR" sz="2400" b="1" i="1" dirty="0"/>
            </a:br>
            <a:r>
              <a:rPr lang="es-AR" sz="2200" b="1" dirty="0"/>
              <a:t>22-23 de agosto de 2019, Quito, Ecuador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24FDB13-4A0A-492C-A9AC-FF848DF806D2}"/>
              </a:ext>
            </a:extLst>
          </p:cNvPr>
          <p:cNvSpPr txBox="1"/>
          <p:nvPr/>
        </p:nvSpPr>
        <p:spPr>
          <a:xfrm>
            <a:off x="403274" y="2015889"/>
            <a:ext cx="1095052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  <a:p>
            <a:pPr algn="ctr"/>
            <a:r>
              <a:rPr lang="es-AR" sz="4000" b="1" dirty="0"/>
              <a:t>SEGUNDA REFLEXIÓN:</a:t>
            </a:r>
          </a:p>
          <a:p>
            <a:endParaRPr lang="es-AR" sz="4000" b="1" dirty="0"/>
          </a:p>
          <a:p>
            <a:pPr algn="ctr"/>
            <a:r>
              <a:rPr lang="es-AR" sz="4000" b="1" dirty="0"/>
              <a:t>Las competencias que se reclaman hay que transferirlas junto con la concesión de la autonomía.</a:t>
            </a:r>
          </a:p>
        </p:txBody>
      </p:sp>
    </p:spTree>
    <p:extLst>
      <p:ext uri="{BB962C8B-B14F-4D97-AF65-F5344CB8AC3E}">
        <p14:creationId xmlns:p14="http://schemas.microsoft.com/office/powerpoint/2010/main" val="239789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kit de primeros auxilios, objeto&#10;&#10;Descripción generada automáticamente">
            <a:extLst>
              <a:ext uri="{FF2B5EF4-FFF2-40B4-BE49-F238E27FC236}">
                <a16:creationId xmlns:a16="http://schemas.microsoft.com/office/drawing/2014/main" xmlns="" id="{2B14C4EA-654F-4437-AF85-78B7A76E8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18" y="211017"/>
            <a:ext cx="1665908" cy="1650764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BFDA1D8-D19D-47B7-998E-552149B6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400" b="1" dirty="0">
                <a:solidFill>
                  <a:schemeClr val="bg1"/>
                </a:solidFill>
                <a:highlight>
                  <a:srgbClr val="800000"/>
                </a:highlight>
              </a:rPr>
              <a:t>Rafael Gentili </a:t>
            </a:r>
            <a:r>
              <a:rPr lang="es-AR" sz="2400" b="1" dirty="0"/>
              <a:t/>
            </a:r>
            <a:br>
              <a:rPr lang="es-AR" sz="2400" b="1" dirty="0"/>
            </a:br>
            <a:r>
              <a:rPr lang="es-AR" sz="2400" b="1" dirty="0"/>
              <a:t>Seminario Internacional</a:t>
            </a:r>
            <a:br>
              <a:rPr lang="es-AR" sz="2400" b="1" dirty="0"/>
            </a:br>
            <a:r>
              <a:rPr lang="es-AR" sz="2400" b="1" i="1" dirty="0">
                <a:solidFill>
                  <a:schemeClr val="bg1"/>
                </a:solidFill>
                <a:highlight>
                  <a:srgbClr val="800000"/>
                </a:highlight>
              </a:rPr>
              <a:t>Capitales Latinoamericanas: Autonomía y Desarrollo</a:t>
            </a:r>
            <a:r>
              <a:rPr lang="es-AR" sz="2400" b="1" i="1" dirty="0"/>
              <a:t/>
            </a:r>
            <a:br>
              <a:rPr lang="es-AR" sz="2400" b="1" i="1" dirty="0"/>
            </a:br>
            <a:r>
              <a:rPr lang="es-AR" sz="2200" b="1" dirty="0"/>
              <a:t>22-23 de agosto de 2019, Quito, Ecuador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24FDB13-4A0A-492C-A9AC-FF848DF806D2}"/>
              </a:ext>
            </a:extLst>
          </p:cNvPr>
          <p:cNvSpPr txBox="1"/>
          <p:nvPr/>
        </p:nvSpPr>
        <p:spPr>
          <a:xfrm>
            <a:off x="403274" y="2015889"/>
            <a:ext cx="1095052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  <a:p>
            <a:pPr algn="ctr"/>
            <a:r>
              <a:rPr lang="es-AR" sz="4000" b="1" dirty="0"/>
              <a:t>GOBIERNO DE LAS COMUNAS:</a:t>
            </a:r>
          </a:p>
          <a:p>
            <a:pPr algn="ctr"/>
            <a:endParaRPr lang="es-AR" sz="4000" b="1" dirty="0"/>
          </a:p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s-AR" sz="4000" b="1" dirty="0"/>
              <a:t>15 unidades de gestión política y administrativa con competencia territorial.</a:t>
            </a:r>
          </a:p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s-AR" sz="4000" b="1" dirty="0"/>
              <a:t>Juntas Comunales </a:t>
            </a:r>
            <a:r>
              <a:rPr lang="es-AR" sz="4000" b="1" dirty="0" err="1"/>
              <a:t>pluripartidarias</a:t>
            </a:r>
            <a:r>
              <a:rPr lang="es-AR" sz="4000" b="1" dirty="0"/>
              <a:t> de 7 representantes elegidos voto popular.</a:t>
            </a:r>
          </a:p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s-AR" sz="4000" b="1" dirty="0"/>
              <a:t>Participación institucionalizada.</a:t>
            </a:r>
          </a:p>
          <a:p>
            <a:endParaRPr lang="es-AR" sz="4000" b="1" dirty="0"/>
          </a:p>
        </p:txBody>
      </p:sp>
    </p:spTree>
    <p:extLst>
      <p:ext uri="{BB962C8B-B14F-4D97-AF65-F5344CB8AC3E}">
        <p14:creationId xmlns:p14="http://schemas.microsoft.com/office/powerpoint/2010/main" val="750297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kit de primeros auxilios, objeto&#10;&#10;Descripción generada automáticamente">
            <a:extLst>
              <a:ext uri="{FF2B5EF4-FFF2-40B4-BE49-F238E27FC236}">
                <a16:creationId xmlns:a16="http://schemas.microsoft.com/office/drawing/2014/main" xmlns="" id="{2B14C4EA-654F-4437-AF85-78B7A76E8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18" y="211017"/>
            <a:ext cx="1665908" cy="1650764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BFDA1D8-D19D-47B7-998E-552149B6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400" b="1" dirty="0">
                <a:solidFill>
                  <a:schemeClr val="bg1"/>
                </a:solidFill>
                <a:highlight>
                  <a:srgbClr val="800000"/>
                </a:highlight>
              </a:rPr>
              <a:t>Rafael Gentili </a:t>
            </a:r>
            <a:r>
              <a:rPr lang="es-AR" sz="2400" b="1" dirty="0"/>
              <a:t/>
            </a:r>
            <a:br>
              <a:rPr lang="es-AR" sz="2400" b="1" dirty="0"/>
            </a:br>
            <a:r>
              <a:rPr lang="es-AR" sz="2400" b="1" dirty="0"/>
              <a:t>Seminario Internacional</a:t>
            </a:r>
            <a:br>
              <a:rPr lang="es-AR" sz="2400" b="1" dirty="0"/>
            </a:br>
            <a:r>
              <a:rPr lang="es-AR" sz="2400" b="1" i="1" dirty="0">
                <a:solidFill>
                  <a:schemeClr val="bg1"/>
                </a:solidFill>
                <a:highlight>
                  <a:srgbClr val="800000"/>
                </a:highlight>
              </a:rPr>
              <a:t>Capitales Latinoamericanas: Autonomía y Desarrollo</a:t>
            </a:r>
            <a:r>
              <a:rPr lang="es-AR" sz="2400" b="1" i="1" dirty="0"/>
              <a:t/>
            </a:r>
            <a:br>
              <a:rPr lang="es-AR" sz="2400" b="1" i="1" dirty="0"/>
            </a:br>
            <a:r>
              <a:rPr lang="es-AR" sz="2200" b="1" dirty="0"/>
              <a:t>22-23 de agosto de 2019, Quito, Ecuador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24FDB13-4A0A-492C-A9AC-FF848DF806D2}"/>
              </a:ext>
            </a:extLst>
          </p:cNvPr>
          <p:cNvSpPr txBox="1"/>
          <p:nvPr/>
        </p:nvSpPr>
        <p:spPr>
          <a:xfrm>
            <a:off x="403274" y="2015889"/>
            <a:ext cx="1095052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  <a:p>
            <a:pPr algn="ctr"/>
            <a:r>
              <a:rPr lang="es-AR" sz="4000" b="1" dirty="0"/>
              <a:t>GOBIERNO DE LAS COMUNAS:</a:t>
            </a:r>
          </a:p>
          <a:p>
            <a:endParaRPr lang="es-AR" sz="4000" b="1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xmlns="" id="{C1A15DAE-1A5D-4BD8-AA55-35B6350D4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023020"/>
              </p:ext>
            </p:extLst>
          </p:nvPr>
        </p:nvGraphicFramePr>
        <p:xfrm>
          <a:off x="620737" y="3770435"/>
          <a:ext cx="10950526" cy="28614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3611">
                  <a:extLst>
                    <a:ext uri="{9D8B030D-6E8A-4147-A177-3AD203B41FA5}">
                      <a16:colId xmlns:a16="http://schemas.microsoft.com/office/drawing/2014/main" xmlns="" val="3950159547"/>
                    </a:ext>
                  </a:extLst>
                </a:gridCol>
                <a:gridCol w="3471834">
                  <a:extLst>
                    <a:ext uri="{9D8B030D-6E8A-4147-A177-3AD203B41FA5}">
                      <a16:colId xmlns:a16="http://schemas.microsoft.com/office/drawing/2014/main" xmlns="" val="2193095863"/>
                    </a:ext>
                  </a:extLst>
                </a:gridCol>
                <a:gridCol w="4195081">
                  <a:extLst>
                    <a:ext uri="{9D8B030D-6E8A-4147-A177-3AD203B41FA5}">
                      <a16:colId xmlns:a16="http://schemas.microsoft.com/office/drawing/2014/main" xmlns="" val="4184682600"/>
                    </a:ext>
                  </a:extLst>
                </a:gridCol>
              </a:tblGrid>
              <a:tr h="3953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800" dirty="0">
                          <a:ln>
                            <a:noFill/>
                          </a:ln>
                          <a:effectLst/>
                        </a:rPr>
                        <a:t>Problemáticas</a:t>
                      </a:r>
                      <a:endParaRPr lang="es-AR" sz="2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800" dirty="0">
                          <a:ln>
                            <a:noFill/>
                          </a:ln>
                          <a:effectLst/>
                        </a:rPr>
                        <a:t>Competencias</a:t>
                      </a:r>
                      <a:endParaRPr lang="es-AR" sz="2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800" dirty="0">
                          <a:ln>
                            <a:noFill/>
                          </a:ln>
                          <a:effectLst/>
                        </a:rPr>
                        <a:t>Recursos institucionales</a:t>
                      </a:r>
                      <a:endParaRPr lang="es-AR" sz="28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15530702"/>
                  </a:ext>
                </a:extLst>
              </a:tr>
              <a:tr h="790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Específicas-locales</a:t>
                      </a:r>
                      <a:endParaRPr lang="es-AR" sz="28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8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Exclusiva</a:t>
                      </a:r>
                      <a:endParaRPr lang="es-AR" sz="28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8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Autonomía – anclaje social</a:t>
                      </a:r>
                      <a:endParaRPr lang="es-AR" sz="28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3119119"/>
                  </a:ext>
                </a:extLst>
              </a:tr>
              <a:tr h="790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Integrales-urbanas</a:t>
                      </a:r>
                      <a:endParaRPr lang="es-AR" sz="28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8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Concurrentes</a:t>
                      </a:r>
                      <a:endParaRPr lang="es-AR" sz="28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8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Articulación social e institucional</a:t>
                      </a:r>
                      <a:endParaRPr lang="es-AR" sz="28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33590338"/>
                  </a:ext>
                </a:extLst>
              </a:tr>
              <a:tr h="395314"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Fuente: </a:t>
                      </a:r>
                      <a:r>
                        <a:rPr lang="es-ES_tradnl" sz="14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Cormick</a:t>
                      </a:r>
                      <a:r>
                        <a:rPr lang="es-ES_tradnl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, 2004.</a:t>
                      </a:r>
                      <a:endParaRPr lang="es-AR" sz="11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72650943"/>
                  </a:ext>
                </a:extLst>
              </a:tr>
              <a:tr h="395314"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AR" sz="11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27034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268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kit de primeros auxilios, objeto&#10;&#10;Descripción generada automáticamente">
            <a:extLst>
              <a:ext uri="{FF2B5EF4-FFF2-40B4-BE49-F238E27FC236}">
                <a16:creationId xmlns:a16="http://schemas.microsoft.com/office/drawing/2014/main" xmlns="" id="{2B14C4EA-654F-4437-AF85-78B7A76E8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18" y="211017"/>
            <a:ext cx="1665908" cy="1650764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BFDA1D8-D19D-47B7-998E-552149B6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400" b="1" dirty="0">
                <a:solidFill>
                  <a:schemeClr val="bg1"/>
                </a:solidFill>
                <a:highlight>
                  <a:srgbClr val="800000"/>
                </a:highlight>
              </a:rPr>
              <a:t>Rafael Gentili </a:t>
            </a:r>
            <a:r>
              <a:rPr lang="es-AR" sz="2400" b="1" dirty="0"/>
              <a:t/>
            </a:r>
            <a:br>
              <a:rPr lang="es-AR" sz="2400" b="1" dirty="0"/>
            </a:br>
            <a:r>
              <a:rPr lang="es-AR" sz="2400" b="1" dirty="0"/>
              <a:t>Seminario Internacional</a:t>
            </a:r>
            <a:br>
              <a:rPr lang="es-AR" sz="2400" b="1" dirty="0"/>
            </a:br>
            <a:r>
              <a:rPr lang="es-AR" sz="2400" b="1" i="1" dirty="0">
                <a:solidFill>
                  <a:schemeClr val="bg1"/>
                </a:solidFill>
                <a:highlight>
                  <a:srgbClr val="800000"/>
                </a:highlight>
              </a:rPr>
              <a:t>Capitales Latinoamericanas: Autonomía y Desarrollo</a:t>
            </a:r>
            <a:r>
              <a:rPr lang="es-AR" sz="2400" b="1" i="1" dirty="0"/>
              <a:t/>
            </a:r>
            <a:br>
              <a:rPr lang="es-AR" sz="2400" b="1" i="1" dirty="0"/>
            </a:br>
            <a:r>
              <a:rPr lang="es-AR" sz="2200" b="1" dirty="0"/>
              <a:t>22-23 de agosto de 2019, Quito, Ecuador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24FDB13-4A0A-492C-A9AC-FF848DF806D2}"/>
              </a:ext>
            </a:extLst>
          </p:cNvPr>
          <p:cNvSpPr txBox="1"/>
          <p:nvPr/>
        </p:nvSpPr>
        <p:spPr>
          <a:xfrm>
            <a:off x="403274" y="2015889"/>
            <a:ext cx="1095052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  <a:p>
            <a:pPr algn="ctr"/>
            <a:r>
              <a:rPr lang="es-AR" sz="4000" b="1" dirty="0"/>
              <a:t>TERCERA REFLEXIÓN:</a:t>
            </a:r>
          </a:p>
          <a:p>
            <a:endParaRPr lang="es-AR" sz="4000" b="1" dirty="0"/>
          </a:p>
          <a:p>
            <a:pPr algn="ctr"/>
            <a:r>
              <a:rPr lang="es-AR" sz="4000" b="1" dirty="0"/>
              <a:t>La descentralización interna es necesaria. Ahora, los diseños institucionales innovadores y participativos exigen compromisos sólidos de los actores políticos. </a:t>
            </a:r>
          </a:p>
        </p:txBody>
      </p:sp>
    </p:spTree>
    <p:extLst>
      <p:ext uri="{BB962C8B-B14F-4D97-AF65-F5344CB8AC3E}">
        <p14:creationId xmlns:p14="http://schemas.microsoft.com/office/powerpoint/2010/main" val="765316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kit de primeros auxilios, objeto&#10;&#10;Descripción generada automáticamente">
            <a:extLst>
              <a:ext uri="{FF2B5EF4-FFF2-40B4-BE49-F238E27FC236}">
                <a16:creationId xmlns:a16="http://schemas.microsoft.com/office/drawing/2014/main" xmlns="" id="{2B14C4EA-654F-4437-AF85-78B7A76E8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18" y="211017"/>
            <a:ext cx="1665908" cy="1650764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BFDA1D8-D19D-47B7-998E-552149B6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400" b="1" dirty="0">
                <a:solidFill>
                  <a:schemeClr val="bg1"/>
                </a:solidFill>
                <a:highlight>
                  <a:srgbClr val="800000"/>
                </a:highlight>
              </a:rPr>
              <a:t>Rafael Gentili </a:t>
            </a:r>
            <a:r>
              <a:rPr lang="es-AR" sz="2400" b="1" dirty="0"/>
              <a:t/>
            </a:r>
            <a:br>
              <a:rPr lang="es-AR" sz="2400" b="1" dirty="0"/>
            </a:br>
            <a:r>
              <a:rPr lang="es-AR" sz="2400" b="1" dirty="0"/>
              <a:t>Seminario Internacional</a:t>
            </a:r>
            <a:br>
              <a:rPr lang="es-AR" sz="2400" b="1" dirty="0"/>
            </a:br>
            <a:r>
              <a:rPr lang="es-AR" sz="2400" b="1" i="1" dirty="0">
                <a:solidFill>
                  <a:schemeClr val="bg1"/>
                </a:solidFill>
                <a:highlight>
                  <a:srgbClr val="800000"/>
                </a:highlight>
              </a:rPr>
              <a:t>Capitales Latinoamericanas: Autonomía y Desarrollo</a:t>
            </a:r>
            <a:r>
              <a:rPr lang="es-AR" sz="2400" b="1" i="1" dirty="0"/>
              <a:t/>
            </a:r>
            <a:br>
              <a:rPr lang="es-AR" sz="2400" b="1" i="1" dirty="0"/>
            </a:br>
            <a:r>
              <a:rPr lang="es-AR" sz="2200" b="1" dirty="0"/>
              <a:t>22-23 de agosto de 2019, Quito, Ecuador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24FDB13-4A0A-492C-A9AC-FF848DF806D2}"/>
              </a:ext>
            </a:extLst>
          </p:cNvPr>
          <p:cNvSpPr txBox="1"/>
          <p:nvPr/>
        </p:nvSpPr>
        <p:spPr>
          <a:xfrm>
            <a:off x="403274" y="2015889"/>
            <a:ext cx="1095052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  <a:p>
            <a:pPr algn="ctr"/>
            <a:r>
              <a:rPr lang="es-AR" sz="4000" b="1" dirty="0"/>
              <a:t>PARTICIPACIÓN CIUDADANA:</a:t>
            </a:r>
          </a:p>
          <a:p>
            <a:pPr algn="ctr"/>
            <a:endParaRPr lang="es-AR" sz="4000" b="1" dirty="0"/>
          </a:p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s-AR" sz="4000" b="1" dirty="0"/>
              <a:t>Institutos de democracia directa.</a:t>
            </a:r>
          </a:p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s-AR" sz="4000" b="1" dirty="0"/>
              <a:t>Procesos legislativos de doble lectura y audiencia pública.</a:t>
            </a:r>
          </a:p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s-AR" sz="4000" b="1" dirty="0"/>
              <a:t>Consejos Consultivos Comunales.</a:t>
            </a:r>
          </a:p>
          <a:p>
            <a:endParaRPr lang="es-AR" sz="4000" b="1" dirty="0"/>
          </a:p>
        </p:txBody>
      </p:sp>
    </p:spTree>
    <p:extLst>
      <p:ext uri="{BB962C8B-B14F-4D97-AF65-F5344CB8AC3E}">
        <p14:creationId xmlns:p14="http://schemas.microsoft.com/office/powerpoint/2010/main" val="2598782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kit de primeros auxilios, objeto&#10;&#10;Descripción generada automáticamente">
            <a:extLst>
              <a:ext uri="{FF2B5EF4-FFF2-40B4-BE49-F238E27FC236}">
                <a16:creationId xmlns:a16="http://schemas.microsoft.com/office/drawing/2014/main" xmlns="" id="{2B14C4EA-654F-4437-AF85-78B7A76E8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18" y="211017"/>
            <a:ext cx="1665908" cy="1650764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BFDA1D8-D19D-47B7-998E-552149B6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400" b="1" dirty="0">
                <a:solidFill>
                  <a:schemeClr val="bg1"/>
                </a:solidFill>
                <a:highlight>
                  <a:srgbClr val="800000"/>
                </a:highlight>
              </a:rPr>
              <a:t>Rafael Gentili </a:t>
            </a:r>
            <a:r>
              <a:rPr lang="es-AR" sz="2400" b="1" dirty="0"/>
              <a:t/>
            </a:r>
            <a:br>
              <a:rPr lang="es-AR" sz="2400" b="1" dirty="0"/>
            </a:br>
            <a:r>
              <a:rPr lang="es-AR" sz="2400" b="1" dirty="0"/>
              <a:t>Seminario Internacional</a:t>
            </a:r>
            <a:br>
              <a:rPr lang="es-AR" sz="2400" b="1" dirty="0"/>
            </a:br>
            <a:r>
              <a:rPr lang="es-AR" sz="2400" b="1" i="1" dirty="0">
                <a:solidFill>
                  <a:schemeClr val="bg1"/>
                </a:solidFill>
                <a:highlight>
                  <a:srgbClr val="800000"/>
                </a:highlight>
              </a:rPr>
              <a:t>Capitales Latinoamericanas: Autonomía y Desarrollo</a:t>
            </a:r>
            <a:r>
              <a:rPr lang="es-AR" sz="2400" b="1" i="1" dirty="0"/>
              <a:t/>
            </a:r>
            <a:br>
              <a:rPr lang="es-AR" sz="2400" b="1" i="1" dirty="0"/>
            </a:br>
            <a:r>
              <a:rPr lang="es-AR" sz="2200" b="1" dirty="0"/>
              <a:t>22-23 de agosto de 2019, Quito, Ecuador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24FDB13-4A0A-492C-A9AC-FF848DF806D2}"/>
              </a:ext>
            </a:extLst>
          </p:cNvPr>
          <p:cNvSpPr txBox="1"/>
          <p:nvPr/>
        </p:nvSpPr>
        <p:spPr>
          <a:xfrm>
            <a:off x="403274" y="2015889"/>
            <a:ext cx="1095052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  <a:p>
            <a:pPr algn="ctr"/>
            <a:r>
              <a:rPr lang="es-AR" sz="4000" b="1" dirty="0"/>
              <a:t>CUARTA REFLEXIÓN:</a:t>
            </a:r>
          </a:p>
          <a:p>
            <a:endParaRPr lang="es-AR" sz="4000" b="1" dirty="0"/>
          </a:p>
          <a:p>
            <a:pPr algn="ctr"/>
            <a:r>
              <a:rPr lang="es-AR" sz="4000" b="1" dirty="0"/>
              <a:t>La participación como valor normativo no garantiza su realización como valor democrático.</a:t>
            </a:r>
          </a:p>
        </p:txBody>
      </p:sp>
    </p:spTree>
    <p:extLst>
      <p:ext uri="{BB962C8B-B14F-4D97-AF65-F5344CB8AC3E}">
        <p14:creationId xmlns:p14="http://schemas.microsoft.com/office/powerpoint/2010/main" val="777259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kit de primeros auxilios, objeto&#10;&#10;Descripción generada automáticamente">
            <a:extLst>
              <a:ext uri="{FF2B5EF4-FFF2-40B4-BE49-F238E27FC236}">
                <a16:creationId xmlns:a16="http://schemas.microsoft.com/office/drawing/2014/main" xmlns="" id="{2B14C4EA-654F-4437-AF85-78B7A76E8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18" y="211017"/>
            <a:ext cx="1665908" cy="1650764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BFDA1D8-D19D-47B7-998E-552149B6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400" b="1" dirty="0">
                <a:solidFill>
                  <a:schemeClr val="bg1"/>
                </a:solidFill>
                <a:highlight>
                  <a:srgbClr val="800000"/>
                </a:highlight>
              </a:rPr>
              <a:t>Rafael Gentili </a:t>
            </a:r>
            <a:r>
              <a:rPr lang="es-AR" sz="2400" b="1" dirty="0"/>
              <a:t/>
            </a:r>
            <a:br>
              <a:rPr lang="es-AR" sz="2400" b="1" dirty="0"/>
            </a:br>
            <a:r>
              <a:rPr lang="es-AR" sz="2400" b="1" dirty="0"/>
              <a:t>Seminario Internacional</a:t>
            </a:r>
            <a:br>
              <a:rPr lang="es-AR" sz="2400" b="1" dirty="0"/>
            </a:br>
            <a:r>
              <a:rPr lang="es-AR" sz="2400" b="1" i="1" dirty="0">
                <a:solidFill>
                  <a:schemeClr val="bg1"/>
                </a:solidFill>
                <a:highlight>
                  <a:srgbClr val="800000"/>
                </a:highlight>
              </a:rPr>
              <a:t>Capitales Latinoamericanas: Autonomía y Desarrollo</a:t>
            </a:r>
            <a:r>
              <a:rPr lang="es-AR" sz="2400" b="1" i="1" dirty="0"/>
              <a:t/>
            </a:r>
            <a:br>
              <a:rPr lang="es-AR" sz="2400" b="1" i="1" dirty="0"/>
            </a:br>
            <a:r>
              <a:rPr lang="es-AR" sz="2200" b="1" dirty="0"/>
              <a:t>22-23 de agosto de 2019, Quito, Ecuador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24FDB13-4A0A-492C-A9AC-FF848DF806D2}"/>
              </a:ext>
            </a:extLst>
          </p:cNvPr>
          <p:cNvSpPr txBox="1"/>
          <p:nvPr/>
        </p:nvSpPr>
        <p:spPr>
          <a:xfrm>
            <a:off x="403274" y="2015889"/>
            <a:ext cx="10950526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  <a:p>
            <a:pPr algn="ctr"/>
            <a:r>
              <a:rPr lang="es-AR" sz="4000" b="1" dirty="0"/>
              <a:t>QUINTA REFLEXIÓN:</a:t>
            </a:r>
          </a:p>
          <a:p>
            <a:endParaRPr lang="es-AR" sz="4000" b="1" dirty="0"/>
          </a:p>
          <a:p>
            <a:pPr algn="ctr"/>
            <a:r>
              <a:rPr lang="es-AR" sz="4000" b="1" dirty="0"/>
              <a:t>Un catálogo robusto de derechos es el mejor amparo de la ciudadanía frente a sus violaciones como a la inacción estatal en su realización. </a:t>
            </a:r>
          </a:p>
        </p:txBody>
      </p:sp>
    </p:spTree>
    <p:extLst>
      <p:ext uri="{BB962C8B-B14F-4D97-AF65-F5344CB8AC3E}">
        <p14:creationId xmlns:p14="http://schemas.microsoft.com/office/powerpoint/2010/main" val="1278314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texto, kit de primeros auxilios, objeto&#10;&#10;Descripción generada automáticamente">
            <a:extLst>
              <a:ext uri="{FF2B5EF4-FFF2-40B4-BE49-F238E27FC236}">
                <a16:creationId xmlns:a16="http://schemas.microsoft.com/office/drawing/2014/main" xmlns="" id="{2B14C4EA-654F-4437-AF85-78B7A76E8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818" y="211017"/>
            <a:ext cx="1665908" cy="1650764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DBFDA1D8-D19D-47B7-998E-552149B64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400" b="1" dirty="0">
                <a:solidFill>
                  <a:schemeClr val="bg1"/>
                </a:solidFill>
                <a:highlight>
                  <a:srgbClr val="800000"/>
                </a:highlight>
              </a:rPr>
              <a:t>Rafael Gentili </a:t>
            </a:r>
            <a:r>
              <a:rPr lang="es-AR" sz="2400" b="1" dirty="0"/>
              <a:t/>
            </a:r>
            <a:br>
              <a:rPr lang="es-AR" sz="2400" b="1" dirty="0"/>
            </a:br>
            <a:r>
              <a:rPr lang="es-AR" sz="2400" b="1" dirty="0"/>
              <a:t>Seminario Internacional</a:t>
            </a:r>
            <a:br>
              <a:rPr lang="es-AR" sz="2400" b="1" dirty="0"/>
            </a:br>
            <a:r>
              <a:rPr lang="es-AR" sz="2400" b="1" i="1" dirty="0">
                <a:solidFill>
                  <a:schemeClr val="bg1"/>
                </a:solidFill>
                <a:highlight>
                  <a:srgbClr val="800000"/>
                </a:highlight>
              </a:rPr>
              <a:t>Capitales Latinoamericanas: Autonomía y Desarrollo</a:t>
            </a:r>
            <a:r>
              <a:rPr lang="es-AR" sz="2400" b="1" i="1" dirty="0"/>
              <a:t/>
            </a:r>
            <a:br>
              <a:rPr lang="es-AR" sz="2400" b="1" i="1" dirty="0"/>
            </a:br>
            <a:r>
              <a:rPr lang="es-AR" sz="2200" b="1" dirty="0"/>
              <a:t>22-23 de agosto de 2019, Quito, Ecuador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24FDB13-4A0A-492C-A9AC-FF848DF806D2}"/>
              </a:ext>
            </a:extLst>
          </p:cNvPr>
          <p:cNvSpPr txBox="1"/>
          <p:nvPr/>
        </p:nvSpPr>
        <p:spPr>
          <a:xfrm>
            <a:off x="403274" y="2015889"/>
            <a:ext cx="1095052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pPr algn="ctr"/>
            <a:r>
              <a:rPr lang="es-AR" sz="3200" b="1" dirty="0"/>
              <a:t>		</a:t>
            </a:r>
            <a:r>
              <a:rPr lang="es-AR" sz="4000" b="1" dirty="0"/>
              <a:t>…</a:t>
            </a:r>
            <a:r>
              <a:rPr lang="es-AR" sz="4000" b="1" i="1" dirty="0"/>
              <a:t>muchas gracias.</a:t>
            </a:r>
          </a:p>
        </p:txBody>
      </p:sp>
    </p:spTree>
    <p:extLst>
      <p:ext uri="{BB962C8B-B14F-4D97-AF65-F5344CB8AC3E}">
        <p14:creationId xmlns:p14="http://schemas.microsoft.com/office/powerpoint/2010/main" val="4213961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CB53CA4-13F2-46B8-95D8-6C1ED5A6F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90003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295</Words>
  <Application>Microsoft Office PowerPoint</Application>
  <PresentationFormat>Panorámica</PresentationFormat>
  <Paragraphs>94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 Unicode MS</vt:lpstr>
      <vt:lpstr>Arial</vt:lpstr>
      <vt:lpstr>Calibri</vt:lpstr>
      <vt:lpstr>Calibri Light</vt:lpstr>
      <vt:lpstr>Helvetica Neue</vt:lpstr>
      <vt:lpstr>Wingdings</vt:lpstr>
      <vt:lpstr>Tema de Office</vt:lpstr>
      <vt:lpstr>Presentación de PowerPoint</vt:lpstr>
      <vt:lpstr>Rafael Gentili  Seminario Internacional Capitales Latinoamericanas: Autonomía y Desarrollo 22-23 de agosto de 2019, Quito, Ecuador</vt:lpstr>
      <vt:lpstr>Rafael Gentili  Seminario Internacional Capitales Latinoamericanas: Autonomía y Desarrollo 22-23 de agosto de 2019, Quito, Ecuador</vt:lpstr>
      <vt:lpstr>Presentación de PowerPoint</vt:lpstr>
      <vt:lpstr>Rafael Gentili  Seminario Internacional Capitales Latinoamericanas: Autonomía y Desarrollo 22-23 de agosto de 2019, Quito, Ecuador</vt:lpstr>
      <vt:lpstr>Rafael Gentili  Seminario Internacional Capitales Latinoamericanas: Autonomía y Desarrollo 22-23 de agosto de 2019, Quito, Ecuador</vt:lpstr>
      <vt:lpstr>Rafael Gentili  Seminario Internacional Capitales Latinoamericanas: Autonomía y Desarrollo 22-23 de agosto de 2019, Quito, Ecuador</vt:lpstr>
      <vt:lpstr>Rafael Gentili  Seminario Internacional Capitales Latinoamericanas: Autonomía y Desarrollo 22-23 de agosto de 2019, Quito, Ecuador</vt:lpstr>
      <vt:lpstr>Rafael Gentili  Seminario Internacional Capitales Latinoamericanas: Autonomía y Desarrollo 22-23 de agosto de 2019, Quito, Ecuador</vt:lpstr>
      <vt:lpstr>Rafael Gentili  Seminario Internacional Capitales Latinoamericanas: Autonomía y Desarrollo 22-23 de agosto de 2019, Quito, Ecuador</vt:lpstr>
      <vt:lpstr>Rafael Gentili  Seminario Internacional Capitales Latinoamericanas: Autonomía y Desarrollo 22-23 de agosto de 2019, Quito, Ecuador</vt:lpstr>
      <vt:lpstr>Rafael Gentili  Seminario Internacional Capitales Latinoamericanas: Autonomía y Desarrollo 22-23 de agosto de 2019, Quito, Ecuador</vt:lpstr>
      <vt:lpstr>Rafael Gentili  Seminario Internacional Capitales Latinoamericanas: Autonomía y Desarrollo 22-23 de agosto de 2019, Quito, Ecuador</vt:lpstr>
      <vt:lpstr>Rafael Gentili  Seminario Internacional Capitales Latinoamericanas: Autonomía y Desarrollo 22-23 de agosto de 2019, Quito, Ecuador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Rafa Gentili</dc:creator>
  <cp:lastModifiedBy>Jaime Erazo</cp:lastModifiedBy>
  <cp:revision>12</cp:revision>
  <dcterms:created xsi:type="dcterms:W3CDTF">2019-08-19T21:00:24Z</dcterms:created>
  <dcterms:modified xsi:type="dcterms:W3CDTF">2019-08-26T21:56:23Z</dcterms:modified>
</cp:coreProperties>
</file>